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34" r:id="rId3"/>
    <p:sldMasterId id="2147483746" r:id="rId4"/>
    <p:sldMasterId id="2147483758" r:id="rId5"/>
    <p:sldMasterId id="2147483770" r:id="rId6"/>
    <p:sldMasterId id="2147483806" r:id="rId7"/>
    <p:sldMasterId id="2147483830" r:id="rId8"/>
    <p:sldMasterId id="2147483854" r:id="rId9"/>
    <p:sldMasterId id="2147483866" r:id="rId10"/>
    <p:sldMasterId id="2147483880" r:id="rId11"/>
    <p:sldMasterId id="2147483892" r:id="rId12"/>
    <p:sldMasterId id="2147483904" r:id="rId13"/>
  </p:sldMasterIdLst>
  <p:notesMasterIdLst>
    <p:notesMasterId r:id="rId36"/>
  </p:notesMasterIdLst>
  <p:sldIdLst>
    <p:sldId id="292" r:id="rId14"/>
    <p:sldId id="258" r:id="rId15"/>
    <p:sldId id="259" r:id="rId16"/>
    <p:sldId id="281" r:id="rId17"/>
    <p:sldId id="261" r:id="rId18"/>
    <p:sldId id="262" r:id="rId19"/>
    <p:sldId id="263" r:id="rId20"/>
    <p:sldId id="264" r:id="rId21"/>
    <p:sldId id="265" r:id="rId22"/>
    <p:sldId id="290" r:id="rId23"/>
    <p:sldId id="289" r:id="rId24"/>
    <p:sldId id="267" r:id="rId25"/>
    <p:sldId id="286" r:id="rId26"/>
    <p:sldId id="272" r:id="rId27"/>
    <p:sldId id="274" r:id="rId28"/>
    <p:sldId id="275" r:id="rId29"/>
    <p:sldId id="280" r:id="rId30"/>
    <p:sldId id="287" r:id="rId31"/>
    <p:sldId id="277" r:id="rId32"/>
    <p:sldId id="276" r:id="rId33"/>
    <p:sldId id="278"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2" autoAdjust="0"/>
  </p:normalViewPr>
  <p:slideViewPr>
    <p:cSldViewPr>
      <p:cViewPr>
        <p:scale>
          <a:sx n="60" d="100"/>
          <a:sy n="60" d="100"/>
        </p:scale>
        <p:origin x="-13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7E9BD-FDD1-4375-90E0-01A41FB5387B}" type="doc">
      <dgm:prSet loTypeId="urn:microsoft.com/office/officeart/2005/8/layout/hierarchy1" loCatId="hierarchy" qsTypeId="urn:microsoft.com/office/officeart/2005/8/quickstyle/simple2" qsCatId="simple" csTypeId="urn:microsoft.com/office/officeart/2005/8/colors/colorful1#1" csCatId="colorful" phldr="1"/>
      <dgm:spPr/>
      <dgm:t>
        <a:bodyPr/>
        <a:lstStyle/>
        <a:p>
          <a:endParaRPr lang="en-IE"/>
        </a:p>
      </dgm:t>
    </dgm:pt>
    <dgm:pt modelId="{B7C8B96A-B689-4D25-9148-59E6D6E9636B}">
      <dgm:prSet custT="1"/>
      <dgm:spPr>
        <a:solidFill>
          <a:schemeClr val="tx1">
            <a:alpha val="90000"/>
          </a:schemeClr>
        </a:solidFill>
        <a:ln>
          <a:solidFill>
            <a:srgbClr val="982828"/>
          </a:solidFill>
        </a:ln>
      </dgm:spPr>
      <dgm:t>
        <a:bodyPr/>
        <a:lstStyle/>
        <a:p>
          <a:pPr algn="ctr"/>
          <a:r>
            <a:rPr lang="en-IE" sz="4400" b="0" dirty="0" smtClean="0">
              <a:solidFill>
                <a:schemeClr val="bg1"/>
              </a:solidFill>
              <a:latin typeface="Century Gothic" pitchFamily="34" charset="0"/>
            </a:rPr>
            <a:t>Prior Knowledge</a:t>
          </a:r>
        </a:p>
      </dgm:t>
    </dgm:pt>
    <dgm:pt modelId="{896A80AB-F183-4245-BA51-48C2BBB18005}" type="sibTrans" cxnId="{29E47BE2-451B-40D5-815A-266E942D8B63}">
      <dgm:prSet/>
      <dgm:spPr/>
      <dgm:t>
        <a:bodyPr/>
        <a:lstStyle/>
        <a:p>
          <a:endParaRPr lang="en-IE"/>
        </a:p>
      </dgm:t>
    </dgm:pt>
    <dgm:pt modelId="{B55516FC-92FD-46FD-933C-ED1C0C53830F}" type="parTrans" cxnId="{29E47BE2-451B-40D5-815A-266E942D8B63}">
      <dgm:prSet/>
      <dgm:spPr/>
      <dgm:t>
        <a:bodyPr/>
        <a:lstStyle/>
        <a:p>
          <a:endParaRPr lang="en-IE"/>
        </a:p>
      </dgm:t>
    </dgm:pt>
    <dgm:pt modelId="{D9D7D7C7-5DBA-4874-BB62-5AD23E62E78E}">
      <dgm:prSet/>
      <dgm:spPr>
        <a:blipFill rotWithShape="0">
          <a:blip xmlns:r="http://schemas.openxmlformats.org/officeDocument/2006/relationships" r:embed="rId1"/>
          <a:stretch>
            <a:fillRect/>
          </a:stretch>
        </a:blipFill>
      </dgm:spPr>
      <dgm:t>
        <a:bodyPr/>
        <a:lstStyle/>
        <a:p>
          <a:endParaRPr lang="en-IE" dirty="0"/>
        </a:p>
      </dgm:t>
    </dgm:pt>
    <dgm:pt modelId="{59A07E41-3B61-4B3D-8C5F-D63442DB2A8A}" type="sibTrans" cxnId="{9C2E111C-41BC-4266-B27A-135AF04570BB}">
      <dgm:prSet/>
      <dgm:spPr/>
      <dgm:t>
        <a:bodyPr/>
        <a:lstStyle/>
        <a:p>
          <a:endParaRPr lang="en-IE"/>
        </a:p>
      </dgm:t>
    </dgm:pt>
    <dgm:pt modelId="{CA45215E-A7E1-4407-95A1-B0479E5FB817}" type="parTrans" cxnId="{9C2E111C-41BC-4266-B27A-135AF04570BB}">
      <dgm:prSet/>
      <dgm:spPr/>
      <dgm:t>
        <a:bodyPr/>
        <a:lstStyle/>
        <a:p>
          <a:endParaRPr lang="en-IE"/>
        </a:p>
      </dgm:t>
    </dgm:pt>
    <dgm:pt modelId="{0757433B-0174-4CC7-A855-1AECD337EE84}">
      <dgm:prSet/>
      <dgm:spPr/>
      <dgm:t>
        <a:bodyPr/>
        <a:lstStyle/>
        <a:p>
          <a:r>
            <a:rPr lang="en-IE" dirty="0" smtClean="0"/>
            <a:t>Level A</a:t>
          </a:r>
          <a:endParaRPr lang="en-IE" dirty="0"/>
        </a:p>
      </dgm:t>
    </dgm:pt>
    <dgm:pt modelId="{690F336F-F941-4ACD-8658-CCAA4B98E7F6}" type="parTrans" cxnId="{A38CAF66-5CB1-47EC-9702-B07B32D2BA32}">
      <dgm:prSet/>
      <dgm:spPr/>
      <dgm:t>
        <a:bodyPr/>
        <a:lstStyle/>
        <a:p>
          <a:endParaRPr lang="en-IE"/>
        </a:p>
      </dgm:t>
    </dgm:pt>
    <dgm:pt modelId="{7DDD82F5-57DF-462E-B1AB-48B5DD3E7AE3}" type="sibTrans" cxnId="{A38CAF66-5CB1-47EC-9702-B07B32D2BA32}">
      <dgm:prSet/>
      <dgm:spPr/>
      <dgm:t>
        <a:bodyPr/>
        <a:lstStyle/>
        <a:p>
          <a:endParaRPr lang="en-IE"/>
        </a:p>
      </dgm:t>
    </dgm:pt>
    <dgm:pt modelId="{53F1BF5D-06FB-4F61-8DBF-7C4E46C2325F}">
      <dgm:prSet/>
      <dgm:spPr>
        <a:solidFill>
          <a:schemeClr val="bg1">
            <a:lumMod val="50000"/>
            <a:alpha val="90000"/>
          </a:schemeClr>
        </a:solidFill>
      </dgm:spPr>
      <dgm:t>
        <a:bodyPr/>
        <a:lstStyle/>
        <a:p>
          <a:r>
            <a:rPr lang="en-IE" b="1" dirty="0" smtClean="0">
              <a:solidFill>
                <a:schemeClr val="bg1"/>
              </a:solidFill>
            </a:rPr>
            <a:t>Level B</a:t>
          </a:r>
          <a:endParaRPr lang="en-IE" b="1" dirty="0">
            <a:solidFill>
              <a:schemeClr val="bg1"/>
            </a:solidFill>
          </a:endParaRPr>
        </a:p>
      </dgm:t>
    </dgm:pt>
    <dgm:pt modelId="{6B949160-50DE-49AE-A0F4-7C0AB58CE19B}" type="parTrans" cxnId="{49AE537B-472E-40C2-88D3-CD901CA3C2A9}">
      <dgm:prSet/>
      <dgm:spPr/>
      <dgm:t>
        <a:bodyPr/>
        <a:lstStyle/>
        <a:p>
          <a:endParaRPr lang="en-IE"/>
        </a:p>
      </dgm:t>
    </dgm:pt>
    <dgm:pt modelId="{F2EFF93A-56A3-4DE3-8742-3C45BF1EB631}" type="sibTrans" cxnId="{49AE537B-472E-40C2-88D3-CD901CA3C2A9}">
      <dgm:prSet/>
      <dgm:spPr/>
      <dgm:t>
        <a:bodyPr/>
        <a:lstStyle/>
        <a:p>
          <a:endParaRPr lang="en-IE"/>
        </a:p>
      </dgm:t>
    </dgm:pt>
    <dgm:pt modelId="{D28F002D-0824-4513-98DE-828D00747157}">
      <dgm:prSet/>
      <dgm:spPr>
        <a:solidFill>
          <a:schemeClr val="tx1">
            <a:lumMod val="85000"/>
            <a:lumOff val="15000"/>
            <a:alpha val="90000"/>
          </a:schemeClr>
        </a:solidFill>
      </dgm:spPr>
      <dgm:t>
        <a:bodyPr/>
        <a:lstStyle/>
        <a:p>
          <a:r>
            <a:rPr lang="en-IE" b="1" dirty="0" smtClean="0">
              <a:solidFill>
                <a:schemeClr val="bg1"/>
              </a:solidFill>
            </a:rPr>
            <a:t>Level C</a:t>
          </a:r>
          <a:endParaRPr lang="en-IE" b="1" dirty="0">
            <a:solidFill>
              <a:schemeClr val="bg1"/>
            </a:solidFill>
          </a:endParaRPr>
        </a:p>
      </dgm:t>
    </dgm:pt>
    <dgm:pt modelId="{E5683F2C-CD0A-4A78-B016-6F09132C9554}" type="parTrans" cxnId="{1B3465AA-549B-4062-9F65-8B67E803EE0E}">
      <dgm:prSet/>
      <dgm:spPr/>
      <dgm:t>
        <a:bodyPr/>
        <a:lstStyle/>
        <a:p>
          <a:endParaRPr lang="en-IE"/>
        </a:p>
      </dgm:t>
    </dgm:pt>
    <dgm:pt modelId="{04D8D7A6-5572-447E-969F-1B764FE15445}" type="sibTrans" cxnId="{1B3465AA-549B-4062-9F65-8B67E803EE0E}">
      <dgm:prSet/>
      <dgm:spPr/>
      <dgm:t>
        <a:bodyPr/>
        <a:lstStyle/>
        <a:p>
          <a:endParaRPr lang="en-IE"/>
        </a:p>
      </dgm:t>
    </dgm:pt>
    <dgm:pt modelId="{38FF7292-6203-4788-9C24-9E856318094E}" type="pres">
      <dgm:prSet presAssocID="{A6C7E9BD-FDD1-4375-90E0-01A41FB5387B}" presName="hierChild1" presStyleCnt="0">
        <dgm:presLayoutVars>
          <dgm:chPref val="1"/>
          <dgm:dir/>
          <dgm:animOne val="branch"/>
          <dgm:animLvl val="lvl"/>
          <dgm:resizeHandles/>
        </dgm:presLayoutVars>
      </dgm:prSet>
      <dgm:spPr/>
      <dgm:t>
        <a:bodyPr/>
        <a:lstStyle/>
        <a:p>
          <a:endParaRPr lang="en-IE"/>
        </a:p>
      </dgm:t>
    </dgm:pt>
    <dgm:pt modelId="{894AE86F-9C8B-4EE4-AC14-04C7BD5BBD48}" type="pres">
      <dgm:prSet presAssocID="{B7C8B96A-B689-4D25-9148-59E6D6E9636B}" presName="hierRoot1" presStyleCnt="0"/>
      <dgm:spPr/>
      <dgm:t>
        <a:bodyPr/>
        <a:lstStyle/>
        <a:p>
          <a:endParaRPr lang="en-IE"/>
        </a:p>
      </dgm:t>
    </dgm:pt>
    <dgm:pt modelId="{648C9507-3CBF-4F35-B611-88AEC3765B61}" type="pres">
      <dgm:prSet presAssocID="{B7C8B96A-B689-4D25-9148-59E6D6E9636B}" presName="composite" presStyleCnt="0"/>
      <dgm:spPr/>
      <dgm:t>
        <a:bodyPr/>
        <a:lstStyle/>
        <a:p>
          <a:endParaRPr lang="en-IE"/>
        </a:p>
      </dgm:t>
    </dgm:pt>
    <dgm:pt modelId="{8F6A29D8-D8A1-4685-9611-0F5521FC870D}" type="pres">
      <dgm:prSet presAssocID="{B7C8B96A-B689-4D25-9148-59E6D6E9636B}" presName="background" presStyleLbl="node0" presStyleIdx="0" presStyleCnt="1"/>
      <dgm:spPr>
        <a:solidFill>
          <a:srgbClr val="982828"/>
        </a:solidFill>
      </dgm:spPr>
      <dgm:t>
        <a:bodyPr/>
        <a:lstStyle/>
        <a:p>
          <a:endParaRPr lang="en-IE"/>
        </a:p>
      </dgm:t>
    </dgm:pt>
    <dgm:pt modelId="{27E1C90D-1C72-46E0-8FD0-6E9D08214C56}" type="pres">
      <dgm:prSet presAssocID="{B7C8B96A-B689-4D25-9148-59E6D6E9636B}" presName="text" presStyleLbl="fgAcc0" presStyleIdx="0" presStyleCnt="1" custScaleX="457236" custScaleY="112774">
        <dgm:presLayoutVars>
          <dgm:chPref val="3"/>
        </dgm:presLayoutVars>
      </dgm:prSet>
      <dgm:spPr/>
      <dgm:t>
        <a:bodyPr/>
        <a:lstStyle/>
        <a:p>
          <a:endParaRPr lang="en-IE"/>
        </a:p>
      </dgm:t>
    </dgm:pt>
    <dgm:pt modelId="{FE6FFFDD-1D2F-4FD4-8A1C-821C61066A74}" type="pres">
      <dgm:prSet presAssocID="{B7C8B96A-B689-4D25-9148-59E6D6E9636B}" presName="hierChild2" presStyleCnt="0"/>
      <dgm:spPr/>
      <dgm:t>
        <a:bodyPr/>
        <a:lstStyle/>
        <a:p>
          <a:endParaRPr lang="en-IE"/>
        </a:p>
      </dgm:t>
    </dgm:pt>
    <dgm:pt modelId="{B74E3B28-8FCA-48B2-98FD-017EB8D53573}" type="pres">
      <dgm:prSet presAssocID="{CA45215E-A7E1-4407-95A1-B0479E5FB817}" presName="Name10" presStyleLbl="parChTrans1D2" presStyleIdx="0" presStyleCnt="4"/>
      <dgm:spPr/>
      <dgm:t>
        <a:bodyPr/>
        <a:lstStyle/>
        <a:p>
          <a:endParaRPr lang="en-IE"/>
        </a:p>
      </dgm:t>
    </dgm:pt>
    <dgm:pt modelId="{843D7011-ACC1-419B-BCF7-26F23EE01409}" type="pres">
      <dgm:prSet presAssocID="{D9D7D7C7-5DBA-4874-BB62-5AD23E62E78E}" presName="hierRoot2" presStyleCnt="0"/>
      <dgm:spPr/>
    </dgm:pt>
    <dgm:pt modelId="{8BD2A10D-33E8-47C6-9DBB-B43BC71691F3}" type="pres">
      <dgm:prSet presAssocID="{D9D7D7C7-5DBA-4874-BB62-5AD23E62E78E}" presName="composite2" presStyleCnt="0"/>
      <dgm:spPr/>
    </dgm:pt>
    <dgm:pt modelId="{807BB806-33F4-4CA7-98D9-568D3B084730}" type="pres">
      <dgm:prSet presAssocID="{D9D7D7C7-5DBA-4874-BB62-5AD23E62E78E}" presName="background2" presStyleLbl="node2" presStyleIdx="0" presStyleCnt="4"/>
      <dgm:spPr>
        <a:solidFill>
          <a:schemeClr val="tx1"/>
        </a:solidFill>
      </dgm:spPr>
      <dgm:t>
        <a:bodyPr/>
        <a:lstStyle/>
        <a:p>
          <a:endParaRPr lang="en-IE"/>
        </a:p>
      </dgm:t>
    </dgm:pt>
    <dgm:pt modelId="{A4382E80-8B8F-4E8A-AB5C-3BFB03DB2900}" type="pres">
      <dgm:prSet presAssocID="{D9D7D7C7-5DBA-4874-BB62-5AD23E62E78E}" presName="text2" presStyleLbl="fgAcc2" presStyleIdx="0" presStyleCnt="4" custScaleX="251933" custScaleY="493409">
        <dgm:presLayoutVars>
          <dgm:chPref val="3"/>
        </dgm:presLayoutVars>
      </dgm:prSet>
      <dgm:spPr/>
      <dgm:t>
        <a:bodyPr/>
        <a:lstStyle/>
        <a:p>
          <a:endParaRPr lang="en-IE"/>
        </a:p>
      </dgm:t>
    </dgm:pt>
    <dgm:pt modelId="{A60B79D9-D0CB-4A0A-B75E-3EBFB72205E8}" type="pres">
      <dgm:prSet presAssocID="{D9D7D7C7-5DBA-4874-BB62-5AD23E62E78E}" presName="hierChild3" presStyleCnt="0"/>
      <dgm:spPr/>
    </dgm:pt>
    <dgm:pt modelId="{70590D8B-8DE2-4B58-B507-2E8F0FA5A6B9}" type="pres">
      <dgm:prSet presAssocID="{690F336F-F941-4ACD-8658-CCAA4B98E7F6}" presName="Name10" presStyleLbl="parChTrans1D2" presStyleIdx="1" presStyleCnt="4"/>
      <dgm:spPr/>
      <dgm:t>
        <a:bodyPr/>
        <a:lstStyle/>
        <a:p>
          <a:endParaRPr lang="en-IE"/>
        </a:p>
      </dgm:t>
    </dgm:pt>
    <dgm:pt modelId="{06788CF8-EE91-47C4-A1F8-DC9A2A3964C0}" type="pres">
      <dgm:prSet presAssocID="{0757433B-0174-4CC7-A855-1AECD337EE84}" presName="hierRoot2" presStyleCnt="0"/>
      <dgm:spPr/>
    </dgm:pt>
    <dgm:pt modelId="{48502F18-3CC3-44A6-8F3F-5C58A9E2AF18}" type="pres">
      <dgm:prSet presAssocID="{0757433B-0174-4CC7-A855-1AECD337EE84}" presName="composite2" presStyleCnt="0"/>
      <dgm:spPr/>
    </dgm:pt>
    <dgm:pt modelId="{0A288389-7E53-4856-9D0D-C129706D261B}" type="pres">
      <dgm:prSet presAssocID="{0757433B-0174-4CC7-A855-1AECD337EE84}" presName="background2" presStyleLbl="node2" presStyleIdx="1" presStyleCnt="4"/>
      <dgm:spPr/>
    </dgm:pt>
    <dgm:pt modelId="{F3A75C28-692C-47B3-A40C-19AF647B756C}" type="pres">
      <dgm:prSet presAssocID="{0757433B-0174-4CC7-A855-1AECD337EE84}" presName="text2" presStyleLbl="fgAcc2" presStyleIdx="1" presStyleCnt="4">
        <dgm:presLayoutVars>
          <dgm:chPref val="3"/>
        </dgm:presLayoutVars>
      </dgm:prSet>
      <dgm:spPr/>
      <dgm:t>
        <a:bodyPr/>
        <a:lstStyle/>
        <a:p>
          <a:endParaRPr lang="en-IE"/>
        </a:p>
      </dgm:t>
    </dgm:pt>
    <dgm:pt modelId="{1E2D0C02-8B29-4CF9-B355-4ED05BE6C242}" type="pres">
      <dgm:prSet presAssocID="{0757433B-0174-4CC7-A855-1AECD337EE84}" presName="hierChild3" presStyleCnt="0"/>
      <dgm:spPr/>
    </dgm:pt>
    <dgm:pt modelId="{CB204F36-FBB7-48AA-82C7-E1EF9E6962B1}" type="pres">
      <dgm:prSet presAssocID="{6B949160-50DE-49AE-A0F4-7C0AB58CE19B}" presName="Name10" presStyleLbl="parChTrans1D2" presStyleIdx="2" presStyleCnt="4"/>
      <dgm:spPr/>
      <dgm:t>
        <a:bodyPr/>
        <a:lstStyle/>
        <a:p>
          <a:endParaRPr lang="en-IE"/>
        </a:p>
      </dgm:t>
    </dgm:pt>
    <dgm:pt modelId="{851EE23F-C80A-4A5B-9E5D-146BE930872B}" type="pres">
      <dgm:prSet presAssocID="{53F1BF5D-06FB-4F61-8DBF-7C4E46C2325F}" presName="hierRoot2" presStyleCnt="0"/>
      <dgm:spPr/>
    </dgm:pt>
    <dgm:pt modelId="{1F7E4005-1AFA-4A54-88D6-B0A766AD74F3}" type="pres">
      <dgm:prSet presAssocID="{53F1BF5D-06FB-4F61-8DBF-7C4E46C2325F}" presName="composite2" presStyleCnt="0"/>
      <dgm:spPr/>
    </dgm:pt>
    <dgm:pt modelId="{8C8C997A-C427-46D3-938A-9F9F518437EE}" type="pres">
      <dgm:prSet presAssocID="{53F1BF5D-06FB-4F61-8DBF-7C4E46C2325F}" presName="background2" presStyleLbl="node2" presStyleIdx="2" presStyleCnt="4"/>
      <dgm:spPr/>
    </dgm:pt>
    <dgm:pt modelId="{688DB76E-8172-4AC5-9AF7-EF659B6C9531}" type="pres">
      <dgm:prSet presAssocID="{53F1BF5D-06FB-4F61-8DBF-7C4E46C2325F}" presName="text2" presStyleLbl="fgAcc2" presStyleIdx="2" presStyleCnt="4" custLinFactY="24443" custLinFactNeighborX="-3" custLinFactNeighborY="100000">
        <dgm:presLayoutVars>
          <dgm:chPref val="3"/>
        </dgm:presLayoutVars>
      </dgm:prSet>
      <dgm:spPr/>
      <dgm:t>
        <a:bodyPr/>
        <a:lstStyle/>
        <a:p>
          <a:endParaRPr lang="en-IE"/>
        </a:p>
      </dgm:t>
    </dgm:pt>
    <dgm:pt modelId="{24F6B16D-CB65-4AE5-95C9-A81AE485877E}" type="pres">
      <dgm:prSet presAssocID="{53F1BF5D-06FB-4F61-8DBF-7C4E46C2325F}" presName="hierChild3" presStyleCnt="0"/>
      <dgm:spPr/>
    </dgm:pt>
    <dgm:pt modelId="{2B137B60-2808-4D87-AD7B-178371274509}" type="pres">
      <dgm:prSet presAssocID="{E5683F2C-CD0A-4A78-B016-6F09132C9554}" presName="Name10" presStyleLbl="parChTrans1D2" presStyleIdx="3" presStyleCnt="4"/>
      <dgm:spPr/>
      <dgm:t>
        <a:bodyPr/>
        <a:lstStyle/>
        <a:p>
          <a:endParaRPr lang="en-IE"/>
        </a:p>
      </dgm:t>
    </dgm:pt>
    <dgm:pt modelId="{F5241420-5A3E-4555-8779-A824E0354A60}" type="pres">
      <dgm:prSet presAssocID="{D28F002D-0824-4513-98DE-828D00747157}" presName="hierRoot2" presStyleCnt="0"/>
      <dgm:spPr/>
    </dgm:pt>
    <dgm:pt modelId="{0F7E0D2A-6122-4C79-A55B-8545425ED60E}" type="pres">
      <dgm:prSet presAssocID="{D28F002D-0824-4513-98DE-828D00747157}" presName="composite2" presStyleCnt="0"/>
      <dgm:spPr/>
    </dgm:pt>
    <dgm:pt modelId="{3D87882E-6FB5-4D01-A7EA-1625A55BA83B}" type="pres">
      <dgm:prSet presAssocID="{D28F002D-0824-4513-98DE-828D00747157}" presName="background2" presStyleLbl="node2" presStyleIdx="3" presStyleCnt="4"/>
      <dgm:spPr/>
    </dgm:pt>
    <dgm:pt modelId="{9C9280A7-B05E-42F0-891A-0715917B67EC}" type="pres">
      <dgm:prSet presAssocID="{D28F002D-0824-4513-98DE-828D00747157}" presName="text2" presStyleLbl="fgAcc2" presStyleIdx="3" presStyleCnt="4" custLinFactY="100000" custLinFactNeighborX="-20001" custLinFactNeighborY="154763">
        <dgm:presLayoutVars>
          <dgm:chPref val="3"/>
        </dgm:presLayoutVars>
      </dgm:prSet>
      <dgm:spPr/>
      <dgm:t>
        <a:bodyPr/>
        <a:lstStyle/>
        <a:p>
          <a:endParaRPr lang="en-IE"/>
        </a:p>
      </dgm:t>
    </dgm:pt>
    <dgm:pt modelId="{740E482D-DAEE-4619-A916-9C650BD644BB}" type="pres">
      <dgm:prSet presAssocID="{D28F002D-0824-4513-98DE-828D00747157}" presName="hierChild3" presStyleCnt="0"/>
      <dgm:spPr/>
    </dgm:pt>
  </dgm:ptLst>
  <dgm:cxnLst>
    <dgm:cxn modelId="{9C2E111C-41BC-4266-B27A-135AF04570BB}" srcId="{B7C8B96A-B689-4D25-9148-59E6D6E9636B}" destId="{D9D7D7C7-5DBA-4874-BB62-5AD23E62E78E}" srcOrd="0" destOrd="0" parTransId="{CA45215E-A7E1-4407-95A1-B0479E5FB817}" sibTransId="{59A07E41-3B61-4B3D-8C5F-D63442DB2A8A}"/>
    <dgm:cxn modelId="{6E86A34F-B5EB-4DF9-BC5A-D322EB6A2E43}" type="presOf" srcId="{6B949160-50DE-49AE-A0F4-7C0AB58CE19B}" destId="{CB204F36-FBB7-48AA-82C7-E1EF9E6962B1}" srcOrd="0" destOrd="0" presId="urn:microsoft.com/office/officeart/2005/8/layout/hierarchy1"/>
    <dgm:cxn modelId="{29E47BE2-451B-40D5-815A-266E942D8B63}" srcId="{A6C7E9BD-FDD1-4375-90E0-01A41FB5387B}" destId="{B7C8B96A-B689-4D25-9148-59E6D6E9636B}" srcOrd="0" destOrd="0" parTransId="{B55516FC-92FD-46FD-933C-ED1C0C53830F}" sibTransId="{896A80AB-F183-4245-BA51-48C2BBB18005}"/>
    <dgm:cxn modelId="{FD63D0C9-0FEE-4A88-AB48-4C68AF4DF3B2}" type="presOf" srcId="{D28F002D-0824-4513-98DE-828D00747157}" destId="{9C9280A7-B05E-42F0-891A-0715917B67EC}" srcOrd="0" destOrd="0" presId="urn:microsoft.com/office/officeart/2005/8/layout/hierarchy1"/>
    <dgm:cxn modelId="{A38CAF66-5CB1-47EC-9702-B07B32D2BA32}" srcId="{B7C8B96A-B689-4D25-9148-59E6D6E9636B}" destId="{0757433B-0174-4CC7-A855-1AECD337EE84}" srcOrd="1" destOrd="0" parTransId="{690F336F-F941-4ACD-8658-CCAA4B98E7F6}" sibTransId="{7DDD82F5-57DF-462E-B1AB-48B5DD3E7AE3}"/>
    <dgm:cxn modelId="{1B3465AA-549B-4062-9F65-8B67E803EE0E}" srcId="{B7C8B96A-B689-4D25-9148-59E6D6E9636B}" destId="{D28F002D-0824-4513-98DE-828D00747157}" srcOrd="3" destOrd="0" parTransId="{E5683F2C-CD0A-4A78-B016-6F09132C9554}" sibTransId="{04D8D7A6-5572-447E-969F-1B764FE15445}"/>
    <dgm:cxn modelId="{5CE5869C-2E7A-4137-92CD-9B8C8C2C6FF7}" type="presOf" srcId="{D9D7D7C7-5DBA-4874-BB62-5AD23E62E78E}" destId="{A4382E80-8B8F-4E8A-AB5C-3BFB03DB2900}" srcOrd="0" destOrd="0" presId="urn:microsoft.com/office/officeart/2005/8/layout/hierarchy1"/>
    <dgm:cxn modelId="{3D196F11-4F4C-4F89-BFA5-3BAB4BA5E4AE}" type="presOf" srcId="{CA45215E-A7E1-4407-95A1-B0479E5FB817}" destId="{B74E3B28-8FCA-48B2-98FD-017EB8D53573}" srcOrd="0" destOrd="0" presId="urn:microsoft.com/office/officeart/2005/8/layout/hierarchy1"/>
    <dgm:cxn modelId="{F4DBDB0D-E4D0-479C-B0AB-3A17224BC594}" type="presOf" srcId="{E5683F2C-CD0A-4A78-B016-6F09132C9554}" destId="{2B137B60-2808-4D87-AD7B-178371274509}" srcOrd="0" destOrd="0" presId="urn:microsoft.com/office/officeart/2005/8/layout/hierarchy1"/>
    <dgm:cxn modelId="{5EE5DCDE-C4F3-40C4-BCBB-063F3A46979A}" type="presOf" srcId="{B7C8B96A-B689-4D25-9148-59E6D6E9636B}" destId="{27E1C90D-1C72-46E0-8FD0-6E9D08214C56}" srcOrd="0" destOrd="0" presId="urn:microsoft.com/office/officeart/2005/8/layout/hierarchy1"/>
    <dgm:cxn modelId="{8643AB06-D518-4D6F-B902-0A41B33613E0}" type="presOf" srcId="{A6C7E9BD-FDD1-4375-90E0-01A41FB5387B}" destId="{38FF7292-6203-4788-9C24-9E856318094E}" srcOrd="0" destOrd="0" presId="urn:microsoft.com/office/officeart/2005/8/layout/hierarchy1"/>
    <dgm:cxn modelId="{49AE537B-472E-40C2-88D3-CD901CA3C2A9}" srcId="{B7C8B96A-B689-4D25-9148-59E6D6E9636B}" destId="{53F1BF5D-06FB-4F61-8DBF-7C4E46C2325F}" srcOrd="2" destOrd="0" parTransId="{6B949160-50DE-49AE-A0F4-7C0AB58CE19B}" sibTransId="{F2EFF93A-56A3-4DE3-8742-3C45BF1EB631}"/>
    <dgm:cxn modelId="{77156179-3498-483D-864B-FA944D90AADD}" type="presOf" srcId="{0757433B-0174-4CC7-A855-1AECD337EE84}" destId="{F3A75C28-692C-47B3-A40C-19AF647B756C}" srcOrd="0" destOrd="0" presId="urn:microsoft.com/office/officeart/2005/8/layout/hierarchy1"/>
    <dgm:cxn modelId="{5D789109-FADB-43DE-9E32-5D5FDB62EBE0}" type="presOf" srcId="{53F1BF5D-06FB-4F61-8DBF-7C4E46C2325F}" destId="{688DB76E-8172-4AC5-9AF7-EF659B6C9531}" srcOrd="0" destOrd="0" presId="urn:microsoft.com/office/officeart/2005/8/layout/hierarchy1"/>
    <dgm:cxn modelId="{B1D85942-EC3B-498A-B66A-19F195DE61AB}" type="presOf" srcId="{690F336F-F941-4ACD-8658-CCAA4B98E7F6}" destId="{70590D8B-8DE2-4B58-B507-2E8F0FA5A6B9}" srcOrd="0" destOrd="0" presId="urn:microsoft.com/office/officeart/2005/8/layout/hierarchy1"/>
    <dgm:cxn modelId="{DD21D4C1-DA3A-4021-898A-038CD04E11D5}" type="presParOf" srcId="{38FF7292-6203-4788-9C24-9E856318094E}" destId="{894AE86F-9C8B-4EE4-AC14-04C7BD5BBD48}" srcOrd="0" destOrd="0" presId="urn:microsoft.com/office/officeart/2005/8/layout/hierarchy1"/>
    <dgm:cxn modelId="{38B9FADA-6EA9-4BE5-91E0-DFDD9ABC4218}" type="presParOf" srcId="{894AE86F-9C8B-4EE4-AC14-04C7BD5BBD48}" destId="{648C9507-3CBF-4F35-B611-88AEC3765B61}" srcOrd="0" destOrd="0" presId="urn:microsoft.com/office/officeart/2005/8/layout/hierarchy1"/>
    <dgm:cxn modelId="{2F5FD35C-80E5-42C4-93EA-25E32D380D9E}" type="presParOf" srcId="{648C9507-3CBF-4F35-B611-88AEC3765B61}" destId="{8F6A29D8-D8A1-4685-9611-0F5521FC870D}" srcOrd="0" destOrd="0" presId="urn:microsoft.com/office/officeart/2005/8/layout/hierarchy1"/>
    <dgm:cxn modelId="{7EF5D69C-D863-495B-903E-C3EF84BAE972}" type="presParOf" srcId="{648C9507-3CBF-4F35-B611-88AEC3765B61}" destId="{27E1C90D-1C72-46E0-8FD0-6E9D08214C56}" srcOrd="1" destOrd="0" presId="urn:microsoft.com/office/officeart/2005/8/layout/hierarchy1"/>
    <dgm:cxn modelId="{B37FBCF0-0538-435D-8390-3926C99774F2}" type="presParOf" srcId="{894AE86F-9C8B-4EE4-AC14-04C7BD5BBD48}" destId="{FE6FFFDD-1D2F-4FD4-8A1C-821C61066A74}" srcOrd="1" destOrd="0" presId="urn:microsoft.com/office/officeart/2005/8/layout/hierarchy1"/>
    <dgm:cxn modelId="{6E39787E-D685-4BC5-BCF8-70DC32EC9DF2}" type="presParOf" srcId="{FE6FFFDD-1D2F-4FD4-8A1C-821C61066A74}" destId="{B74E3B28-8FCA-48B2-98FD-017EB8D53573}" srcOrd="0" destOrd="0" presId="urn:microsoft.com/office/officeart/2005/8/layout/hierarchy1"/>
    <dgm:cxn modelId="{1A187189-21BC-4E32-997A-E08C1C654888}" type="presParOf" srcId="{FE6FFFDD-1D2F-4FD4-8A1C-821C61066A74}" destId="{843D7011-ACC1-419B-BCF7-26F23EE01409}" srcOrd="1" destOrd="0" presId="urn:microsoft.com/office/officeart/2005/8/layout/hierarchy1"/>
    <dgm:cxn modelId="{24FFE0A6-2E3D-492B-99B1-7A6432CEA15B}" type="presParOf" srcId="{843D7011-ACC1-419B-BCF7-26F23EE01409}" destId="{8BD2A10D-33E8-47C6-9DBB-B43BC71691F3}" srcOrd="0" destOrd="0" presId="urn:microsoft.com/office/officeart/2005/8/layout/hierarchy1"/>
    <dgm:cxn modelId="{E29062E1-93ED-43C0-AD9F-1F6CD08513DA}" type="presParOf" srcId="{8BD2A10D-33E8-47C6-9DBB-B43BC71691F3}" destId="{807BB806-33F4-4CA7-98D9-568D3B084730}" srcOrd="0" destOrd="0" presId="urn:microsoft.com/office/officeart/2005/8/layout/hierarchy1"/>
    <dgm:cxn modelId="{2A6FE1CC-B35D-4DA3-BFF4-0728840C4C22}" type="presParOf" srcId="{8BD2A10D-33E8-47C6-9DBB-B43BC71691F3}" destId="{A4382E80-8B8F-4E8A-AB5C-3BFB03DB2900}" srcOrd="1" destOrd="0" presId="urn:microsoft.com/office/officeart/2005/8/layout/hierarchy1"/>
    <dgm:cxn modelId="{A2564816-FCCD-44FA-B57F-BACCC595D102}" type="presParOf" srcId="{843D7011-ACC1-419B-BCF7-26F23EE01409}" destId="{A60B79D9-D0CB-4A0A-B75E-3EBFB72205E8}" srcOrd="1" destOrd="0" presId="urn:microsoft.com/office/officeart/2005/8/layout/hierarchy1"/>
    <dgm:cxn modelId="{1F770FDD-A0F6-4D91-985A-695874B78C03}" type="presParOf" srcId="{FE6FFFDD-1D2F-4FD4-8A1C-821C61066A74}" destId="{70590D8B-8DE2-4B58-B507-2E8F0FA5A6B9}" srcOrd="2" destOrd="0" presId="urn:microsoft.com/office/officeart/2005/8/layout/hierarchy1"/>
    <dgm:cxn modelId="{13C2220E-2A0A-4D55-91F7-BC457A6DB921}" type="presParOf" srcId="{FE6FFFDD-1D2F-4FD4-8A1C-821C61066A74}" destId="{06788CF8-EE91-47C4-A1F8-DC9A2A3964C0}" srcOrd="3" destOrd="0" presId="urn:microsoft.com/office/officeart/2005/8/layout/hierarchy1"/>
    <dgm:cxn modelId="{2735E129-C33A-4AC3-82C2-AAF8C8C11DF1}" type="presParOf" srcId="{06788CF8-EE91-47C4-A1F8-DC9A2A3964C0}" destId="{48502F18-3CC3-44A6-8F3F-5C58A9E2AF18}" srcOrd="0" destOrd="0" presId="urn:microsoft.com/office/officeart/2005/8/layout/hierarchy1"/>
    <dgm:cxn modelId="{5C52D39B-083B-4740-8DAB-BC73259EA582}" type="presParOf" srcId="{48502F18-3CC3-44A6-8F3F-5C58A9E2AF18}" destId="{0A288389-7E53-4856-9D0D-C129706D261B}" srcOrd="0" destOrd="0" presId="urn:microsoft.com/office/officeart/2005/8/layout/hierarchy1"/>
    <dgm:cxn modelId="{93423123-C1B4-41BC-90D2-D61055FDFE85}" type="presParOf" srcId="{48502F18-3CC3-44A6-8F3F-5C58A9E2AF18}" destId="{F3A75C28-692C-47B3-A40C-19AF647B756C}" srcOrd="1" destOrd="0" presId="urn:microsoft.com/office/officeart/2005/8/layout/hierarchy1"/>
    <dgm:cxn modelId="{B69FB49C-4FE5-42E9-A703-2B37BB375622}" type="presParOf" srcId="{06788CF8-EE91-47C4-A1F8-DC9A2A3964C0}" destId="{1E2D0C02-8B29-4CF9-B355-4ED05BE6C242}" srcOrd="1" destOrd="0" presId="urn:microsoft.com/office/officeart/2005/8/layout/hierarchy1"/>
    <dgm:cxn modelId="{7E13504D-3606-43F5-8726-4E47DCBF262F}" type="presParOf" srcId="{FE6FFFDD-1D2F-4FD4-8A1C-821C61066A74}" destId="{CB204F36-FBB7-48AA-82C7-E1EF9E6962B1}" srcOrd="4" destOrd="0" presId="urn:microsoft.com/office/officeart/2005/8/layout/hierarchy1"/>
    <dgm:cxn modelId="{A4529B81-318C-4698-99EA-1FD1135FFBF5}" type="presParOf" srcId="{FE6FFFDD-1D2F-4FD4-8A1C-821C61066A74}" destId="{851EE23F-C80A-4A5B-9E5D-146BE930872B}" srcOrd="5" destOrd="0" presId="urn:microsoft.com/office/officeart/2005/8/layout/hierarchy1"/>
    <dgm:cxn modelId="{225D0A86-0E1F-46CC-82AA-D2BA8D7631F2}" type="presParOf" srcId="{851EE23F-C80A-4A5B-9E5D-146BE930872B}" destId="{1F7E4005-1AFA-4A54-88D6-B0A766AD74F3}" srcOrd="0" destOrd="0" presId="urn:microsoft.com/office/officeart/2005/8/layout/hierarchy1"/>
    <dgm:cxn modelId="{C5FE6394-8C48-4505-9097-F8D2C5C0B478}" type="presParOf" srcId="{1F7E4005-1AFA-4A54-88D6-B0A766AD74F3}" destId="{8C8C997A-C427-46D3-938A-9F9F518437EE}" srcOrd="0" destOrd="0" presId="urn:microsoft.com/office/officeart/2005/8/layout/hierarchy1"/>
    <dgm:cxn modelId="{439CBD97-FE64-4635-A991-AEF22818A5A0}" type="presParOf" srcId="{1F7E4005-1AFA-4A54-88D6-B0A766AD74F3}" destId="{688DB76E-8172-4AC5-9AF7-EF659B6C9531}" srcOrd="1" destOrd="0" presId="urn:microsoft.com/office/officeart/2005/8/layout/hierarchy1"/>
    <dgm:cxn modelId="{F59EB9CF-CF4C-45BF-B842-88D9A7A352EE}" type="presParOf" srcId="{851EE23F-C80A-4A5B-9E5D-146BE930872B}" destId="{24F6B16D-CB65-4AE5-95C9-A81AE485877E}" srcOrd="1" destOrd="0" presId="urn:microsoft.com/office/officeart/2005/8/layout/hierarchy1"/>
    <dgm:cxn modelId="{ABCAC2BC-8816-43D6-8198-CA11F38FEB5E}" type="presParOf" srcId="{FE6FFFDD-1D2F-4FD4-8A1C-821C61066A74}" destId="{2B137B60-2808-4D87-AD7B-178371274509}" srcOrd="6" destOrd="0" presId="urn:microsoft.com/office/officeart/2005/8/layout/hierarchy1"/>
    <dgm:cxn modelId="{218962F6-2D28-4585-93E1-A3C8EC396B62}" type="presParOf" srcId="{FE6FFFDD-1D2F-4FD4-8A1C-821C61066A74}" destId="{F5241420-5A3E-4555-8779-A824E0354A60}" srcOrd="7" destOrd="0" presId="urn:microsoft.com/office/officeart/2005/8/layout/hierarchy1"/>
    <dgm:cxn modelId="{725D1E0A-C3EE-42C0-A89B-3CC0355E52B9}" type="presParOf" srcId="{F5241420-5A3E-4555-8779-A824E0354A60}" destId="{0F7E0D2A-6122-4C79-A55B-8545425ED60E}" srcOrd="0" destOrd="0" presId="urn:microsoft.com/office/officeart/2005/8/layout/hierarchy1"/>
    <dgm:cxn modelId="{7C080332-CB26-4AED-814A-6CA4927AAD37}" type="presParOf" srcId="{0F7E0D2A-6122-4C79-A55B-8545425ED60E}" destId="{3D87882E-6FB5-4D01-A7EA-1625A55BA83B}" srcOrd="0" destOrd="0" presId="urn:microsoft.com/office/officeart/2005/8/layout/hierarchy1"/>
    <dgm:cxn modelId="{7B65F980-C445-48FC-A914-0D099300C9D2}" type="presParOf" srcId="{0F7E0D2A-6122-4C79-A55B-8545425ED60E}" destId="{9C9280A7-B05E-42F0-891A-0715917B67EC}" srcOrd="1" destOrd="0" presId="urn:microsoft.com/office/officeart/2005/8/layout/hierarchy1"/>
    <dgm:cxn modelId="{37357F72-2D84-4629-A27D-476EBB9222AB}" type="presParOf" srcId="{F5241420-5A3E-4555-8779-A824E0354A60}" destId="{740E482D-DAEE-4619-A916-9C650BD644BB}" srcOrd="1" destOrd="0" presId="urn:microsoft.com/office/officeart/2005/8/layout/hierarchy1"/>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37B60-2808-4D87-AD7B-178371274509}">
      <dsp:nvSpPr>
        <dsp:cNvPr id="0" name=""/>
        <dsp:cNvSpPr/>
      </dsp:nvSpPr>
      <dsp:spPr>
        <a:xfrm>
          <a:off x="4580082" y="1348099"/>
          <a:ext cx="3539869" cy="2823297"/>
        </a:xfrm>
        <a:custGeom>
          <a:avLst/>
          <a:gdLst/>
          <a:ahLst/>
          <a:cxnLst/>
          <a:rect l="0" t="0" r="0" b="0"/>
          <a:pathLst>
            <a:path>
              <a:moveTo>
                <a:pt x="0" y="0"/>
              </a:moveTo>
              <a:lnTo>
                <a:pt x="0" y="2686259"/>
              </a:lnTo>
              <a:lnTo>
                <a:pt x="3539869" y="2686259"/>
              </a:lnTo>
              <a:lnTo>
                <a:pt x="3539869" y="282329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04F36-FBB7-48AA-82C7-E1EF9E6962B1}">
      <dsp:nvSpPr>
        <dsp:cNvPr id="0" name=""/>
        <dsp:cNvSpPr/>
      </dsp:nvSpPr>
      <dsp:spPr>
        <a:xfrm>
          <a:off x="4580082" y="1348099"/>
          <a:ext cx="2027699" cy="1599156"/>
        </a:xfrm>
        <a:custGeom>
          <a:avLst/>
          <a:gdLst/>
          <a:ahLst/>
          <a:cxnLst/>
          <a:rect l="0" t="0" r="0" b="0"/>
          <a:pathLst>
            <a:path>
              <a:moveTo>
                <a:pt x="0" y="0"/>
              </a:moveTo>
              <a:lnTo>
                <a:pt x="0" y="1462118"/>
              </a:lnTo>
              <a:lnTo>
                <a:pt x="2027699" y="1462118"/>
              </a:lnTo>
              <a:lnTo>
                <a:pt x="2027699" y="15991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590D8B-8DE2-4B58-B507-2E8F0FA5A6B9}">
      <dsp:nvSpPr>
        <dsp:cNvPr id="0" name=""/>
        <dsp:cNvSpPr/>
      </dsp:nvSpPr>
      <dsp:spPr>
        <a:xfrm>
          <a:off x="4580082" y="1348099"/>
          <a:ext cx="219750" cy="430220"/>
        </a:xfrm>
        <a:custGeom>
          <a:avLst/>
          <a:gdLst/>
          <a:ahLst/>
          <a:cxnLst/>
          <a:rect l="0" t="0" r="0" b="0"/>
          <a:pathLst>
            <a:path>
              <a:moveTo>
                <a:pt x="0" y="0"/>
              </a:moveTo>
              <a:lnTo>
                <a:pt x="0" y="293182"/>
              </a:lnTo>
              <a:lnTo>
                <a:pt x="219750" y="293182"/>
              </a:lnTo>
              <a:lnTo>
                <a:pt x="219750" y="4302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E3B28-8FCA-48B2-98FD-017EB8D53573}">
      <dsp:nvSpPr>
        <dsp:cNvPr id="0" name=""/>
        <dsp:cNvSpPr/>
      </dsp:nvSpPr>
      <dsp:spPr>
        <a:xfrm>
          <a:off x="1868092" y="1348099"/>
          <a:ext cx="2711989" cy="430220"/>
        </a:xfrm>
        <a:custGeom>
          <a:avLst/>
          <a:gdLst/>
          <a:ahLst/>
          <a:cxnLst/>
          <a:rect l="0" t="0" r="0" b="0"/>
          <a:pathLst>
            <a:path>
              <a:moveTo>
                <a:pt x="2711989" y="0"/>
              </a:moveTo>
              <a:lnTo>
                <a:pt x="2711989" y="293182"/>
              </a:lnTo>
              <a:lnTo>
                <a:pt x="0" y="293182"/>
              </a:lnTo>
              <a:lnTo>
                <a:pt x="0" y="4302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A29D8-D8A1-4685-9611-0F5521FC870D}">
      <dsp:nvSpPr>
        <dsp:cNvPr id="0" name=""/>
        <dsp:cNvSpPr/>
      </dsp:nvSpPr>
      <dsp:spPr>
        <a:xfrm>
          <a:off x="1198211" y="288773"/>
          <a:ext cx="6763741" cy="1059325"/>
        </a:xfrm>
        <a:prstGeom prst="roundRect">
          <a:avLst>
            <a:gd name="adj" fmla="val 10000"/>
          </a:avLst>
        </a:prstGeom>
        <a:solidFill>
          <a:srgbClr val="982828"/>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27E1C90D-1C72-46E0-8FD0-6E9D08214C56}">
      <dsp:nvSpPr>
        <dsp:cNvPr id="0" name=""/>
        <dsp:cNvSpPr/>
      </dsp:nvSpPr>
      <dsp:spPr>
        <a:xfrm>
          <a:off x="1362574" y="444918"/>
          <a:ext cx="6763741" cy="1059325"/>
        </a:xfrm>
        <a:prstGeom prst="roundRect">
          <a:avLst>
            <a:gd name="adj" fmla="val 10000"/>
          </a:avLst>
        </a:prstGeom>
        <a:solidFill>
          <a:schemeClr val="tx1">
            <a:alpha val="90000"/>
          </a:schemeClr>
        </a:solidFill>
        <a:ln w="25400" cap="flat" cmpd="sng" algn="ctr">
          <a:solidFill>
            <a:srgbClr val="982828"/>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E" sz="4400" b="0" kern="1200" dirty="0" smtClean="0">
              <a:solidFill>
                <a:schemeClr val="bg1"/>
              </a:solidFill>
              <a:latin typeface="Century Gothic" pitchFamily="34" charset="0"/>
            </a:rPr>
            <a:t>Prior Knowledge</a:t>
          </a:r>
        </a:p>
      </dsp:txBody>
      <dsp:txXfrm>
        <a:off x="1393601" y="475945"/>
        <a:ext cx="6701687" cy="997271"/>
      </dsp:txXfrm>
    </dsp:sp>
    <dsp:sp modelId="{807BB806-33F4-4CA7-98D9-568D3B084730}">
      <dsp:nvSpPr>
        <dsp:cNvPr id="0" name=""/>
        <dsp:cNvSpPr/>
      </dsp:nvSpPr>
      <dsp:spPr>
        <a:xfrm>
          <a:off x="4711" y="1778319"/>
          <a:ext cx="3726762" cy="4634761"/>
        </a:xfrm>
        <a:prstGeom prst="roundRect">
          <a:avLst>
            <a:gd name="adj" fmla="val 10000"/>
          </a:avLst>
        </a:prstGeom>
        <a:solidFill>
          <a:schemeClr val="tx1"/>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A4382E80-8B8F-4E8A-AB5C-3BFB03DB2900}">
      <dsp:nvSpPr>
        <dsp:cNvPr id="0" name=""/>
        <dsp:cNvSpPr/>
      </dsp:nvSpPr>
      <dsp:spPr>
        <a:xfrm>
          <a:off x="169074" y="1934464"/>
          <a:ext cx="3726762" cy="46347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IE" sz="2800" kern="1200" dirty="0"/>
        </a:p>
      </dsp:txBody>
      <dsp:txXfrm>
        <a:off x="278227" y="2043617"/>
        <a:ext cx="3508456" cy="4416455"/>
      </dsp:txXfrm>
    </dsp:sp>
    <dsp:sp modelId="{0A288389-7E53-4856-9D0D-C129706D261B}">
      <dsp:nvSpPr>
        <dsp:cNvPr id="0" name=""/>
        <dsp:cNvSpPr/>
      </dsp:nvSpPr>
      <dsp:spPr>
        <a:xfrm>
          <a:off x="4060199" y="1778319"/>
          <a:ext cx="1479267" cy="9393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F3A75C28-692C-47B3-A40C-19AF647B756C}">
      <dsp:nvSpPr>
        <dsp:cNvPr id="0" name=""/>
        <dsp:cNvSpPr/>
      </dsp:nvSpPr>
      <dsp:spPr>
        <a:xfrm>
          <a:off x="4224562" y="1934464"/>
          <a:ext cx="1479267" cy="9393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E" sz="2800" kern="1200" dirty="0" smtClean="0"/>
            <a:t>Level A</a:t>
          </a:r>
          <a:endParaRPr lang="en-IE" sz="2800" kern="1200" dirty="0"/>
        </a:p>
      </dsp:txBody>
      <dsp:txXfrm>
        <a:off x="4252074" y="1961976"/>
        <a:ext cx="1424243" cy="884310"/>
      </dsp:txXfrm>
    </dsp:sp>
    <dsp:sp modelId="{8C8C997A-C427-46D3-938A-9F9F518437EE}">
      <dsp:nvSpPr>
        <dsp:cNvPr id="0" name=""/>
        <dsp:cNvSpPr/>
      </dsp:nvSpPr>
      <dsp:spPr>
        <a:xfrm>
          <a:off x="5868148" y="2947255"/>
          <a:ext cx="1479267" cy="9393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688DB76E-8172-4AC5-9AF7-EF659B6C9531}">
      <dsp:nvSpPr>
        <dsp:cNvPr id="0" name=""/>
        <dsp:cNvSpPr/>
      </dsp:nvSpPr>
      <dsp:spPr>
        <a:xfrm>
          <a:off x="6032511" y="3103400"/>
          <a:ext cx="1479267" cy="939334"/>
        </a:xfrm>
        <a:prstGeom prst="roundRect">
          <a:avLst>
            <a:gd name="adj" fmla="val 10000"/>
          </a:avLst>
        </a:prstGeom>
        <a:solidFill>
          <a:schemeClr val="bg1">
            <a:lumMod val="5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E" sz="2800" b="1" kern="1200" dirty="0" smtClean="0">
              <a:solidFill>
                <a:schemeClr val="bg1"/>
              </a:solidFill>
            </a:rPr>
            <a:t>Level B</a:t>
          </a:r>
          <a:endParaRPr lang="en-IE" sz="2800" b="1" kern="1200" dirty="0">
            <a:solidFill>
              <a:schemeClr val="bg1"/>
            </a:solidFill>
          </a:endParaRPr>
        </a:p>
      </dsp:txBody>
      <dsp:txXfrm>
        <a:off x="6060023" y="3130912"/>
        <a:ext cx="1424243" cy="884310"/>
      </dsp:txXfrm>
    </dsp:sp>
    <dsp:sp modelId="{3D87882E-6FB5-4D01-A7EA-1625A55BA83B}">
      <dsp:nvSpPr>
        <dsp:cNvPr id="0" name=""/>
        <dsp:cNvSpPr/>
      </dsp:nvSpPr>
      <dsp:spPr>
        <a:xfrm>
          <a:off x="7380317" y="4171396"/>
          <a:ext cx="1479267" cy="9393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sp>
    <dsp:sp modelId="{9C9280A7-B05E-42F0-891A-0715917B67EC}">
      <dsp:nvSpPr>
        <dsp:cNvPr id="0" name=""/>
        <dsp:cNvSpPr/>
      </dsp:nvSpPr>
      <dsp:spPr>
        <a:xfrm>
          <a:off x="7544680" y="4327541"/>
          <a:ext cx="1479267" cy="939334"/>
        </a:xfrm>
        <a:prstGeom prst="roundRect">
          <a:avLst>
            <a:gd name="adj" fmla="val 10000"/>
          </a:avLst>
        </a:prstGeom>
        <a:solidFill>
          <a:schemeClr val="tx1">
            <a:lumMod val="85000"/>
            <a:lumOff val="1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E" sz="2800" b="1" kern="1200" dirty="0" smtClean="0">
              <a:solidFill>
                <a:schemeClr val="bg1"/>
              </a:solidFill>
            </a:rPr>
            <a:t>Level C</a:t>
          </a:r>
          <a:endParaRPr lang="en-IE" sz="2800" b="1" kern="1200" dirty="0">
            <a:solidFill>
              <a:schemeClr val="bg1"/>
            </a:solidFill>
          </a:endParaRPr>
        </a:p>
      </dsp:txBody>
      <dsp:txXfrm>
        <a:off x="7572192" y="4355053"/>
        <a:ext cx="1424243" cy="884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60C33-E015-4CF3-96AA-8E45594EC4DF}" type="datetimeFigureOut">
              <a:rPr lang="en-IE" smtClean="0"/>
              <a:pPr/>
              <a:t>01/10/2012</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4BECF-5F8F-449C-BAFF-85B04F9BD795}" type="slidenum">
              <a:rPr lang="en-IE" smtClean="0"/>
              <a:pPr/>
              <a:t>‹#›</a:t>
            </a:fld>
            <a:endParaRPr lang="en-IE" dirty="0"/>
          </a:p>
        </p:txBody>
      </p:sp>
    </p:spTree>
    <p:extLst>
      <p:ext uri="{BB962C8B-B14F-4D97-AF65-F5344CB8AC3E}">
        <p14:creationId xmlns:p14="http://schemas.microsoft.com/office/powerpoint/2010/main" val="405850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272">
              <a:defRPr/>
            </a:pPr>
            <a:r>
              <a:rPr lang="en-IE" dirty="0" smtClean="0"/>
              <a:t>Again, before we begin this work, it is important to remember the prior knowledge needed for this section. The momentum of the lesson may be lost if we have to stop midway to re-look at necessary</a:t>
            </a:r>
            <a:r>
              <a:rPr lang="en-IE" baseline="0" dirty="0" smtClean="0"/>
              <a:t> prior knowledge. </a:t>
            </a:r>
          </a:p>
          <a:p>
            <a:pPr defTabSz="914272">
              <a:defRPr/>
            </a:pPr>
            <a:r>
              <a:rPr lang="en-IE" baseline="0" dirty="0" smtClean="0"/>
              <a:t>David </a:t>
            </a:r>
            <a:r>
              <a:rPr lang="en-IE" baseline="0" dirty="0" err="1" smtClean="0"/>
              <a:t>Ausubel</a:t>
            </a:r>
            <a:r>
              <a:rPr lang="en-IE" baseline="0" dirty="0" smtClean="0"/>
              <a:t>, an educational psychologist, said that if educational psychology was to be condensed into one message, it would be to build on what is already known.</a:t>
            </a:r>
          </a:p>
          <a:p>
            <a:pPr defTabSz="914272">
              <a:defRPr/>
            </a:pPr>
            <a:r>
              <a:rPr lang="en-IE" baseline="0" dirty="0" smtClean="0"/>
              <a:t>At the beginning of each and every T&amp;L you will find the prior knowledge needed. Remember these are produced with the feedback from the 24 project schools so we can avoid some of the pitfalls they may have encountered on their journey.</a:t>
            </a:r>
          </a:p>
          <a:p>
            <a:pPr defTabSz="914272">
              <a:defRPr/>
            </a:pPr>
            <a:endParaRPr lang="en-IE" baseline="0" dirty="0" smtClean="0"/>
          </a:p>
          <a:p>
            <a:pPr defTabSz="914272">
              <a:defRPr/>
            </a:pPr>
            <a:r>
              <a:rPr lang="en-IE" dirty="0" smtClean="0"/>
              <a:t>We mentioned diagnostic tests before and we don’t have time to model this particular</a:t>
            </a:r>
            <a:r>
              <a:rPr lang="en-IE" baseline="0" dirty="0" smtClean="0"/>
              <a:t> one </a:t>
            </a:r>
            <a:r>
              <a:rPr lang="en-IE" dirty="0" smtClean="0"/>
              <a:t>but it</a:t>
            </a:r>
            <a:r>
              <a:rPr lang="en-IE" baseline="0" dirty="0" smtClean="0"/>
              <a:t> is available online if you wish to use it. You don’t have to use this one or you may decide to use some of it with your own modifications but either way, it is a good way of re-visiting some of the previous topics and it allows for an easy flow through the T&amp;L to reach the learning outcomes as planned.</a:t>
            </a:r>
            <a:endParaRPr lang="en-IE" dirty="0"/>
          </a:p>
          <a:p>
            <a:pPr lvl="1">
              <a:buFont typeface="Arial" pitchFamily="34" charset="0"/>
              <a:buNone/>
            </a:pPr>
            <a:endParaRPr lang="en-IE" dirty="0" smtClean="0"/>
          </a:p>
        </p:txBody>
      </p:sp>
      <p:sp>
        <p:nvSpPr>
          <p:cNvPr id="4" name="Slide Number Placeholder 3"/>
          <p:cNvSpPr>
            <a:spLocks noGrp="1"/>
          </p:cNvSpPr>
          <p:nvPr>
            <p:ph type="sldNum" sz="quarter" idx="10"/>
          </p:nvPr>
        </p:nvSpPr>
        <p:spPr/>
        <p:txBody>
          <a:bodyPr/>
          <a:lstStyle/>
          <a:p>
            <a:fld id="{489ADEB1-3100-4524-B520-406ACDCE12F3}" type="slidenum">
              <a:rPr lang="en-IE" smtClean="0">
                <a:solidFill>
                  <a:prstClr val="black"/>
                </a:solidFill>
              </a:rPr>
              <a:pPr/>
              <a:t>2</a:t>
            </a:fld>
            <a:endParaRPr lang="en-IE"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Here is the index of the lessons in the T&amp;L.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smtClean="0">
                <a:ln>
                  <a:noFill/>
                </a:ln>
                <a:solidFill>
                  <a:prstClr val="black"/>
                </a:solidFill>
                <a:effectLst/>
                <a:uLnTx/>
                <a:uFillTx/>
                <a:latin typeface="+mn-lt"/>
                <a:ea typeface="+mn-ea"/>
                <a:cs typeface="+mn-cs"/>
              </a:rPr>
              <a:t>Today we will model section A and section E.</a:t>
            </a:r>
          </a:p>
          <a:p>
            <a:endParaRPr lang="en-IE" dirty="0"/>
          </a:p>
        </p:txBody>
      </p:sp>
      <p:sp>
        <p:nvSpPr>
          <p:cNvPr id="4" name="Slide Number Placeholder 3"/>
          <p:cNvSpPr>
            <a:spLocks noGrp="1"/>
          </p:cNvSpPr>
          <p:nvPr>
            <p:ph type="sldNum" sz="quarter" idx="10"/>
          </p:nvPr>
        </p:nvSpPr>
        <p:spPr/>
        <p:txBody>
          <a:bodyPr/>
          <a:lstStyle/>
          <a:p>
            <a:fld id="{6F5EF2D9-3A6F-4BA6-8DBA-6E1FFFC1941E}" type="slidenum">
              <a:rPr lang="en-IE" smtClean="0">
                <a:solidFill>
                  <a:prstClr val="black"/>
                </a:solidFill>
              </a:rPr>
              <a:pPr/>
              <a:t>3</a:t>
            </a:fld>
            <a:endParaRPr lang="en-IE">
              <a:solidFill>
                <a:prstClr val="black"/>
              </a:solidFill>
            </a:endParaRPr>
          </a:p>
        </p:txBody>
      </p:sp>
    </p:spTree>
    <p:extLst>
      <p:ext uri="{BB962C8B-B14F-4D97-AF65-F5344CB8AC3E}">
        <p14:creationId xmlns:p14="http://schemas.microsoft.com/office/powerpoint/2010/main" val="415628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Before we start with Section A, I’m just going to draw your attention to the appendix and an exercise</a:t>
            </a:r>
            <a:r>
              <a:rPr lang="en-IE" baseline="0" dirty="0" smtClean="0"/>
              <a:t> which may be of help when working on the student activity. As you can see from the slide, one of the exercises is adding and subtracting the decimal to and from the unit. As we go through the T&amp;L, you will see where this would be helpful. Have a look at the entire appendix and you will see how much of the prior knowledge is covered here with revision exercises.</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4</a:t>
            </a:fld>
            <a:endParaRPr lang="en-IE" dirty="0"/>
          </a:p>
        </p:txBody>
      </p:sp>
    </p:spTree>
    <p:extLst>
      <p:ext uri="{BB962C8B-B14F-4D97-AF65-F5344CB8AC3E}">
        <p14:creationId xmlns:p14="http://schemas.microsoft.com/office/powerpoint/2010/main" val="338372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4763A-83CE-4399-816C-334CA16DD2D8}" type="slidenum">
              <a:rPr lang="en-US">
                <a:solidFill>
                  <a:prstClr val="black"/>
                </a:solidFill>
              </a:rPr>
              <a:pPr/>
              <a:t>12</a:t>
            </a:fld>
            <a:endParaRPr lang="en-US" dirty="0">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IE" baseline="0" dirty="0" smtClean="0"/>
          </a:p>
          <a:p>
            <a:endParaRPr lang="en-I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the compound interest formula we are going to discover in section B but looking at it now and using what we’ve done, will this work?</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14</a:t>
            </a:fld>
            <a:endParaRPr lang="en-IE" dirty="0"/>
          </a:p>
        </p:txBody>
      </p:sp>
    </p:spTree>
    <p:extLst>
      <p:ext uri="{BB962C8B-B14F-4D97-AF65-F5344CB8AC3E}">
        <p14:creationId xmlns:p14="http://schemas.microsoft.com/office/powerpoint/2010/main" val="295413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Use the T&amp;L for </a:t>
            </a:r>
            <a:endParaRPr lang="en-IE" dirty="0"/>
          </a:p>
        </p:txBody>
      </p:sp>
      <p:sp>
        <p:nvSpPr>
          <p:cNvPr id="4" name="Slide Number Placeholder 3"/>
          <p:cNvSpPr>
            <a:spLocks noGrp="1"/>
          </p:cNvSpPr>
          <p:nvPr>
            <p:ph type="sldNum" sz="quarter" idx="10"/>
          </p:nvPr>
        </p:nvSpPr>
        <p:spPr/>
        <p:txBody>
          <a:bodyPr/>
          <a:lstStyle/>
          <a:p>
            <a:fld id="{C1D4BECF-5F8F-449C-BAFF-85B04F9BD795}" type="slidenum">
              <a:rPr lang="en-IE" smtClean="0"/>
              <a:pPr/>
              <a:t>16</a:t>
            </a:fld>
            <a:endParaRPr lang="en-IE" dirty="0"/>
          </a:p>
        </p:txBody>
      </p:sp>
    </p:spTree>
    <p:extLst>
      <p:ext uri="{BB962C8B-B14F-4D97-AF65-F5344CB8AC3E}">
        <p14:creationId xmlns:p14="http://schemas.microsoft.com/office/powerpoint/2010/main" val="163607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If we plot the amount</a:t>
            </a:r>
            <a:r>
              <a:rPr lang="en-IE" baseline="0" dirty="0" smtClean="0"/>
              <a:t> of interest added each month, we see that Michael has had more interest added each month because he was paying less off the debt each month initially. He never managed to catch up even though initially he thought it would be the same thing.</a:t>
            </a:r>
          </a:p>
          <a:p>
            <a:endParaRPr lang="en-IE" baseline="0" dirty="0" smtClean="0"/>
          </a:p>
          <a:p>
            <a:r>
              <a:rPr lang="en-IE" baseline="0" dirty="0" smtClean="0"/>
              <a:t>If I knew then what I know now, would you make a bigger effort to pay off more initially?</a:t>
            </a:r>
            <a:endParaRPr lang="en-IE" dirty="0"/>
          </a:p>
        </p:txBody>
      </p:sp>
      <p:sp>
        <p:nvSpPr>
          <p:cNvPr id="4" name="Slide Number Placeholder 3"/>
          <p:cNvSpPr>
            <a:spLocks noGrp="1"/>
          </p:cNvSpPr>
          <p:nvPr>
            <p:ph type="sldNum" sz="quarter" idx="10"/>
          </p:nvPr>
        </p:nvSpPr>
        <p:spPr/>
        <p:txBody>
          <a:bodyPr/>
          <a:lstStyle/>
          <a:p>
            <a:fld id="{6F5EF2D9-3A6F-4BA6-8DBA-6E1FFFC1941E}" type="slidenum">
              <a:rPr lang="en-IE" smtClean="0">
                <a:solidFill>
                  <a:prstClr val="black"/>
                </a:solidFill>
              </a:rPr>
              <a:pPr/>
              <a:t>21</a:t>
            </a:fld>
            <a:endParaRPr lang="en-I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6F5EF2D9-3A6F-4BA6-8DBA-6E1FFFC1941E}" type="slidenum">
              <a:rPr lang="en-IE" smtClean="0">
                <a:solidFill>
                  <a:prstClr val="black"/>
                </a:solidFill>
              </a:rPr>
              <a:pPr/>
              <a:t>22</a:t>
            </a:fld>
            <a:endParaRPr lang="en-I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5.xml"/><Relationship Id="rId1" Type="http://schemas.openxmlformats.org/officeDocument/2006/relationships/slideMaster" Target="../slideMasters/slideMaster10.xml"/><Relationship Id="rId5" Type="http://schemas.openxmlformats.org/officeDocument/2006/relationships/slide" Target="../slides/slide21.xml"/><Relationship Id="rId4" Type="http://schemas.openxmlformats.org/officeDocument/2006/relationships/slide" Target="../slides/slide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F551782-5290-4858-8129-B3A2540C6016}" type="datetime1">
              <a:rPr lang="en-US" smtClean="0">
                <a:solidFill>
                  <a:srgbClr val="DBF5F9">
                    <a:shade val="90000"/>
                  </a:srgbClr>
                </a:solidFill>
              </a:rPr>
              <a:pPr/>
              <a:t>10/1/2012</a:t>
            </a:fld>
            <a:endParaRPr lang="en-IE"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B187BBF-737A-461A-9254-900C25135F2E}" type="slidenum">
              <a:rPr lang="en-IE" smtClean="0">
                <a:solidFill>
                  <a:srgbClr val="DBF5F9">
                    <a:shade val="90000"/>
                  </a:srgbClr>
                </a:solidFill>
              </a:rPr>
              <a:pPr/>
              <a:t>‹#›</a:t>
            </a:fld>
            <a:endParaRPr lang="en-IE" dirty="0">
              <a:solidFill>
                <a:srgbClr val="DBF5F9">
                  <a:shade val="90000"/>
                </a:srgbClr>
              </a:solidFill>
            </a:endParaRPr>
          </a:p>
        </p:txBody>
      </p:sp>
    </p:spTree>
    <p:extLst>
      <p:ext uri="{BB962C8B-B14F-4D97-AF65-F5344CB8AC3E}">
        <p14:creationId xmlns:p14="http://schemas.microsoft.com/office/powerpoint/2010/main" val="42217623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653CF6-02FF-4916-B5E0-08E8D187C476}" type="datetime1">
              <a:rPr lang="en-US" smtClean="0">
                <a:solidFill>
                  <a:srgbClr val="04617B">
                    <a:shade val="90000"/>
                  </a:srgbClr>
                </a:solidFill>
              </a:rPr>
              <a:pPr/>
              <a:t>10/1/2012</a:t>
            </a:fld>
            <a:endParaRPr lang="en-IE"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18172726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C6D0B0-C358-4E71-B674-8AC9D0CF2843}"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207622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EB6A5A-D584-4B80-BA90-F09025EA0237}"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4194128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591639A-117A-4FB6-97EC-CDC46C5F8F6F}"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80370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0AE60A5-A007-499D-8152-F6F1FE5AF052}"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7412635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2CB5A-BA23-46FF-BCDD-9EC6F811D40A}"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8863882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500E3D1B-6381-488A-9DEE-6D336C297C1C}" type="datetime1">
              <a:rPr lang="en-US" smtClean="0">
                <a:solidFill>
                  <a:prstClr val="black">
                    <a:tint val="75000"/>
                  </a:prstClr>
                </a:solidFill>
              </a:rPr>
              <a:pPr/>
              <a:t>10/1/2012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529931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868E73A-394A-4035-A12A-10FDB4F4CAEF}" type="datetime1">
              <a:rPr lang="en-US" smtClean="0">
                <a:solidFill>
                  <a:prstClr val="black">
                    <a:tint val="75000"/>
                  </a:prstClr>
                </a:solidFill>
              </a:rPr>
              <a:pPr/>
              <a:t>10/1/2012</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050871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E793C34-6273-463B-AB21-6E324CE38302}" type="datetime1">
              <a:rPr lang="en-US" smtClean="0">
                <a:solidFill>
                  <a:prstClr val="black">
                    <a:tint val="75000"/>
                  </a:prstClr>
                </a:solidFill>
              </a:rPr>
              <a:pPr/>
              <a:t>10/1/2012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720441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4A746-42A2-4C2D-AF21-D07DD2AE14B2}" type="datetime1">
              <a:rPr lang="en-US" smtClean="0">
                <a:solidFill>
                  <a:prstClr val="black">
                    <a:tint val="75000"/>
                  </a:prstClr>
                </a:solidFill>
              </a:rPr>
              <a:pPr/>
              <a:t>10/1/2012</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grpSp>
        <p:nvGrpSpPr>
          <p:cNvPr id="5" name="Group 4"/>
          <p:cNvGrpSpPr/>
          <p:nvPr/>
        </p:nvGrpSpPr>
        <p:grpSpPr>
          <a:xfrm rot="5400000">
            <a:off x="4429674" y="-4515328"/>
            <a:ext cx="382999" cy="9322593"/>
            <a:chOff x="-36511" y="13447"/>
            <a:chExt cx="396000" cy="6858000"/>
          </a:xfrm>
        </p:grpSpPr>
        <p:sp>
          <p:nvSpPr>
            <p:cNvPr id="6" name="Rectangle 5"/>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grpSp>
        <p:nvGrpSpPr>
          <p:cNvPr id="8" name="Group 7"/>
          <p:cNvGrpSpPr/>
          <p:nvPr/>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11" name="Rounded Rectangle 10">
            <a:hlinkClick r:id="rId2" action="ppaction://hlinksldjump"/>
          </p:cNvPr>
          <p:cNvSpPr/>
          <p:nvPr userDrawn="1"/>
        </p:nvSpPr>
        <p:spPr>
          <a:xfrm rot="16200000">
            <a:off x="-401417" y="1376849"/>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2" name="Rounded Rectangle 11"/>
          <p:cNvSpPr/>
          <p:nvPr userDrawn="1"/>
        </p:nvSpPr>
        <p:spPr>
          <a:xfrm rot="16200000">
            <a:off x="-401417" y="2309981"/>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3" name="Rounded Rectangle 12"/>
          <p:cNvSpPr/>
          <p:nvPr userDrawn="1"/>
        </p:nvSpPr>
        <p:spPr>
          <a:xfrm rot="16200000">
            <a:off x="-401417" y="324608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4" name="Rounded Rectangle 13"/>
          <p:cNvSpPr/>
          <p:nvPr userDrawn="1"/>
        </p:nvSpPr>
        <p:spPr>
          <a:xfrm rot="16200000">
            <a:off x="-401417" y="4164936"/>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sp>
        <p:nvSpPr>
          <p:cNvPr id="16" name="Rounded Rectangle 15"/>
          <p:cNvSpPr/>
          <p:nvPr userDrawn="1"/>
        </p:nvSpPr>
        <p:spPr>
          <a:xfrm rot="16200000">
            <a:off x="-401417" y="511291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17" name="Rounded Rectangle 16"/>
          <p:cNvSpPr/>
          <p:nvPr userDrawn="1"/>
        </p:nvSpPr>
        <p:spPr>
          <a:xfrm rot="16200000">
            <a:off x="-401417" y="6057368"/>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18" name="Rounded Rectangle 17"/>
          <p:cNvSpPr/>
          <p:nvPr userDrawn="1"/>
        </p:nvSpPr>
        <p:spPr>
          <a:xfrm rot="16200000">
            <a:off x="-401418" y="425783"/>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Tree>
    <p:extLst>
      <p:ext uri="{BB962C8B-B14F-4D97-AF65-F5344CB8AC3E}">
        <p14:creationId xmlns:p14="http://schemas.microsoft.com/office/powerpoint/2010/main" val="384495375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7CA24BB-0C8F-43CD-871B-FB08EFE7EC14}" type="datetime1">
              <a:rPr lang="en-US" smtClean="0">
                <a:solidFill>
                  <a:prstClr val="black">
                    <a:tint val="75000"/>
                  </a:prstClr>
                </a:solidFill>
              </a:rPr>
              <a:pPr/>
              <a:t>10/1/2012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269831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5867F4-658F-4DC3-9CC7-20B43BF37495}" type="datetime1">
              <a:rPr lang="en-US" smtClean="0">
                <a:solidFill>
                  <a:srgbClr val="04617B">
                    <a:shade val="90000"/>
                  </a:srgbClr>
                </a:solidFill>
              </a:rPr>
              <a:pPr/>
              <a:t>10/1/2012</a:t>
            </a:fld>
            <a:endParaRPr lang="en-IE"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14063711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C5986-596D-4A52-8D8A-23E958395A20}" type="datetime1">
              <a:rPr lang="en-US" smtClean="0">
                <a:solidFill>
                  <a:prstClr val="black">
                    <a:tint val="75000"/>
                  </a:prstClr>
                </a:solidFill>
              </a:rPr>
              <a:pPr/>
              <a:t>10/1/2012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256111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B84EC0-3B35-4936-B6AF-FBC0E69A67FC}" type="datetime1">
              <a:rPr lang="en-US" smtClean="0">
                <a:solidFill>
                  <a:prstClr val="black">
                    <a:tint val="75000"/>
                  </a:prstClr>
                </a:solidFill>
              </a:rPr>
              <a:pPr/>
              <a:t>10/1/2012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0073851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E1789E3-AE6D-4BC8-8348-ACE1F578FC2C}"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028793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0DB9583-B30A-4F60-A000-1CB2A91C4011}"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99783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E583BA-D649-4A47-A675-B37C8443E25C}" type="datetime1">
              <a:rPr lang="en-US" smtClean="0">
                <a:solidFill>
                  <a:prstClr val="black">
                    <a:tint val="75000"/>
                  </a:prstClr>
                </a:solidFill>
              </a:rPr>
              <a:pPr/>
              <a:t>10/1/2012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
        <p:nvSpPr>
          <p:cNvPr id="6" name="Rounded Rectangle 5">
            <a:hlinkClick r:id="rId2" action="ppaction://hlinksldjump"/>
          </p:cNvPr>
          <p:cNvSpPr/>
          <p:nvPr userDrawn="1"/>
        </p:nvSpPr>
        <p:spPr>
          <a:xfrm>
            <a:off x="1074672" y="0"/>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Terms used</a:t>
            </a:r>
          </a:p>
        </p:txBody>
      </p:sp>
      <p:sp>
        <p:nvSpPr>
          <p:cNvPr id="7" name="Rounded Rectangle 6">
            <a:hlinkClick r:id="rId3" action="ppaction://hlinksldjump"/>
          </p:cNvPr>
          <p:cNvSpPr/>
          <p:nvPr userDrawn="1"/>
        </p:nvSpPr>
        <p:spPr>
          <a:xfrm>
            <a:off x="2010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I       r/100</a:t>
            </a:r>
          </a:p>
        </p:txBody>
      </p:sp>
      <p:sp>
        <p:nvSpPr>
          <p:cNvPr id="8" name="Rounded Rectangle 7">
            <a:hlinkClick r:id="rId3" action="ppaction://hlinksldjump"/>
          </p:cNvPr>
          <p:cNvSpPr/>
          <p:nvPr userDrawn="1"/>
        </p:nvSpPr>
        <p:spPr>
          <a:xfrm>
            <a:off x="2946672" y="-6569"/>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  to unit</a:t>
            </a:r>
          </a:p>
        </p:txBody>
      </p:sp>
      <p:sp>
        <p:nvSpPr>
          <p:cNvPr id="9" name="Rounded Rectangle 8">
            <a:hlinkClick r:id="rId3" action="ppaction://hlinksldjump"/>
          </p:cNvPr>
          <p:cNvSpPr/>
          <p:nvPr userDrawn="1"/>
        </p:nvSpPr>
        <p:spPr>
          <a:xfrm>
            <a:off x="3882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x  Indices</a:t>
            </a:r>
          </a:p>
        </p:txBody>
      </p:sp>
      <p:sp>
        <p:nvSpPr>
          <p:cNvPr id="10" name="Rounded Rectangle 9">
            <a:hlinkClick r:id="" action="ppaction://noaction"/>
          </p:cNvPr>
          <p:cNvSpPr/>
          <p:nvPr userDrawn="1"/>
        </p:nvSpPr>
        <p:spPr>
          <a:xfrm>
            <a:off x="4818672" y="3423"/>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Simple </a:t>
            </a:r>
            <a:r>
              <a:rPr lang="en-IE" sz="1200" dirty="0" err="1">
                <a:solidFill>
                  <a:srgbClr val="990033"/>
                </a:solidFill>
              </a:rPr>
              <a:t>Int</a:t>
            </a:r>
            <a:endParaRPr lang="en-IE" sz="1200" dirty="0">
              <a:solidFill>
                <a:srgbClr val="990033"/>
              </a:solidFill>
            </a:endParaRPr>
          </a:p>
        </p:txBody>
      </p:sp>
      <p:sp>
        <p:nvSpPr>
          <p:cNvPr id="11" name="Rounded Rectangle 10">
            <a:hlinkClick r:id="" action="ppaction://noaction"/>
          </p:cNvPr>
          <p:cNvSpPr/>
          <p:nvPr userDrawn="1"/>
        </p:nvSpPr>
        <p:spPr>
          <a:xfrm>
            <a:off x="5754672" y="-5746"/>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Calculator</a:t>
            </a:r>
          </a:p>
        </p:txBody>
      </p:sp>
      <p:sp>
        <p:nvSpPr>
          <p:cNvPr id="14" name="Rounded Rectangle 13">
            <a:hlinkClick r:id="rId3" action="ppaction://hlinksldjump"/>
          </p:cNvPr>
          <p:cNvSpPr/>
          <p:nvPr userDrawn="1"/>
        </p:nvSpPr>
        <p:spPr>
          <a:xfrm rot="16200000">
            <a:off x="-403943" y="1361886"/>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5" name="Rounded Rectangle 14">
            <a:hlinkClick r:id="rId3" action="ppaction://hlinksldjump"/>
          </p:cNvPr>
          <p:cNvSpPr/>
          <p:nvPr userDrawn="1"/>
        </p:nvSpPr>
        <p:spPr>
          <a:xfrm rot="16200000">
            <a:off x="-403943" y="2295018"/>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6" name="Rounded Rectangle 15">
            <a:hlinkClick r:id="" action="ppaction://noaction"/>
          </p:cNvPr>
          <p:cNvSpPr/>
          <p:nvPr userDrawn="1"/>
        </p:nvSpPr>
        <p:spPr>
          <a:xfrm rot="16200000">
            <a:off x="-403943" y="3231122"/>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7" name="Rounded Rectangle 16">
            <a:hlinkClick r:id="" action="ppaction://noaction"/>
          </p:cNvPr>
          <p:cNvSpPr/>
          <p:nvPr userDrawn="1"/>
        </p:nvSpPr>
        <p:spPr>
          <a:xfrm rot="16200000">
            <a:off x="-403943" y="414997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grpSp>
        <p:nvGrpSpPr>
          <p:cNvPr id="19" name="Group 18"/>
          <p:cNvGrpSpPr/>
          <p:nvPr userDrawn="1"/>
        </p:nvGrpSpPr>
        <p:grpSpPr>
          <a:xfrm rot="10800000">
            <a:off x="8797513" y="-26608"/>
            <a:ext cx="382999" cy="6984000"/>
            <a:chOff x="-36512" y="-27384"/>
            <a:chExt cx="396000" cy="6912000"/>
          </a:xfrm>
        </p:grpSpPr>
        <p:sp>
          <p:nvSpPr>
            <p:cNvPr id="20" name="Rectangle 19"/>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Freeform 2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22" name="Rounded Rectangle 21">
            <a:hlinkClick r:id="" action="ppaction://noaction"/>
          </p:cNvPr>
          <p:cNvSpPr/>
          <p:nvPr userDrawn="1"/>
        </p:nvSpPr>
        <p:spPr>
          <a:xfrm rot="16200000">
            <a:off x="-403943" y="5086077"/>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23" name="Rounded Rectangle 22">
            <a:hlinkClick r:id="rId4" action="ppaction://hlinksldjump"/>
          </p:cNvPr>
          <p:cNvSpPr/>
          <p:nvPr userDrawn="1"/>
        </p:nvSpPr>
        <p:spPr>
          <a:xfrm rot="16200000">
            <a:off x="-401417" y="6030530"/>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24" name="Rounded Rectangle 23">
            <a:hlinkClick r:id="rId5" action="ppaction://hlinksldjump"/>
          </p:cNvPr>
          <p:cNvSpPr/>
          <p:nvPr userDrawn="1"/>
        </p:nvSpPr>
        <p:spPr>
          <a:xfrm rot="16200000">
            <a:off x="-413478" y="42578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
        <p:nvSpPr>
          <p:cNvPr id="13" name="Rounded Rectangle 12">
            <a:hlinkClick r:id="rId4" action="ppaction://hlinksldjump"/>
          </p:cNvPr>
          <p:cNvSpPr/>
          <p:nvPr userDrawn="1"/>
        </p:nvSpPr>
        <p:spPr>
          <a:xfrm>
            <a:off x="-5328" y="-6200"/>
            <a:ext cx="1080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600" b="1" dirty="0">
                <a:solidFill>
                  <a:srgbClr val="C00000"/>
                </a:solidFill>
              </a:rPr>
              <a:t>Appendix</a:t>
            </a:r>
          </a:p>
        </p:txBody>
      </p:sp>
    </p:spTree>
    <p:extLst>
      <p:ext uri="{BB962C8B-B14F-4D97-AF65-F5344CB8AC3E}">
        <p14:creationId xmlns:p14="http://schemas.microsoft.com/office/powerpoint/2010/main" val="221908730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D69623-125C-42F8-BE63-DB7C70606A6C}"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841444462"/>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90A5DF-D202-46CC-A0AC-9A312108635B}"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6736042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95B242-51EC-425E-B19B-9B23D9A90B7E}"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3904070210"/>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92DBB7-7871-44E2-9F19-4ECBEC2D8865}"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1335851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DC58C5-263D-4F84-B42D-025D7475C858}"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86438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E81A868-D5DD-463E-B203-79DDD11CF687}"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120540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1E0980-315A-478D-A61C-A7AF151D7566}"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1248724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EFC8A-3AF2-47C8-AB35-BBE25B3565D6}"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8214292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13AF5F-9899-4CE3-91DF-A94282AD41B1}"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51040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F43908-9A90-4AA1-905F-3AE5999DD05F}"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142983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ED36D4-4766-4942-8963-839CE590168E}"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5856691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37A285-7944-458A-9193-EB3736D57289}"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6152599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A9A7D1A-A239-4CBC-9009-920C74273C98}"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3233264267"/>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07A68-FAE9-40AD-AF7F-B8A61186B992}"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5307046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0BF838-20F8-48E6-A9A4-D14A4F2AC970}"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1314384669"/>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37FF58-6AE4-4A05-A815-E377E47C29A3}"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595823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E117741-0134-431E-AB85-96917C67F879}"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7201217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B97B4B-C989-4359-85EB-82CA4B34E7F1}"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9419314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25D685-5279-42F7-9686-C9FBB5312C05}"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7518576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AA08A-E303-478C-8942-A11A82EDBB87}"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0776000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21C649-C711-4C22-BD38-E07C0611988F}"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877089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134596-C6A3-4E7B-AC0B-A9A2E5DBC84F}"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222768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C9CAF6-5E15-416E-82FB-937D1C1F4A8E}"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8719760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CB050-8D74-4DD6-84E0-89DBBA46F78E}"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311819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826A45-8BF9-42A1-B7BE-47EC3F8CE85C}"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19960D-28C2-40EC-BB64-0443DE2C08EA}"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299387-34A6-4305-A12A-25BC9B21CF33}"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B2B1B-C03F-4BDE-B246-23C8853960F5}"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243020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2B1654-4BBB-4690-8C7B-33D0D42B49C7}"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E73BD0-57F5-4150-AD00-9DBB223B0141}"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2A8B6A-D690-472F-9B16-D0D4C2AAF0C5}"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6F4E0-396B-4C30-943D-1D2D18A5C745}"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DCE797-6E40-42A9-94DB-3D6E8D7E9F40}"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D0B6C9-E985-4E4E-BCE9-8AF487CFC2ED}"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452257-3091-4B06-BA07-A2DAAA110F23}"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C7920F-415C-4903-860D-C148F571FBDA}"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FF260CA-18DE-490C-AC61-B50D6435905C}" type="datetime1">
              <a:rPr lang="en-US" smtClean="0">
                <a:solidFill>
                  <a:prstClr val="black">
                    <a:tint val="75000"/>
                  </a:prstClr>
                </a:solidFill>
              </a:rPr>
              <a:pPr/>
              <a:t>10/1/2012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09502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7AC692B-B0CB-40B5-A88A-1B268299755E}" type="datetime1">
              <a:rPr lang="en-US" smtClean="0">
                <a:solidFill>
                  <a:prstClr val="black">
                    <a:tint val="75000"/>
                  </a:prstClr>
                </a:solidFill>
              </a:rPr>
              <a:pPr/>
              <a:t>10/1/2012</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10755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698FB3F-13AA-454D-B724-8892AA6FE7C4}" type="datetime1">
              <a:rPr lang="en-US" smtClean="0">
                <a:solidFill>
                  <a:prstClr val="black">
                    <a:tint val="75000"/>
                  </a:prstClr>
                </a:solidFill>
              </a:rPr>
              <a:pPr/>
              <a:t>10/1/2012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09729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5967F-1408-4D55-BF6D-912E2017156D}" type="datetime1">
              <a:rPr lang="en-US" smtClean="0">
                <a:solidFill>
                  <a:prstClr val="black">
                    <a:tint val="75000"/>
                  </a:prstClr>
                </a:solidFill>
              </a:rPr>
              <a:pPr/>
              <a:t>10/1/2012</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grpSp>
        <p:nvGrpSpPr>
          <p:cNvPr id="5" name="Group 4"/>
          <p:cNvGrpSpPr/>
          <p:nvPr/>
        </p:nvGrpSpPr>
        <p:grpSpPr>
          <a:xfrm rot="5400000">
            <a:off x="4429674" y="-4515328"/>
            <a:ext cx="382999" cy="9322593"/>
            <a:chOff x="-36511" y="13447"/>
            <a:chExt cx="396000" cy="6858000"/>
          </a:xfrm>
        </p:grpSpPr>
        <p:sp>
          <p:nvSpPr>
            <p:cNvPr id="6" name="Rectangle 5"/>
            <p:cNvSpPr/>
            <p:nvPr userDrawn="1"/>
          </p:nvSpPr>
          <p:spPr>
            <a:xfrm>
              <a:off x="-36511"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grpSp>
        <p:nvGrpSpPr>
          <p:cNvPr id="8" name="Group 7"/>
          <p:cNvGrpSpPr/>
          <p:nvPr/>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11" name="Rounded Rectangle 10"/>
          <p:cNvSpPr/>
          <p:nvPr userDrawn="1"/>
        </p:nvSpPr>
        <p:spPr>
          <a:xfrm rot="16200000">
            <a:off x="-401417" y="1376849"/>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2" name="Rounded Rectangle 11"/>
          <p:cNvSpPr/>
          <p:nvPr userDrawn="1"/>
        </p:nvSpPr>
        <p:spPr>
          <a:xfrm rot="16200000">
            <a:off x="-401417" y="2309981"/>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3" name="Rounded Rectangle 12"/>
          <p:cNvSpPr/>
          <p:nvPr userDrawn="1"/>
        </p:nvSpPr>
        <p:spPr>
          <a:xfrm rot="16200000">
            <a:off x="-401417" y="324608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4" name="Rounded Rectangle 13"/>
          <p:cNvSpPr/>
          <p:nvPr userDrawn="1"/>
        </p:nvSpPr>
        <p:spPr>
          <a:xfrm rot="16200000">
            <a:off x="-401417" y="4164936"/>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sp>
        <p:nvSpPr>
          <p:cNvPr id="16" name="Rounded Rectangle 15"/>
          <p:cNvSpPr/>
          <p:nvPr userDrawn="1"/>
        </p:nvSpPr>
        <p:spPr>
          <a:xfrm rot="16200000">
            <a:off x="-401417" y="5112915"/>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17" name="Rounded Rectangle 16"/>
          <p:cNvSpPr/>
          <p:nvPr userDrawn="1"/>
        </p:nvSpPr>
        <p:spPr>
          <a:xfrm rot="16200000">
            <a:off x="-401417" y="6057368"/>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18" name="Rounded Rectangle 17"/>
          <p:cNvSpPr/>
          <p:nvPr userDrawn="1"/>
        </p:nvSpPr>
        <p:spPr>
          <a:xfrm rot="16200000">
            <a:off x="-401418" y="440744"/>
            <a:ext cx="936000" cy="432000"/>
          </a:xfrm>
          <a:prstGeom prst="round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Tree>
    <p:extLst>
      <p:ext uri="{BB962C8B-B14F-4D97-AF65-F5344CB8AC3E}">
        <p14:creationId xmlns:p14="http://schemas.microsoft.com/office/powerpoint/2010/main" val="12690507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A58C4A8-CCF3-4127-BC37-23318652B0AE}" type="datetime1">
              <a:rPr lang="en-US" smtClean="0">
                <a:solidFill>
                  <a:prstClr val="black">
                    <a:tint val="75000"/>
                  </a:prstClr>
                </a:solidFill>
              </a:rPr>
              <a:pPr/>
              <a:t>10/1/2012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728074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F384F-6E63-4F08-A886-06DCD38D3A61}" type="datetime1">
              <a:rPr lang="en-US" smtClean="0">
                <a:solidFill>
                  <a:srgbClr val="04617B">
                    <a:shade val="90000"/>
                  </a:srgbClr>
                </a:solidFill>
              </a:rPr>
              <a:pPr/>
              <a:t>10/1/2012</a:t>
            </a:fld>
            <a:endParaRPr lang="en-IE"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321678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5439B-29A8-4914-AD02-483363F72B58}" type="datetime1">
              <a:rPr lang="en-US" smtClean="0">
                <a:solidFill>
                  <a:prstClr val="black">
                    <a:tint val="75000"/>
                  </a:prstClr>
                </a:solidFill>
              </a:rPr>
              <a:pPr/>
              <a:t>10/1/2012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5418031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994F8-1FB1-4352-9144-1F502134CBD2}" type="datetime1">
              <a:rPr lang="en-US" smtClean="0">
                <a:solidFill>
                  <a:prstClr val="black">
                    <a:tint val="75000"/>
                  </a:prstClr>
                </a:solidFill>
              </a:rPr>
              <a:pPr/>
              <a:t>10/1/2012</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171334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01B4762-718E-431F-8F59-6A1D5A7BBEDA}"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8056630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530F9084-4ABD-42E1-BB5B-7D1D4C8661A8}"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2767141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7A0A70-A7BD-41D9-9292-1F9D886384EE}" type="datetime1">
              <a:rPr lang="en-US" smtClean="0">
                <a:solidFill>
                  <a:prstClr val="black">
                    <a:tint val="75000"/>
                  </a:prstClr>
                </a:solidFill>
              </a:rPr>
              <a:pPr/>
              <a:t>10/1/2012</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
        <p:nvSpPr>
          <p:cNvPr id="6" name="Rounded Rectangle 5"/>
          <p:cNvSpPr/>
          <p:nvPr userDrawn="1"/>
        </p:nvSpPr>
        <p:spPr>
          <a:xfrm>
            <a:off x="1074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Terms used</a:t>
            </a:r>
          </a:p>
        </p:txBody>
      </p:sp>
      <p:sp>
        <p:nvSpPr>
          <p:cNvPr id="7" name="Rounded Rectangle 6"/>
          <p:cNvSpPr/>
          <p:nvPr userDrawn="1"/>
        </p:nvSpPr>
        <p:spPr>
          <a:xfrm>
            <a:off x="2010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I       r/100</a:t>
            </a:r>
          </a:p>
        </p:txBody>
      </p:sp>
      <p:sp>
        <p:nvSpPr>
          <p:cNvPr id="8" name="Rounded Rectangle 7"/>
          <p:cNvSpPr/>
          <p:nvPr userDrawn="1"/>
        </p:nvSpPr>
        <p:spPr>
          <a:xfrm>
            <a:off x="2946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  to unit</a:t>
            </a:r>
          </a:p>
        </p:txBody>
      </p:sp>
      <p:sp>
        <p:nvSpPr>
          <p:cNvPr id="9" name="Rounded Rectangle 8"/>
          <p:cNvSpPr/>
          <p:nvPr userDrawn="1"/>
        </p:nvSpPr>
        <p:spPr>
          <a:xfrm>
            <a:off x="3882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x  Indices</a:t>
            </a:r>
          </a:p>
        </p:txBody>
      </p:sp>
      <p:sp>
        <p:nvSpPr>
          <p:cNvPr id="10" name="Rounded Rectangle 9"/>
          <p:cNvSpPr/>
          <p:nvPr userDrawn="1"/>
        </p:nvSpPr>
        <p:spPr>
          <a:xfrm>
            <a:off x="4818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Simple </a:t>
            </a:r>
            <a:r>
              <a:rPr lang="en-IE" sz="1200" dirty="0" err="1">
                <a:solidFill>
                  <a:srgbClr val="990033"/>
                </a:solidFill>
              </a:rPr>
              <a:t>Int</a:t>
            </a:r>
            <a:endParaRPr lang="en-IE" sz="1200" dirty="0">
              <a:solidFill>
                <a:srgbClr val="990033"/>
              </a:solidFill>
            </a:endParaRPr>
          </a:p>
        </p:txBody>
      </p:sp>
      <p:sp>
        <p:nvSpPr>
          <p:cNvPr id="11" name="Rounded Rectangle 10"/>
          <p:cNvSpPr/>
          <p:nvPr userDrawn="1"/>
        </p:nvSpPr>
        <p:spPr>
          <a:xfrm>
            <a:off x="5754672" y="3585"/>
            <a:ext cx="936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a:solidFill>
                  <a:srgbClr val="990033"/>
                </a:solidFill>
              </a:rPr>
              <a:t>Calculator</a:t>
            </a:r>
          </a:p>
        </p:txBody>
      </p:sp>
      <p:sp>
        <p:nvSpPr>
          <p:cNvPr id="14" name="Rounded Rectangle 13"/>
          <p:cNvSpPr/>
          <p:nvPr userDrawn="1"/>
        </p:nvSpPr>
        <p:spPr>
          <a:xfrm rot="16200000">
            <a:off x="-401417" y="1361886"/>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A</a:t>
            </a:r>
          </a:p>
        </p:txBody>
      </p:sp>
      <p:sp>
        <p:nvSpPr>
          <p:cNvPr id="15" name="Rounded Rectangle 14"/>
          <p:cNvSpPr/>
          <p:nvPr userDrawn="1"/>
        </p:nvSpPr>
        <p:spPr>
          <a:xfrm rot="16200000">
            <a:off x="-401417" y="2295018"/>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B</a:t>
            </a:r>
          </a:p>
        </p:txBody>
      </p:sp>
      <p:sp>
        <p:nvSpPr>
          <p:cNvPr id="16" name="Rounded Rectangle 15"/>
          <p:cNvSpPr/>
          <p:nvPr userDrawn="1"/>
        </p:nvSpPr>
        <p:spPr>
          <a:xfrm rot="16200000">
            <a:off x="-401417" y="3231122"/>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C</a:t>
            </a:r>
          </a:p>
        </p:txBody>
      </p:sp>
      <p:sp>
        <p:nvSpPr>
          <p:cNvPr id="17" name="Rounded Rectangle 16"/>
          <p:cNvSpPr/>
          <p:nvPr userDrawn="1"/>
        </p:nvSpPr>
        <p:spPr>
          <a:xfrm rot="16200000">
            <a:off x="-401417" y="414997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D</a:t>
            </a:r>
          </a:p>
        </p:txBody>
      </p:sp>
      <p:grpSp>
        <p:nvGrpSpPr>
          <p:cNvPr id="19" name="Group 18"/>
          <p:cNvGrpSpPr/>
          <p:nvPr userDrawn="1"/>
        </p:nvGrpSpPr>
        <p:grpSpPr>
          <a:xfrm rot="10800000">
            <a:off x="8797513" y="-26608"/>
            <a:ext cx="382999" cy="6984000"/>
            <a:chOff x="-36512" y="-27384"/>
            <a:chExt cx="396000" cy="6912000"/>
          </a:xfrm>
        </p:grpSpPr>
        <p:sp>
          <p:nvSpPr>
            <p:cNvPr id="20" name="Rectangle 19"/>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1" name="Freeform 2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
        <p:nvSpPr>
          <p:cNvPr id="22" name="Rounded Rectangle 21"/>
          <p:cNvSpPr/>
          <p:nvPr userDrawn="1"/>
        </p:nvSpPr>
        <p:spPr>
          <a:xfrm rot="16200000">
            <a:off x="-401417" y="5086077"/>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Section E</a:t>
            </a:r>
          </a:p>
        </p:txBody>
      </p:sp>
      <p:sp>
        <p:nvSpPr>
          <p:cNvPr id="23" name="Rounded Rectangle 22"/>
          <p:cNvSpPr/>
          <p:nvPr userDrawn="1"/>
        </p:nvSpPr>
        <p:spPr>
          <a:xfrm rot="16200000">
            <a:off x="-401417" y="6030530"/>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Appendix</a:t>
            </a:r>
          </a:p>
        </p:txBody>
      </p:sp>
      <p:sp>
        <p:nvSpPr>
          <p:cNvPr id="24" name="Rounded Rectangle 23"/>
          <p:cNvSpPr/>
          <p:nvPr userDrawn="1"/>
        </p:nvSpPr>
        <p:spPr>
          <a:xfrm rot="16200000">
            <a:off x="-401418" y="425783"/>
            <a:ext cx="936000" cy="4320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a:solidFill>
                  <a:prstClr val="white"/>
                </a:solidFill>
              </a:rPr>
              <a:t>Index</a:t>
            </a:r>
          </a:p>
        </p:txBody>
      </p:sp>
      <p:sp>
        <p:nvSpPr>
          <p:cNvPr id="13" name="Rounded Rectangle 12"/>
          <p:cNvSpPr/>
          <p:nvPr userDrawn="1"/>
        </p:nvSpPr>
        <p:spPr>
          <a:xfrm>
            <a:off x="-5328" y="3585"/>
            <a:ext cx="1080000" cy="360000"/>
          </a:xfrm>
          <a:prstGeom prst="roundRect">
            <a:avLst/>
          </a:prstGeom>
          <a:solidFill>
            <a:srgbClr val="FDCC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600" b="1" dirty="0">
                <a:solidFill>
                  <a:srgbClr val="C00000"/>
                </a:solidFill>
              </a:rPr>
              <a:t>Appendix</a:t>
            </a:r>
          </a:p>
        </p:txBody>
      </p:sp>
    </p:spTree>
    <p:extLst>
      <p:ext uri="{BB962C8B-B14F-4D97-AF65-F5344CB8AC3E}">
        <p14:creationId xmlns:p14="http://schemas.microsoft.com/office/powerpoint/2010/main" val="5339624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C46C727-3091-4DA1-90EB-5ED0DDD32C64}"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95034542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802B9E-F3EA-4B1B-8AE4-80B02E224018}"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993269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7299A6-D9A0-4B98-B34B-19E86E1CD08A}"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209362753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88C245-9D52-4EBC-A83B-5F5F9A798128}"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672757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80C983-4E39-4921-B9A4-E4DA49D27C1A}"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65889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B2D85F-0A9E-4167-829D-CE2BC6830EA1}" type="datetime1">
              <a:rPr lang="en-US" smtClean="0">
                <a:solidFill>
                  <a:srgbClr val="DBF5F9">
                    <a:shade val="90000"/>
                  </a:srgbClr>
                </a:solidFill>
              </a:rPr>
              <a:pPr/>
              <a:t>10/1/2012</a:t>
            </a:fld>
            <a:endParaRPr lang="en-IE"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B187BBF-737A-461A-9254-900C25135F2E}" type="slidenum">
              <a:rPr lang="en-IE" smtClean="0">
                <a:solidFill>
                  <a:srgbClr val="DBF5F9">
                    <a:shade val="90000"/>
                  </a:srgbClr>
                </a:solidFill>
              </a:rPr>
              <a:pPr/>
              <a:t>‹#›</a:t>
            </a:fld>
            <a:endParaRPr lang="en-IE" dirty="0">
              <a:solidFill>
                <a:srgbClr val="DBF5F9">
                  <a:shade val="90000"/>
                </a:srgbClr>
              </a:solidFill>
            </a:endParaRPr>
          </a:p>
        </p:txBody>
      </p:sp>
    </p:spTree>
    <p:extLst>
      <p:ext uri="{BB962C8B-B14F-4D97-AF65-F5344CB8AC3E}">
        <p14:creationId xmlns:p14="http://schemas.microsoft.com/office/powerpoint/2010/main" val="10178589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F2ADFF-C147-43BE-8598-B86CA584140F}"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86526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001D6-CEAD-41AB-AE05-97A64A17C2A2}"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34314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5E4038-D028-4392-983F-0CB334F01A46}"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08663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8451E7-7474-470E-A9D6-816540889DE4}"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43864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EE4CEE-61B9-4D14-9F36-5CD6497BCFFE}"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032116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829A07-C89F-4376-B548-0BF6A1FDEF34}"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9305337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583769F-1855-4A3A-9631-020ACEA4AF31}"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316417693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4CB16A-84A1-4268-AE63-629426EDF1D8}"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6703075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41F537-729D-45FB-9BF8-8BBE4D4F9B85}"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412501593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00737D-B169-457A-A63E-281698E01B25}"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93866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3FDB9C-8C62-47BE-A98E-E228A12009AE}" type="datetime1">
              <a:rPr lang="en-US" smtClean="0">
                <a:solidFill>
                  <a:srgbClr val="04617B">
                    <a:shade val="90000"/>
                  </a:srgbClr>
                </a:solidFill>
              </a:rPr>
              <a:pPr/>
              <a:t>10/1/2012</a:t>
            </a:fld>
            <a:endParaRPr lang="en-IE"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1670169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1BC313-E120-4CF3-B82C-DDC81F1B9263}"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520584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2CDB78-4CAF-446A-A60C-D91F701D2FCE}"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40352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E0731-8981-4F60-9631-646C7E2FB43C}"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356922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4AF237-F238-4C72-8EA5-A1F79E04BBAB}"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009017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11114-2F6A-44EA-B673-6226AC21145F}"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98678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AF7821-A626-49F8-8813-2B07E3EC4E47}"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597075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B8AA67-EB87-4DF0-96AF-4D1A60C376C5}"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078392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F1F8DFC-F4D7-4060-844E-0831B7FE4649}"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327125012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C86EC1-9488-40B2-9749-889B517897C3}"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002104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0B80CC-1A8A-4BC7-8390-525B22E2E923}"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253662105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0869AA-7DEB-4F30-AF27-73B88DE1306E}" type="datetime1">
              <a:rPr lang="en-US" smtClean="0">
                <a:solidFill>
                  <a:srgbClr val="04617B">
                    <a:shade val="90000"/>
                  </a:srgbClr>
                </a:solidFill>
              </a:rPr>
              <a:pPr/>
              <a:t>10/1/2012</a:t>
            </a:fld>
            <a:endParaRPr lang="en-IE"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6109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EA13A8-56F6-4F27-B675-4FECC002936B}"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384916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500475-9578-467D-A30E-D99115C55F5C}"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291240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3CD504-4BD1-4E5C-B881-6A706572DD8A}"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572840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3E193-B2BB-4042-B9C0-74A8C5FB1400}"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752507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CF0C60-B1E2-4801-84B6-D59B948A04E4}"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564121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AF6A0C-2B53-41F6-B5B1-D89AF9B0D79B}"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9487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2E388-9891-4B26-B7FD-9CA59EBE9191}"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626231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92C289-C187-4BD2-BA69-7A4736D697B1}"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826053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9A23903-1D66-4A96-BF48-579D08742DC6}"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199951559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696DA4-8A98-49E8-B546-95AE8D21F028}"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60634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60CA45-15FD-44D9-A97F-A3FEEB9AFD6E}" type="datetime1">
              <a:rPr lang="en-US" smtClean="0">
                <a:solidFill>
                  <a:srgbClr val="04617B">
                    <a:shade val="90000"/>
                  </a:srgbClr>
                </a:solidFill>
              </a:rPr>
              <a:pPr/>
              <a:t>10/1/2012</a:t>
            </a:fld>
            <a:endParaRPr lang="en-IE"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3653606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AD4C1A-A868-490E-9478-25B1BCBDA429}"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232930399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94B0BA-681C-49EF-925F-8C3441247FC5}"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253189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000419-1442-4AE6-9AFE-64AAD4AC6DCA}"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441563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4478C1-CF89-4234-941B-FA94F711C69C}"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784583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19D39-B54D-4A7D-AFD0-195546644E2E}"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919216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99AE68-9603-4D21-95D6-9CDDE258E094}"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99963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6532F5-23E3-4D53-8417-F0B65C4833ED}"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98298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DC576-34E9-4A09-862F-FA2CD8C3057E}"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865201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122508-BEF0-4FB0-AADF-6A4DFA3BBBA0}"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195095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CBA7F84-07A3-408C-9CED-ED9C503E4BFC}"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264069824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AD1FE-CBA4-4107-8408-866DD4F46663}" type="datetime1">
              <a:rPr lang="en-US" smtClean="0">
                <a:solidFill>
                  <a:srgbClr val="04617B">
                    <a:shade val="90000"/>
                  </a:srgbClr>
                </a:solidFill>
              </a:rPr>
              <a:pPr/>
              <a:t>10/1/2012</a:t>
            </a:fld>
            <a:endParaRPr lang="en-IE"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374828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71808-5F31-4073-B0AC-14C6B73D846F}"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6120679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1D9845-746E-403E-A8B2-F0E5DAD94E58}"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340087220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2B9B99-9763-4D3F-9D69-A6C54BE4C3B6}"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779457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C93807-6530-4303-8087-D16059DB8B7B}"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1577408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B9478E-75CF-41FC-9F2C-4234CBCBDFE7}"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750373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07198-156D-4732-95C4-6EFC7AF3F0AD}"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470058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CE6261-553F-415F-A7EA-4E3DFA55877C}"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097910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F0165B-3B54-4430-920C-C69011428C83}"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69523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5D916E-5BB2-489C-9116-1152B61D939C}"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6716619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1689D6-CEE5-4905-A663-1F7443EC8A1F}"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53124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42A6A6-233D-48C9-B3B0-B305393C7B16}" type="datetime1">
              <a:rPr lang="en-US" smtClean="0">
                <a:solidFill>
                  <a:srgbClr val="04617B">
                    <a:shade val="90000"/>
                  </a:srgbClr>
                </a:solidFill>
              </a:rPr>
              <a:pPr/>
              <a:t>10/1/2012</a:t>
            </a:fld>
            <a:endParaRPr lang="en-IE"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Tree>
    <p:extLst>
      <p:ext uri="{BB962C8B-B14F-4D97-AF65-F5344CB8AC3E}">
        <p14:creationId xmlns:p14="http://schemas.microsoft.com/office/powerpoint/2010/main" val="2145217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C603A43-C5AE-42AF-A40D-3FCF28828EB3}"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43433590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B60416-2EFE-4C93-840A-D3818A1C06B6}"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825963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BD24A3-20A7-4B4E-BD2A-96B2EEBCDF62}"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2039030539"/>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3B2C01-451D-4A42-9537-052AFADDFA72}"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451504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1C4656-58C3-4738-A811-A6C82CD6830F}"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338982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EB7751-C04D-468C-82AB-613404D9B717}"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29630561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06299-BD66-4E0E-8971-B2C2939598C3}"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9108667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04EC83-3962-4149-8E67-953E33F43A7C}"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787151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95A40E-7F6C-4108-B438-CD14E8E19592}"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344571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8AC9C6-E172-4471-90FB-3E6EA3742698}"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51870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75802B-8358-4573-8875-50EC275A3FED}" type="datetime1">
              <a:rPr lang="en-US" smtClean="0">
                <a:solidFill>
                  <a:srgbClr val="04617B">
                    <a:shade val="90000"/>
                  </a:srgbClr>
                </a:solidFill>
              </a:rPr>
              <a:pPr/>
              <a:t>10/1/2012</a:t>
            </a:fld>
            <a:endParaRPr lang="en-IE"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7753480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20963-1317-44D5-81FB-6390019E188A}"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540020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CF8EBE-93C2-46D7-B835-921113B07F5E}" type="datetime1">
              <a:rPr lang="en-US" smtClean="0">
                <a:solidFill>
                  <a:srgbClr val="DBF5F9">
                    <a:shade val="90000"/>
                  </a:srgbClr>
                </a:solidFill>
              </a:rPr>
              <a:pPr/>
              <a:t>10/1/2012</a:t>
            </a:fld>
            <a:endParaRPr lang="en-IE">
              <a:solidFill>
                <a:srgbClr val="DBF5F9">
                  <a:shade val="90000"/>
                </a:srgbClr>
              </a:solidFill>
            </a:endParaRPr>
          </a:p>
        </p:txBody>
      </p:sp>
      <p:sp>
        <p:nvSpPr>
          <p:cNvPr id="19" name="Footer Placeholder 18"/>
          <p:cNvSpPr>
            <a:spLocks noGrp="1"/>
          </p:cNvSpPr>
          <p:nvPr>
            <p:ph type="ftr" sz="quarter" idx="11"/>
          </p:nvPr>
        </p:nvSpPr>
        <p:spPr/>
        <p:txBody>
          <a:bodyPr/>
          <a:lstStyle/>
          <a:p>
            <a:endParaRPr lang="en-IE">
              <a:solidFill>
                <a:srgbClr val="DBF5F9">
                  <a:shade val="90000"/>
                </a:srgbClr>
              </a:solidFill>
            </a:endParaRPr>
          </a:p>
        </p:txBody>
      </p:sp>
      <p:sp>
        <p:nvSpPr>
          <p:cNvPr id="27" name="Slide Number Placeholder 26"/>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2344514530"/>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7D1DD-A055-4EFF-A89B-3928D1318B34}" type="datetime1">
              <a:rPr lang="en-US" smtClean="0">
                <a:solidFill>
                  <a:srgbClr val="04617B">
                    <a:shade val="90000"/>
                  </a:srgbClr>
                </a:solidFill>
              </a:rPr>
              <a:pPr/>
              <a:t>10/1/2012</a:t>
            </a:fld>
            <a:endParaRPr lang="en-IE">
              <a:solidFill>
                <a:srgbClr val="04617B">
                  <a:shade val="90000"/>
                </a:srgbClr>
              </a:solidFill>
            </a:endParaRPr>
          </a:p>
        </p:txBody>
      </p:sp>
      <p:sp>
        <p:nvSpPr>
          <p:cNvPr id="5" name="Footer Placeholder 4"/>
          <p:cNvSpPr>
            <a:spLocks noGrp="1"/>
          </p:cNvSpPr>
          <p:nvPr>
            <p:ph type="ftr" sz="quarter" idx="11"/>
          </p:nvPr>
        </p:nvSpPr>
        <p:spPr/>
        <p:txBody>
          <a:bodyPr/>
          <a:lstStyle/>
          <a:p>
            <a:endParaRPr lang="en-IE">
              <a:solidFill>
                <a:srgbClr val="04617B">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578426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AA5EC0-7E76-48AE-8708-B4C973F1CEFA}" type="datetime1">
              <a:rPr lang="en-US" smtClean="0">
                <a:solidFill>
                  <a:srgbClr val="DBF5F9">
                    <a:shade val="90000"/>
                  </a:srgbClr>
                </a:solidFill>
              </a:rPr>
              <a:pPr/>
              <a:t>10/1/2012</a:t>
            </a:fld>
            <a:endParaRPr lang="en-IE">
              <a:solidFill>
                <a:srgbClr val="DBF5F9">
                  <a:shade val="90000"/>
                </a:srgbClr>
              </a:solidFill>
            </a:endParaRPr>
          </a:p>
        </p:txBody>
      </p:sp>
      <p:sp>
        <p:nvSpPr>
          <p:cNvPr id="5" name="Footer Placeholder 4"/>
          <p:cNvSpPr>
            <a:spLocks noGrp="1"/>
          </p:cNvSpPr>
          <p:nvPr>
            <p:ph type="ftr" sz="quarter" idx="11"/>
          </p:nvPr>
        </p:nvSpPr>
        <p:spPr/>
        <p:txBody>
          <a:bodyPr/>
          <a:lstStyle/>
          <a:p>
            <a:endParaRPr lang="en-IE">
              <a:solidFill>
                <a:srgbClr val="DBF5F9">
                  <a:shade val="90000"/>
                </a:srgbClr>
              </a:solidFill>
            </a:endParaRPr>
          </a:p>
        </p:txBody>
      </p:sp>
      <p:sp>
        <p:nvSpPr>
          <p:cNvPr id="6" name="Slide Number Placeholder 5"/>
          <p:cNvSpPr>
            <a:spLocks noGrp="1"/>
          </p:cNvSpPr>
          <p:nvPr>
            <p:ph type="sldNum" sz="quarter" idx="12"/>
          </p:nvPr>
        </p:nvSpPr>
        <p:spPr/>
        <p:txBody>
          <a:bodyPr/>
          <a:lstStyle/>
          <a:p>
            <a:fld id="{DBFFB0E0-6C34-478C-A48C-0EAE787DC86A}" type="slidenum">
              <a:rPr lang="en-IE" smtClean="0">
                <a:solidFill>
                  <a:srgbClr val="DBF5F9">
                    <a:shade val="90000"/>
                  </a:srgbClr>
                </a:solidFill>
              </a:rPr>
              <a:pPr/>
              <a:t>‹#›</a:t>
            </a:fld>
            <a:endParaRPr lang="en-IE">
              <a:solidFill>
                <a:srgbClr val="DBF5F9">
                  <a:shade val="90000"/>
                </a:srgbClr>
              </a:solidFill>
            </a:endParaRPr>
          </a:p>
        </p:txBody>
      </p:sp>
    </p:spTree>
    <p:extLst>
      <p:ext uri="{BB962C8B-B14F-4D97-AF65-F5344CB8AC3E}">
        <p14:creationId xmlns:p14="http://schemas.microsoft.com/office/powerpoint/2010/main" val="368992072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C22CE3-BD24-4406-8B09-9246B5E9AAC9}"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1827923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2C6EBF-90A5-4FDE-8384-FE8B194544B3}" type="datetime1">
              <a:rPr lang="en-US" smtClean="0">
                <a:solidFill>
                  <a:srgbClr val="04617B">
                    <a:shade val="90000"/>
                  </a:srgbClr>
                </a:solidFill>
              </a:rPr>
              <a:pPr/>
              <a:t>10/1/2012</a:t>
            </a:fld>
            <a:endParaRPr lang="en-IE">
              <a:solidFill>
                <a:srgbClr val="04617B">
                  <a:shade val="90000"/>
                </a:srgbClr>
              </a:solidFill>
            </a:endParaRPr>
          </a:p>
        </p:txBody>
      </p:sp>
      <p:sp>
        <p:nvSpPr>
          <p:cNvPr id="8" name="Footer Placeholder 7"/>
          <p:cNvSpPr>
            <a:spLocks noGrp="1"/>
          </p:cNvSpPr>
          <p:nvPr>
            <p:ph type="ftr" sz="quarter" idx="11"/>
          </p:nvPr>
        </p:nvSpPr>
        <p:spPr/>
        <p:txBody>
          <a:bodyPr/>
          <a:lstStyle/>
          <a:p>
            <a:endParaRPr lang="en-IE">
              <a:solidFill>
                <a:srgbClr val="04617B">
                  <a:shade val="90000"/>
                </a:srgbClr>
              </a:solidFill>
            </a:endParaRPr>
          </a:p>
        </p:txBody>
      </p:sp>
      <p:sp>
        <p:nvSpPr>
          <p:cNvPr id="9" name="Slide Number Placeholder 8"/>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5853518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EC0185-E893-4C37-9AEE-EAEA6D0EE259}" type="datetime1">
              <a:rPr lang="en-US" smtClean="0">
                <a:solidFill>
                  <a:srgbClr val="04617B">
                    <a:shade val="90000"/>
                  </a:srgbClr>
                </a:solidFill>
              </a:rPr>
              <a:pPr/>
              <a:t>10/1/2012</a:t>
            </a:fld>
            <a:endParaRPr lang="en-IE">
              <a:solidFill>
                <a:srgbClr val="04617B">
                  <a:shade val="90000"/>
                </a:srgbClr>
              </a:solidFill>
            </a:endParaRPr>
          </a:p>
        </p:txBody>
      </p:sp>
      <p:sp>
        <p:nvSpPr>
          <p:cNvPr id="4" name="Footer Placeholder 3"/>
          <p:cNvSpPr>
            <a:spLocks noGrp="1"/>
          </p:cNvSpPr>
          <p:nvPr>
            <p:ph type="ftr" sz="quarter" idx="11"/>
          </p:nvPr>
        </p:nvSpPr>
        <p:spPr/>
        <p:txBody>
          <a:bodyPr/>
          <a:lstStyle/>
          <a:p>
            <a:endParaRPr lang="en-IE">
              <a:solidFill>
                <a:srgbClr val="04617B">
                  <a:shade val="90000"/>
                </a:srgbClr>
              </a:solidFill>
            </a:endParaRP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1123689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DA0BA-8D3E-426E-9D83-9B0D36DB180E}" type="datetime1">
              <a:rPr lang="en-US" smtClean="0">
                <a:solidFill>
                  <a:srgbClr val="04617B">
                    <a:shade val="90000"/>
                  </a:srgbClr>
                </a:solidFill>
              </a:rPr>
              <a:pPr/>
              <a:t>10/1/2012</a:t>
            </a:fld>
            <a:endParaRPr lang="en-IE">
              <a:solidFill>
                <a:srgbClr val="04617B">
                  <a:shade val="90000"/>
                </a:srgbClr>
              </a:solidFill>
            </a:endParaRPr>
          </a:p>
        </p:txBody>
      </p:sp>
      <p:sp>
        <p:nvSpPr>
          <p:cNvPr id="3" name="Footer Placeholder 2"/>
          <p:cNvSpPr>
            <a:spLocks noGrp="1"/>
          </p:cNvSpPr>
          <p:nvPr>
            <p:ph type="ftr" sz="quarter" idx="11"/>
          </p:nvPr>
        </p:nvSpPr>
        <p:spPr/>
        <p:txBody>
          <a:bodyPr/>
          <a:lstStyle/>
          <a:p>
            <a:endParaRPr lang="en-IE">
              <a:solidFill>
                <a:srgbClr val="04617B">
                  <a:shade val="90000"/>
                </a:srgbClr>
              </a:solidFill>
            </a:endParaRP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1814430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BF5EFD-53DC-45BC-859B-FF02C3CA45DD}"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Tree>
    <p:extLst>
      <p:ext uri="{BB962C8B-B14F-4D97-AF65-F5344CB8AC3E}">
        <p14:creationId xmlns:p14="http://schemas.microsoft.com/office/powerpoint/2010/main" val="3574775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E0A613-7E0B-4AC6-BFC9-51A0D5502C55}" type="datetime1">
              <a:rPr lang="en-US" smtClean="0">
                <a:solidFill>
                  <a:srgbClr val="04617B">
                    <a:shade val="90000"/>
                  </a:srgbClr>
                </a:solidFill>
              </a:rPr>
              <a:pPr/>
              <a:t>10/1/2012</a:t>
            </a:fld>
            <a:endParaRPr lang="en-IE">
              <a:solidFill>
                <a:srgbClr val="04617B">
                  <a:shade val="90000"/>
                </a:srgbClr>
              </a:solidFill>
            </a:endParaRPr>
          </a:p>
        </p:txBody>
      </p:sp>
      <p:sp>
        <p:nvSpPr>
          <p:cNvPr id="6" name="Footer Placeholder 5"/>
          <p:cNvSpPr>
            <a:spLocks noGrp="1"/>
          </p:cNvSpPr>
          <p:nvPr>
            <p:ph type="ftr" sz="quarter" idx="11"/>
          </p:nvPr>
        </p:nvSpPr>
        <p:spPr/>
        <p:txBody>
          <a:bodyPr/>
          <a:lstStyle/>
          <a:p>
            <a:endParaRPr lang="en-IE">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7168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256379-EF18-4E5C-9239-73686BE2E7C4}" type="datetime1">
              <a:rPr lang="en-US" smtClean="0">
                <a:solidFill>
                  <a:srgbClr val="04617B">
                    <a:shade val="90000"/>
                  </a:srgbClr>
                </a:solidFill>
              </a:rPr>
              <a:pPr/>
              <a:t>10/1/2012</a:t>
            </a:fld>
            <a:endParaRPr lang="en-IE"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187BBF-737A-461A-9254-900C25135F2E}" type="slidenum">
              <a:rPr lang="en-IE" smtClean="0">
                <a:solidFill>
                  <a:srgbClr val="04617B">
                    <a:shade val="90000"/>
                  </a:srgbClr>
                </a:solidFill>
              </a:rPr>
              <a:pPr/>
              <a:t>‹#›</a:t>
            </a:fld>
            <a:endParaRPr lang="en-IE"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687089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0FC72-B26E-4428-8402-AB030A897800}"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7562993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C8B62D-F568-4505-AA56-DB7B7238B76D}"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8542720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B91402-049E-4B8A-9EB1-F5BE5463A67F}"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7246417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CA94EB7-5083-4A60-B040-17D61BB960A6}" type="datetime1">
              <a:rPr lang="en-US" smtClean="0">
                <a:solidFill>
                  <a:srgbClr val="04617B">
                    <a:shade val="90000"/>
                  </a:srgbClr>
                </a:solidFill>
              </a:rPr>
              <a:pPr/>
              <a:t>10/1/2012</a:t>
            </a:fld>
            <a:endParaRPr lang="en-IE"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31327-7334-4E3B-823F-304E49618F80}" type="datetime1">
              <a:rPr lang="en-US" smtClean="0">
                <a:solidFill>
                  <a:prstClr val="black">
                    <a:tint val="75000"/>
                  </a:prstClr>
                </a:solidFill>
              </a:rPr>
              <a:pPr/>
              <a:t>10/1/2012</a:t>
            </a:fld>
            <a:endParaRPr lang="en-I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6FE7B-BF1B-4310-AC68-E3099D9E12EB}"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9886359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8F47A62-3880-460A-9AC2-85D3667FC537}"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5731364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5B37A1-3F1E-443E-A29A-EC701F1DE996}"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6384781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AB07C3-DCE0-44DA-8288-C9A209B5B2B1}"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747216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1E14CC-A962-449F-A592-88124D7615E4}"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2346396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1710CE-8855-4C1B-AEAA-2CF73E9A1C4C}"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1376047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1ECE7E-F31F-4EDA-9AC5-E81DB5B195F2}"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44755578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9A7241-BB7C-41E2-A059-CEB87F9CE312}" type="datetime1">
              <a:rPr lang="en-US" smtClean="0">
                <a:solidFill>
                  <a:srgbClr val="04617B">
                    <a:shade val="90000"/>
                  </a:srgbClr>
                </a:solidFill>
              </a:rPr>
              <a:pPr/>
              <a:t>10/1/2012</a:t>
            </a:fld>
            <a:endParaRPr lang="en-IE">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FB0E0-6C34-478C-A48C-0EAE787DC86A}" type="slidenum">
              <a:rPr lang="en-IE" smtClean="0">
                <a:solidFill>
                  <a:srgbClr val="04617B">
                    <a:shade val="90000"/>
                  </a:srgbClr>
                </a:solidFill>
              </a:rPr>
              <a:pPr/>
              <a:t>‹#›</a:t>
            </a:fld>
            <a:endParaRPr lang="en-IE">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6364152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T%20&amp;%20L%20Applications%20of%20Geometric%20%20Sequences%20and%20Series%20August%202012.pptx"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hyperlink" Target="../Geogebra/compound%20interest.gg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86.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3.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1</a:t>
            </a:fld>
            <a:endParaRPr lang="en-IE" dirty="0">
              <a:solidFill>
                <a:srgbClr val="04617B">
                  <a:shade val="90000"/>
                </a:srgbClr>
              </a:solidFill>
            </a:endParaRPr>
          </a:p>
        </p:txBody>
      </p:sp>
      <p:pic>
        <p:nvPicPr>
          <p:cNvPr id="6" name="Picture 36">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757238"/>
            <a:ext cx="3781425" cy="534352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83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36" y="1196862"/>
            <a:ext cx="5400000" cy="42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p:cNvGraphicFramePr>
            <a:graphicFrameLocks noGrp="1"/>
          </p:cNvGraphicFramePr>
          <p:nvPr>
            <p:extLst>
              <p:ext uri="{D42A27DB-BD31-4B8C-83A1-F6EECF244321}">
                <p14:modId xmlns:p14="http://schemas.microsoft.com/office/powerpoint/2010/main" val="1320247185"/>
              </p:ext>
            </p:extLst>
          </p:nvPr>
        </p:nvGraphicFramePr>
        <p:xfrm>
          <a:off x="4067944" y="1874520"/>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821906">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baseline="0" dirty="0" smtClean="0">
                          <a:solidFill>
                            <a:schemeClr val="bg1"/>
                          </a:solidFill>
                          <a:latin typeface="Century Gothic" pitchFamily="34" charset="0"/>
                        </a:rPr>
                        <a:t>Change</a:t>
                      </a: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mtClean="0">
                          <a:solidFill>
                            <a:schemeClr val="bg1"/>
                          </a:solidFill>
                          <a:latin typeface="Century Gothic" pitchFamily="34" charset="0"/>
                        </a:rPr>
                        <a:t>Change of Change</a:t>
                      </a:r>
                      <a:endParaRPr lang="en-IE" dirty="0">
                        <a:solidFill>
                          <a:schemeClr val="bg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solidFill>
                          <a:schemeClr val="bg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smtClean="0">
                          <a:solidFill>
                            <a:schemeClr val="bg1"/>
                          </a:solidFill>
                          <a:latin typeface="Century Gothic" pitchFamily="34" charset="0"/>
                        </a:rPr>
                        <a:t>20</a:t>
                      </a: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solidFill>
                          <a:schemeClr val="bg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smtClean="0">
                          <a:solidFill>
                            <a:schemeClr val="bg1"/>
                          </a:solidFill>
                          <a:latin typeface="Century Gothic" pitchFamily="34" charset="0"/>
                        </a:rPr>
                        <a:t>24</a:t>
                      </a: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solidFill>
                          <a:schemeClr val="bg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smtClean="0">
                          <a:solidFill>
                            <a:schemeClr val="bg1"/>
                          </a:solidFill>
                          <a:latin typeface="Century Gothic" pitchFamily="34" charset="0"/>
                        </a:rPr>
                        <a:t>28.80</a:t>
                      </a: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solidFill>
                          <a:schemeClr val="bg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smtClean="0">
                          <a:solidFill>
                            <a:schemeClr val="bg1"/>
                          </a:solidFill>
                          <a:latin typeface="Century Gothic" pitchFamily="34" charset="0"/>
                        </a:rPr>
                        <a:t>34.56</a:t>
                      </a: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solidFill>
                          <a:schemeClr val="bg1"/>
                        </a:solidFill>
                        <a:latin typeface="Century Gothi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a:txBody>
                    <a:bodyPr/>
                    <a:lstStyle/>
                    <a:p>
                      <a:pPr algn="ctr"/>
                      <a:endParaRPr lang="en-IE" dirty="0">
                        <a:solidFill>
                          <a:schemeClr val="bg1"/>
                        </a:solidFill>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1426485"/>
              </p:ext>
            </p:extLst>
          </p:nvPr>
        </p:nvGraphicFramePr>
        <p:xfrm>
          <a:off x="4067944" y="1874520"/>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821906">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baseline="0" dirty="0" smtClean="0">
                          <a:latin typeface="Century Gothic" pitchFamily="34" charset="0"/>
                        </a:rPr>
                        <a:t>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smtClean="0">
                          <a:latin typeface="Century Gothic" pitchFamily="34" charset="0"/>
                        </a:rPr>
                        <a:t>Change </a:t>
                      </a:r>
                      <a:r>
                        <a:rPr lang="en-IE" dirty="0" smtClean="0">
                          <a:latin typeface="Century Gothic" pitchFamily="34" charset="0"/>
                        </a:rPr>
                        <a:t>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6647139"/>
              </p:ext>
            </p:extLst>
          </p:nvPr>
        </p:nvGraphicFramePr>
        <p:xfrm>
          <a:off x="4067944" y="1874520"/>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821906">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baseline="0" dirty="0" smtClean="0">
                          <a:latin typeface="Century Gothic" pitchFamily="34" charset="0"/>
                        </a:rPr>
                        <a:t>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smtClean="0">
                          <a:latin typeface="Century Gothic" pitchFamily="34" charset="0"/>
                        </a:rPr>
                        <a:t>Change </a:t>
                      </a:r>
                      <a:r>
                        <a:rPr lang="en-IE" dirty="0" smtClean="0">
                          <a:latin typeface="Century Gothic" pitchFamily="34" charset="0"/>
                        </a:rPr>
                        <a:t>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28.80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34.56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sp>
        <p:nvSpPr>
          <p:cNvPr id="12" name="TextBox 11"/>
          <p:cNvSpPr txBox="1"/>
          <p:nvPr/>
        </p:nvSpPr>
        <p:spPr>
          <a:xfrm>
            <a:off x="3025566" y="5389067"/>
            <a:ext cx="2525543" cy="369332"/>
          </a:xfrm>
          <a:prstGeom prst="rect">
            <a:avLst/>
          </a:prstGeom>
          <a:noFill/>
        </p:spPr>
        <p:txBody>
          <a:bodyPr wrap="square" rtlCol="0">
            <a:spAutoFit/>
          </a:bodyPr>
          <a:lstStyle/>
          <a:p>
            <a:r>
              <a:rPr lang="en-IE" b="1" dirty="0">
                <a:solidFill>
                  <a:prstClr val="black"/>
                </a:solidFill>
                <a:latin typeface="Century Gothic" pitchFamily="34" charset="0"/>
              </a:rPr>
              <a:t>Time </a:t>
            </a:r>
            <a:r>
              <a:rPr lang="en-IE" b="1" dirty="0" smtClean="0">
                <a:solidFill>
                  <a:prstClr val="black"/>
                </a:solidFill>
                <a:latin typeface="Century Gothic" pitchFamily="34" charset="0"/>
              </a:rPr>
              <a:t>elapsed (Days</a:t>
            </a:r>
            <a:r>
              <a:rPr lang="en-IE" b="1" dirty="0">
                <a:solidFill>
                  <a:prstClr val="black"/>
                </a:solidFill>
                <a:latin typeface="Century Gothic" pitchFamily="34" charset="0"/>
              </a:rPr>
              <a:t>)</a:t>
            </a:r>
          </a:p>
        </p:txBody>
      </p:sp>
      <p:sp>
        <p:nvSpPr>
          <p:cNvPr id="13" name="TextBox 12"/>
          <p:cNvSpPr txBox="1"/>
          <p:nvPr/>
        </p:nvSpPr>
        <p:spPr>
          <a:xfrm>
            <a:off x="259373" y="700042"/>
            <a:ext cx="1440000" cy="369332"/>
          </a:xfrm>
          <a:prstGeom prst="rect">
            <a:avLst/>
          </a:prstGeom>
          <a:noFill/>
        </p:spPr>
        <p:txBody>
          <a:bodyPr wrap="square" rtlCol="0">
            <a:spAutoFit/>
          </a:bodyPr>
          <a:lstStyle/>
          <a:p>
            <a:r>
              <a:rPr lang="en-IE" b="1" dirty="0" smtClean="0">
                <a:latin typeface="Century Gothic" pitchFamily="34" charset="0"/>
              </a:rPr>
              <a:t>Amount (€)</a:t>
            </a:r>
            <a:endParaRPr lang="en-IE" b="1" dirty="0">
              <a:latin typeface="Century Gothic"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78377361"/>
              </p:ext>
            </p:extLst>
          </p:nvPr>
        </p:nvGraphicFramePr>
        <p:xfrm>
          <a:off x="4067944" y="1874520"/>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821906">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baseline="0" dirty="0" smtClean="0">
                          <a:latin typeface="Century Gothic" pitchFamily="34" charset="0"/>
                        </a:rPr>
                        <a:t>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Change 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28.80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34.56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sp>
        <p:nvSpPr>
          <p:cNvPr id="9" name="Snip and Round Single Corner Rectangle 8"/>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graphicFrame>
        <p:nvGraphicFramePr>
          <p:cNvPr id="14" name="Table 13"/>
          <p:cNvGraphicFramePr>
            <a:graphicFrameLocks noGrp="1"/>
          </p:cNvGraphicFramePr>
          <p:nvPr>
            <p:extLst>
              <p:ext uri="{D42A27DB-BD31-4B8C-83A1-F6EECF244321}">
                <p14:modId xmlns:p14="http://schemas.microsoft.com/office/powerpoint/2010/main" val="45912370"/>
              </p:ext>
            </p:extLst>
          </p:nvPr>
        </p:nvGraphicFramePr>
        <p:xfrm>
          <a:off x="4067944" y="1874520"/>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821906">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baseline="0" dirty="0" smtClean="0">
                          <a:latin typeface="Century Gothic" pitchFamily="34" charset="0"/>
                        </a:rPr>
                        <a:t>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Change 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4.80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28.80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dirty="0"/>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5.76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34.56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spTree>
    <p:extLst>
      <p:ext uri="{BB962C8B-B14F-4D97-AF65-F5344CB8AC3E}">
        <p14:creationId xmlns:p14="http://schemas.microsoft.com/office/powerpoint/2010/main" val="24076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36" y="1052736"/>
            <a:ext cx="5400000" cy="42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31614" y="5229200"/>
            <a:ext cx="2525543" cy="369332"/>
          </a:xfrm>
          <a:prstGeom prst="rect">
            <a:avLst/>
          </a:prstGeom>
          <a:noFill/>
        </p:spPr>
        <p:txBody>
          <a:bodyPr wrap="square" rtlCol="0">
            <a:spAutoFit/>
          </a:bodyPr>
          <a:lstStyle/>
          <a:p>
            <a:r>
              <a:rPr lang="en-IE" b="1" dirty="0">
                <a:solidFill>
                  <a:prstClr val="black"/>
                </a:solidFill>
                <a:latin typeface="Century Gothic" pitchFamily="34" charset="0"/>
              </a:rPr>
              <a:t>Time </a:t>
            </a:r>
            <a:r>
              <a:rPr lang="en-IE" b="1" dirty="0" smtClean="0">
                <a:solidFill>
                  <a:prstClr val="black"/>
                </a:solidFill>
                <a:latin typeface="Century Gothic" pitchFamily="34" charset="0"/>
              </a:rPr>
              <a:t>elapsed (Days</a:t>
            </a:r>
            <a:r>
              <a:rPr lang="en-IE" b="1" dirty="0">
                <a:solidFill>
                  <a:prstClr val="black"/>
                </a:solidFill>
                <a:latin typeface="Century Gothic" pitchFamily="34" charset="0"/>
              </a:rPr>
              <a:t>)</a:t>
            </a:r>
          </a:p>
        </p:txBody>
      </p:sp>
      <p:sp>
        <p:nvSpPr>
          <p:cNvPr id="13" name="TextBox 12"/>
          <p:cNvSpPr txBox="1"/>
          <p:nvPr/>
        </p:nvSpPr>
        <p:spPr>
          <a:xfrm>
            <a:off x="259373" y="529618"/>
            <a:ext cx="1440000" cy="369332"/>
          </a:xfrm>
          <a:prstGeom prst="rect">
            <a:avLst/>
          </a:prstGeom>
          <a:noFill/>
        </p:spPr>
        <p:txBody>
          <a:bodyPr wrap="square" rtlCol="0">
            <a:spAutoFit/>
          </a:bodyPr>
          <a:lstStyle/>
          <a:p>
            <a:r>
              <a:rPr lang="en-IE" b="1" dirty="0" smtClean="0">
                <a:latin typeface="Century Gothic" pitchFamily="34" charset="0"/>
              </a:rPr>
              <a:t>Amount (€)</a:t>
            </a:r>
            <a:endParaRPr lang="en-IE" b="1" dirty="0">
              <a:latin typeface="Century Gothic"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014324177"/>
              </p:ext>
            </p:extLst>
          </p:nvPr>
        </p:nvGraphicFramePr>
        <p:xfrm>
          <a:off x="5076056" y="1844824"/>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914400">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Multiplier</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Change 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38188837"/>
              </p:ext>
            </p:extLst>
          </p:nvPr>
        </p:nvGraphicFramePr>
        <p:xfrm>
          <a:off x="5076056" y="1844824"/>
          <a:ext cx="4894096" cy="3108960"/>
        </p:xfrm>
        <a:graphic>
          <a:graphicData uri="http://schemas.openxmlformats.org/drawingml/2006/table">
            <a:tbl>
              <a:tblPr firstRow="1" bandRow="1">
                <a:tableStyleId>{72833802-FEF1-4C79-8D5D-14CF1EAF98D9}</a:tableStyleId>
              </a:tblPr>
              <a:tblGrid>
                <a:gridCol w="1223524"/>
                <a:gridCol w="1223524"/>
                <a:gridCol w="1223524"/>
                <a:gridCol w="1223524"/>
              </a:tblGrid>
              <a:tr h="914400">
                <a:tc>
                  <a:txBody>
                    <a:bodyPr/>
                    <a:lstStyle/>
                    <a:p>
                      <a:pPr algn="ctr"/>
                      <a:r>
                        <a:rPr lang="en-IE" dirty="0" smtClean="0">
                          <a:latin typeface="Century Gothic" pitchFamily="34" charset="0"/>
                        </a:rPr>
                        <a:t>Time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Amount</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Multiplier</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latin typeface="Century Gothic" pitchFamily="34" charset="0"/>
                        </a:rPr>
                        <a:t>Change of Change</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rowSpan="2">
                  <a:txBody>
                    <a:bodyPr/>
                    <a:lstStyle/>
                    <a:p>
                      <a:pPr algn="ctr"/>
                      <a:r>
                        <a:rPr lang="en-IE" dirty="0" smtClean="0">
                          <a:latin typeface="Century Gothic" pitchFamily="34" charset="0"/>
                        </a:rPr>
                        <a:t>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100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1</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120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144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3</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172.80</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rowSpan="2">
                  <a:txBody>
                    <a:bodyPr/>
                    <a:lstStyle/>
                    <a:p>
                      <a:pPr algn="ctr"/>
                      <a:r>
                        <a:rPr lang="en-IE" dirty="0" smtClean="0">
                          <a:latin typeface="Century Gothic" pitchFamily="34" charset="0"/>
                        </a:rPr>
                        <a:t>1.2</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IE"/>
                    </a:p>
                  </a:txBody>
                  <a:tcPr/>
                </a:tc>
              </a:tr>
              <a:tr h="182880">
                <a:tc rowSpan="2">
                  <a:txBody>
                    <a:bodyPr/>
                    <a:lstStyle/>
                    <a:p>
                      <a:pPr algn="ctr"/>
                      <a:r>
                        <a:rPr lang="en-IE" dirty="0" smtClean="0">
                          <a:latin typeface="Century Gothic" pitchFamily="34" charset="0"/>
                        </a:rPr>
                        <a:t>4</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IE" dirty="0" smtClean="0">
                          <a:latin typeface="Century Gothic" pitchFamily="34" charset="0"/>
                        </a:rPr>
                        <a:t>207.36</a:t>
                      </a: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vMerge="1">
                  <a:txBody>
                    <a:bodyPr/>
                    <a:lstStyle/>
                    <a:p>
                      <a:endParaRPr lang="en-IE"/>
                    </a:p>
                  </a:txBody>
                  <a:tcPr/>
                </a:tc>
                <a:tc vMerge="1">
                  <a:txBody>
                    <a:bodyPr/>
                    <a:lstStyle/>
                    <a:p>
                      <a:endParaRPr lang="en-IE"/>
                    </a:p>
                  </a:txBody>
                  <a:tcPr/>
                </a:tc>
                <a:tc>
                  <a:txBody>
                    <a:bodyPr/>
                    <a:lstStyle/>
                    <a:p>
                      <a:pPr algn="ctr"/>
                      <a:endParaRPr lang="en-IE" dirty="0">
                        <a:latin typeface="Century Gothic"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IE"/>
                    </a:p>
                  </a:txBody>
                  <a:tcPr/>
                </a:tc>
              </a:tr>
            </a:tbl>
          </a:graphicData>
        </a:graphic>
      </p:graphicFrame>
      <p:sp>
        <p:nvSpPr>
          <p:cNvPr id="8" name="Snip and Round Single Corner Rectangle 7"/>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23012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82" name="Line 18"/>
          <p:cNvSpPr>
            <a:spLocks noChangeShapeType="1"/>
          </p:cNvSpPr>
          <p:nvPr/>
        </p:nvSpPr>
        <p:spPr bwMode="auto">
          <a:xfrm flipH="1" flipV="1">
            <a:off x="3347863" y="5013176"/>
            <a:ext cx="1863833" cy="360040"/>
          </a:xfrm>
          <a:prstGeom prst="line">
            <a:avLst/>
          </a:prstGeom>
          <a:noFill/>
          <a:ln w="76200">
            <a:solidFill>
              <a:schemeClr val="bg1"/>
            </a:solidFill>
            <a:round/>
            <a:headEnd/>
            <a:tailEnd/>
          </a:ln>
          <a:effectLst/>
        </p:spPr>
        <p:txBody>
          <a:bodyPr wrap="square">
            <a:spAutoFit/>
          </a:bodyPr>
          <a:lstStyle/>
          <a:p>
            <a:endParaRPr lang="en-IE" dirty="0">
              <a:solidFill>
                <a:prstClr val="black"/>
              </a:solidFill>
            </a:endParaRPr>
          </a:p>
        </p:txBody>
      </p:sp>
      <p:sp>
        <p:nvSpPr>
          <p:cNvPr id="113688" name="Oval 24"/>
          <p:cNvSpPr>
            <a:spLocks noChangeAspect="1" noChangeArrowheads="1"/>
          </p:cNvSpPr>
          <p:nvPr/>
        </p:nvSpPr>
        <p:spPr bwMode="auto">
          <a:xfrm>
            <a:off x="323528" y="3284984"/>
            <a:ext cx="4464497" cy="3215676"/>
          </a:xfrm>
          <a:prstGeom prst="ellipse">
            <a:avLst/>
          </a:prstGeom>
          <a:solidFill>
            <a:srgbClr val="00B0F0"/>
          </a:solidFill>
          <a:ln w="12700" algn="ctr">
            <a:solidFill>
              <a:schemeClr val="tx1"/>
            </a:solidFill>
            <a:round/>
            <a:headEnd/>
            <a:tailEnd/>
          </a:ln>
          <a:effectLst/>
        </p:spPr>
        <p:txBody>
          <a:bodyPr lIns="0" tIns="0" rIns="0" bIns="0" anchor="ctr" anchorCtr="1"/>
          <a:lstStyle/>
          <a:p>
            <a:pPr algn="ctr"/>
            <a:r>
              <a:rPr lang="en-IE" sz="4000" b="1" dirty="0">
                <a:solidFill>
                  <a:prstClr val="white"/>
                </a:solidFill>
                <a:latin typeface="Calibri"/>
                <a:ea typeface="Tahoma" pitchFamily="34" charset="0"/>
                <a:cs typeface="Tahoma" pitchFamily="34" charset="0"/>
              </a:rPr>
              <a:t>Models </a:t>
            </a:r>
            <a:endParaRPr lang="en-IE" sz="4000" b="1" dirty="0" smtClean="0">
              <a:solidFill>
                <a:prstClr val="white"/>
              </a:solidFill>
              <a:latin typeface="Calibri"/>
              <a:ea typeface="Tahoma" pitchFamily="34" charset="0"/>
              <a:cs typeface="Tahoma" pitchFamily="34" charset="0"/>
            </a:endParaRPr>
          </a:p>
          <a:p>
            <a:pPr algn="ctr"/>
            <a:r>
              <a:rPr lang="en-IE" sz="4000" b="1" dirty="0" smtClean="0">
                <a:solidFill>
                  <a:prstClr val="white"/>
                </a:solidFill>
                <a:latin typeface="Calibri"/>
                <a:ea typeface="Tahoma" pitchFamily="34" charset="0"/>
                <a:cs typeface="Tahoma" pitchFamily="34" charset="0"/>
              </a:rPr>
              <a:t>for</a:t>
            </a:r>
          </a:p>
          <a:p>
            <a:pPr algn="ctr"/>
            <a:r>
              <a:rPr lang="en-IE" sz="4000" b="1" dirty="0" smtClean="0">
                <a:solidFill>
                  <a:prstClr val="white"/>
                </a:solidFill>
                <a:latin typeface="Calibri"/>
                <a:ea typeface="Tahoma" pitchFamily="34" charset="0"/>
                <a:cs typeface="Tahoma" pitchFamily="34" charset="0"/>
              </a:rPr>
              <a:t> Growth </a:t>
            </a:r>
          </a:p>
          <a:p>
            <a:pPr algn="ctr"/>
            <a:r>
              <a:rPr lang="en-IE" sz="4000" b="1" dirty="0" smtClean="0">
                <a:solidFill>
                  <a:prstClr val="white"/>
                </a:solidFill>
                <a:latin typeface="Calibri"/>
                <a:ea typeface="Tahoma" pitchFamily="34" charset="0"/>
                <a:cs typeface="Tahoma" pitchFamily="34" charset="0"/>
              </a:rPr>
              <a:t>(</a:t>
            </a:r>
            <a:r>
              <a:rPr lang="en-IE" sz="4000" b="1" dirty="0">
                <a:solidFill>
                  <a:prstClr val="white"/>
                </a:solidFill>
                <a:latin typeface="Calibri"/>
                <a:ea typeface="Tahoma" pitchFamily="34" charset="0"/>
                <a:cs typeface="Tahoma" pitchFamily="34" charset="0"/>
              </a:rPr>
              <a:t>and Decay)</a:t>
            </a:r>
          </a:p>
        </p:txBody>
      </p:sp>
      <p:sp>
        <p:nvSpPr>
          <p:cNvPr id="11" name="Oval 14">
            <a:hlinkClick r:id="" action="ppaction://noaction"/>
          </p:cNvPr>
          <p:cNvSpPr>
            <a:spLocks noChangeAspect="1" noChangeArrowheads="1"/>
          </p:cNvSpPr>
          <p:nvPr/>
        </p:nvSpPr>
        <p:spPr bwMode="auto">
          <a:xfrm>
            <a:off x="5620316" y="476672"/>
            <a:ext cx="1476149" cy="1080000"/>
          </a:xfrm>
          <a:prstGeom prst="ellipse">
            <a:avLst/>
          </a:prstGeom>
          <a:solidFill>
            <a:srgbClr val="FFC000"/>
          </a:solidFill>
          <a:ln w="19050" algn="ctr">
            <a:solidFill>
              <a:schemeClr val="tx1"/>
            </a:solidFill>
            <a:round/>
            <a:headEnd/>
            <a:tailEnd/>
          </a:ln>
          <a:effectLst/>
        </p:spPr>
        <p:txBody>
          <a:bodyPr lIns="0" tIns="0" rIns="0" bIns="0" anchor="ctr" anchorCtr="1"/>
          <a:lstStyle/>
          <a:p>
            <a:pPr algn="ctr"/>
            <a:endParaRPr lang="en-IE" sz="2000" b="1" dirty="0">
              <a:solidFill>
                <a:prstClr val="black"/>
              </a:solidFill>
              <a:latin typeface="Century Gothic" pitchFamily="34" charset="0"/>
              <a:ea typeface="Tahoma" pitchFamily="34" charset="0"/>
              <a:cs typeface="Times New Roman" pitchFamily="18" charset="0"/>
            </a:endParaRPr>
          </a:p>
          <a:p>
            <a:pPr algn="ctr"/>
            <a:r>
              <a:rPr lang="en-IE" sz="2000" b="1" dirty="0">
                <a:solidFill>
                  <a:prstClr val="black"/>
                </a:solidFill>
                <a:latin typeface="Century Gothic" pitchFamily="34" charset="0"/>
                <a:ea typeface="Tahoma" pitchFamily="34" charset="0"/>
                <a:cs typeface="Times New Roman" pitchFamily="18" charset="0"/>
              </a:rPr>
              <a:t> </a:t>
            </a:r>
          </a:p>
        </p:txBody>
      </p:sp>
      <p:sp>
        <p:nvSpPr>
          <p:cNvPr id="13" name="Oval 14">
            <a:hlinkClick r:id="" action="ppaction://noaction"/>
          </p:cNvPr>
          <p:cNvSpPr>
            <a:spLocks noChangeAspect="1" noChangeArrowheads="1"/>
          </p:cNvSpPr>
          <p:nvPr/>
        </p:nvSpPr>
        <p:spPr bwMode="auto">
          <a:xfrm>
            <a:off x="5480484" y="1847670"/>
            <a:ext cx="1755812" cy="1229990"/>
          </a:xfrm>
          <a:prstGeom prst="ellipse">
            <a:avLst/>
          </a:prstGeom>
          <a:solidFill>
            <a:srgbClr val="C00000"/>
          </a:solidFill>
          <a:ln w="19050" algn="ctr">
            <a:solidFill>
              <a:schemeClr val="tx1"/>
            </a:solidFill>
            <a:round/>
            <a:headEnd/>
            <a:tailEnd/>
          </a:ln>
          <a:effectLst/>
        </p:spPr>
        <p:txBody>
          <a:bodyPr lIns="0" tIns="0" rIns="0" bIns="0" anchor="ctr" anchorCtr="1"/>
          <a:lstStyle/>
          <a:p>
            <a:pPr algn="ctr"/>
            <a:r>
              <a:rPr lang="en-IE" sz="1000" b="1" dirty="0">
                <a:solidFill>
                  <a:prstClr val="black"/>
                </a:solidFill>
                <a:latin typeface="Century Gothic" pitchFamily="34" charset="0"/>
                <a:ea typeface="Tahoma" pitchFamily="34" charset="0"/>
                <a:cs typeface="Times New Roman" pitchFamily="18" charset="0"/>
              </a:rPr>
              <a:t> </a:t>
            </a:r>
            <a:endParaRPr lang="en-IE" sz="2000" b="1" dirty="0">
              <a:solidFill>
                <a:prstClr val="black"/>
              </a:solidFill>
              <a:latin typeface="Century Gothic" pitchFamily="34" charset="0"/>
              <a:ea typeface="Tahoma" pitchFamily="34" charset="0"/>
              <a:cs typeface="Times New Roman" pitchFamily="18" charset="0"/>
            </a:endParaRPr>
          </a:p>
        </p:txBody>
      </p:sp>
      <p:sp>
        <p:nvSpPr>
          <p:cNvPr id="17" name="Oval 16"/>
          <p:cNvSpPr/>
          <p:nvPr/>
        </p:nvSpPr>
        <p:spPr>
          <a:xfrm>
            <a:off x="539552" y="1742665"/>
            <a:ext cx="4500000" cy="1440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Exponential Growth: </a:t>
            </a:r>
          </a:p>
          <a:p>
            <a:pPr algn="ctr"/>
            <a:endParaRPr lang="en-IE" sz="400" b="1" dirty="0" smtClean="0"/>
          </a:p>
          <a:p>
            <a:pPr algn="ctr"/>
            <a:r>
              <a:rPr lang="en-IE" sz="2400" b="1" dirty="0" smtClean="0"/>
              <a:t>Compound interest</a:t>
            </a:r>
            <a:endParaRPr lang="en-IE" sz="2400" b="1" dirty="0"/>
          </a:p>
        </p:txBody>
      </p:sp>
      <p:sp>
        <p:nvSpPr>
          <p:cNvPr id="18" name="Oval 17"/>
          <p:cNvSpPr/>
          <p:nvPr/>
        </p:nvSpPr>
        <p:spPr>
          <a:xfrm>
            <a:off x="539552" y="476672"/>
            <a:ext cx="4500000" cy="108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solidFill>
                  <a:schemeClr val="tx1"/>
                </a:solidFill>
              </a:rPr>
              <a:t>Linear Growth:</a:t>
            </a:r>
          </a:p>
        </p:txBody>
      </p:sp>
      <p:sp>
        <p:nvSpPr>
          <p:cNvPr id="12" name="Slide Number Placeholder 11"/>
          <p:cNvSpPr>
            <a:spLocks noGrp="1"/>
          </p:cNvSpPr>
          <p:nvPr>
            <p:ph type="sldNum" sz="quarter" idx="12"/>
          </p:nvPr>
        </p:nvSpPr>
        <p:spPr/>
        <p:txBody>
          <a:bodyPr/>
          <a:lstStyle/>
          <a:p>
            <a:fld id="{EB187BBF-737A-461A-9254-900C25135F2E}" type="slidenum">
              <a:rPr lang="en-IE" smtClean="0">
                <a:solidFill>
                  <a:srgbClr val="04617B">
                    <a:shade val="90000"/>
                  </a:srgbClr>
                </a:solidFill>
              </a:rPr>
              <a:pPr/>
              <a:t>12</a:t>
            </a:fld>
            <a:endParaRPr lang="en-IE" dirty="0">
              <a:solidFill>
                <a:srgbClr val="04617B">
                  <a:shade val="90000"/>
                </a:srgbClr>
              </a:solidFill>
            </a:endParaRPr>
          </a:p>
        </p:txBody>
      </p:sp>
      <p:sp>
        <p:nvSpPr>
          <p:cNvPr id="14" name="TextBox 13"/>
          <p:cNvSpPr txBox="1"/>
          <p:nvPr/>
        </p:nvSpPr>
        <p:spPr>
          <a:xfrm>
            <a:off x="5940152" y="179348"/>
            <a:ext cx="3312368" cy="369332"/>
          </a:xfrm>
          <a:prstGeom prst="rect">
            <a:avLst/>
          </a:prstGeom>
          <a:noFill/>
        </p:spPr>
        <p:txBody>
          <a:bodyPr wrap="square" rtlCol="0">
            <a:spAutoFit/>
          </a:bodyPr>
          <a:lstStyle/>
          <a:p>
            <a:r>
              <a:rPr lang="en-IE" b="1" dirty="0" smtClean="0">
                <a:latin typeface="Century Gothic" pitchFamily="34" charset="0"/>
              </a:rPr>
              <a:t>5 days</a:t>
            </a:r>
            <a:endParaRPr lang="en-IE" b="1" dirty="0">
              <a:latin typeface="Century Gothic" pitchFamily="34" charset="0"/>
            </a:endParaRPr>
          </a:p>
        </p:txBody>
      </p:sp>
      <p:sp>
        <p:nvSpPr>
          <p:cNvPr id="15" name="TextBox 14"/>
          <p:cNvSpPr txBox="1"/>
          <p:nvPr/>
        </p:nvSpPr>
        <p:spPr>
          <a:xfrm>
            <a:off x="5656058" y="836712"/>
            <a:ext cx="1404664" cy="369332"/>
          </a:xfrm>
          <a:prstGeom prst="rect">
            <a:avLst/>
          </a:prstGeom>
          <a:noFill/>
        </p:spPr>
        <p:txBody>
          <a:bodyPr wrap="square" rtlCol="0">
            <a:spAutoFit/>
          </a:bodyPr>
          <a:lstStyle/>
          <a:p>
            <a:r>
              <a:rPr lang="en-IE" b="1" dirty="0" smtClean="0">
                <a:latin typeface="Century Gothic" pitchFamily="34" charset="0"/>
              </a:rPr>
              <a:t>100 + 5(20)</a:t>
            </a:r>
            <a:endParaRPr lang="en-IE" b="1" dirty="0">
              <a:latin typeface="Century Gothic" pitchFamily="34" charset="0"/>
            </a:endParaRPr>
          </a:p>
        </p:txBody>
      </p:sp>
      <p:sp>
        <p:nvSpPr>
          <p:cNvPr id="16" name="TextBox 15"/>
          <p:cNvSpPr txBox="1"/>
          <p:nvPr/>
        </p:nvSpPr>
        <p:spPr>
          <a:xfrm>
            <a:off x="5728066" y="2276872"/>
            <a:ext cx="1260648" cy="369332"/>
          </a:xfrm>
          <a:prstGeom prst="rect">
            <a:avLst/>
          </a:prstGeom>
          <a:noFill/>
        </p:spPr>
        <p:txBody>
          <a:bodyPr wrap="square" rtlCol="0">
            <a:spAutoFit/>
          </a:bodyPr>
          <a:lstStyle/>
          <a:p>
            <a:r>
              <a:rPr lang="en-IE" b="1" dirty="0" smtClean="0">
                <a:solidFill>
                  <a:schemeClr val="bg1"/>
                </a:solidFill>
                <a:latin typeface="Century Gothic" pitchFamily="34" charset="0"/>
              </a:rPr>
              <a:t>100 (1.2)</a:t>
            </a:r>
            <a:r>
              <a:rPr lang="en-IE" b="1" baseline="30000" dirty="0" smtClean="0">
                <a:solidFill>
                  <a:schemeClr val="bg1"/>
                </a:solidFill>
                <a:latin typeface="Century Gothic" pitchFamily="34" charset="0"/>
              </a:rPr>
              <a:t>5</a:t>
            </a:r>
            <a:endParaRPr lang="en-IE" b="1" dirty="0">
              <a:solidFill>
                <a:schemeClr val="bg1"/>
              </a:solidFill>
              <a:latin typeface="Century Gothic" pitchFamily="34" charset="0"/>
            </a:endParaRPr>
          </a:p>
        </p:txBody>
      </p:sp>
      <p:pic>
        <p:nvPicPr>
          <p:cNvPr id="276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312" y="3618483"/>
            <a:ext cx="4320000" cy="2548678"/>
          </a:xfrm>
          <a:prstGeom prst="round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482" name="Picture 2" descr="http://ts1.mm.bing.net/th?id=I.4751110730614144&amp;pid=1.9">
            <a:hlinkClick r:id="rId4" action="ppaction://hlinkfile"/>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973" b="6169"/>
          <a:stretch/>
        </p:blipFill>
        <p:spPr bwMode="auto">
          <a:xfrm>
            <a:off x="8267687" y="6167160"/>
            <a:ext cx="765278" cy="69083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949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FFB0E0-6C34-478C-A48C-0EAE787DC86A}" type="slidenum">
              <a:rPr lang="en-IE" smtClean="0">
                <a:solidFill>
                  <a:srgbClr val="04617B">
                    <a:shade val="90000"/>
                  </a:srgbClr>
                </a:solidFill>
              </a:rPr>
              <a:pPr/>
              <a:t>13</a:t>
            </a:fld>
            <a:endParaRPr lang="en-IE">
              <a:solidFill>
                <a:srgbClr val="04617B">
                  <a:shade val="90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09877451"/>
              </p:ext>
            </p:extLst>
          </p:nvPr>
        </p:nvGraphicFramePr>
        <p:xfrm>
          <a:off x="395536" y="908720"/>
          <a:ext cx="5400000" cy="4815840"/>
        </p:xfrm>
        <a:graphic>
          <a:graphicData uri="http://schemas.openxmlformats.org/drawingml/2006/table">
            <a:tbl>
              <a:tblPr firstRow="1" bandRow="1">
                <a:tableStyleId>{72833802-FEF1-4C79-8D5D-14CF1EAF98D9}</a:tableStyleId>
              </a:tblPr>
              <a:tblGrid>
                <a:gridCol w="1440000"/>
                <a:gridCol w="3960000"/>
              </a:tblGrid>
              <a:tr h="2352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latin typeface="Century Gothic" pitchFamily="34" charset="0"/>
                        </a:rPr>
                        <a:t>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smtClean="0">
                          <a:latin typeface="Century Gothic" pitchFamily="34" charset="0"/>
                        </a:rPr>
                        <a:t>100</a:t>
                      </a: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dirty="0">
                        <a:latin typeface="Century Gothic"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algn="ctr"/>
                      <a:endParaRPr lang="en-IE" dirty="0">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a:p>
                  </a:txBody>
                  <a:tcPr/>
                </a:tc>
              </a:tr>
            </a:tbl>
          </a:graphicData>
        </a:graphic>
      </p:graphicFrame>
      <p:sp>
        <p:nvSpPr>
          <p:cNvPr id="4" name="TextBox 3"/>
          <p:cNvSpPr txBox="1"/>
          <p:nvPr/>
        </p:nvSpPr>
        <p:spPr>
          <a:xfrm>
            <a:off x="587678" y="1292642"/>
            <a:ext cx="1152127" cy="3031599"/>
          </a:xfrm>
          <a:prstGeom prst="rect">
            <a:avLst/>
          </a:prstGeom>
          <a:noFill/>
        </p:spPr>
        <p:txBody>
          <a:bodyPr wrap="square" rtlCol="0">
            <a:spAutoFit/>
          </a:bodyPr>
          <a:lstStyle/>
          <a:p>
            <a:pPr>
              <a:spcAft>
                <a:spcPts val="600"/>
              </a:spcAft>
            </a:pPr>
            <a:r>
              <a:rPr lang="en-IE" b="1" dirty="0" smtClean="0">
                <a:latin typeface="Century Gothic" pitchFamily="34" charset="0"/>
              </a:rPr>
              <a:t>Day 1</a:t>
            </a:r>
          </a:p>
          <a:p>
            <a:pPr>
              <a:spcAft>
                <a:spcPts val="600"/>
              </a:spcAft>
            </a:pPr>
            <a:r>
              <a:rPr lang="en-IE" b="1" dirty="0" smtClean="0">
                <a:latin typeface="Century Gothic" pitchFamily="34" charset="0"/>
              </a:rPr>
              <a:t>Day 2</a:t>
            </a:r>
          </a:p>
          <a:p>
            <a:pPr>
              <a:spcAft>
                <a:spcPts val="600"/>
              </a:spcAft>
            </a:pPr>
            <a:r>
              <a:rPr lang="en-IE" b="1" dirty="0" smtClean="0">
                <a:latin typeface="Century Gothic" pitchFamily="34" charset="0"/>
              </a:rPr>
              <a:t>Day 3</a:t>
            </a:r>
          </a:p>
          <a:p>
            <a:pPr>
              <a:spcAft>
                <a:spcPts val="600"/>
              </a:spcAft>
            </a:pPr>
            <a:r>
              <a:rPr lang="en-IE" b="1" dirty="0" smtClean="0">
                <a:latin typeface="Century Gothic" pitchFamily="34" charset="0"/>
              </a:rPr>
              <a:t>Day 4</a:t>
            </a:r>
          </a:p>
          <a:p>
            <a:pPr>
              <a:spcAft>
                <a:spcPts val="600"/>
              </a:spcAft>
            </a:pPr>
            <a:endParaRPr lang="en-IE" sz="2400" b="1" dirty="0">
              <a:latin typeface="Century Gothic" pitchFamily="34" charset="0"/>
            </a:endParaRPr>
          </a:p>
          <a:p>
            <a:pPr>
              <a:spcAft>
                <a:spcPts val="600"/>
              </a:spcAft>
            </a:pPr>
            <a:r>
              <a:rPr lang="en-IE" b="1" dirty="0" smtClean="0">
                <a:latin typeface="Century Gothic" pitchFamily="34" charset="0"/>
              </a:rPr>
              <a:t>Day 10</a:t>
            </a:r>
          </a:p>
          <a:p>
            <a:pPr>
              <a:spcAft>
                <a:spcPts val="600"/>
              </a:spcAft>
            </a:pPr>
            <a:endParaRPr lang="en-IE" b="1" dirty="0">
              <a:latin typeface="Century Gothic" pitchFamily="34" charset="0"/>
            </a:endParaRPr>
          </a:p>
          <a:p>
            <a:pPr>
              <a:spcAft>
                <a:spcPts val="600"/>
              </a:spcAft>
            </a:pPr>
            <a:r>
              <a:rPr lang="en-IE" b="1" dirty="0" smtClean="0">
                <a:latin typeface="Century Gothic" pitchFamily="34" charset="0"/>
              </a:rPr>
              <a:t>Day n</a:t>
            </a:r>
            <a:endParaRPr lang="en-IE" b="1" dirty="0">
              <a:latin typeface="Century Gothic" pitchFamily="34" charset="0"/>
            </a:endParaRPr>
          </a:p>
        </p:txBody>
      </p:sp>
      <p:sp>
        <p:nvSpPr>
          <p:cNvPr id="5" name="TextBox 4"/>
          <p:cNvSpPr txBox="1"/>
          <p:nvPr/>
        </p:nvSpPr>
        <p:spPr>
          <a:xfrm>
            <a:off x="2721124" y="1301300"/>
            <a:ext cx="2255746" cy="2939266"/>
          </a:xfrm>
          <a:prstGeom prst="rect">
            <a:avLst/>
          </a:prstGeom>
          <a:noFill/>
        </p:spPr>
        <p:txBody>
          <a:bodyPr wrap="none" rtlCol="0">
            <a:spAutoFit/>
          </a:bodyPr>
          <a:lstStyle/>
          <a:p>
            <a:pPr algn="ctr">
              <a:spcAft>
                <a:spcPts val="600"/>
              </a:spcAft>
            </a:pPr>
            <a:r>
              <a:rPr lang="en-IE" b="1" dirty="0" smtClean="0">
                <a:latin typeface="Century Gothic" pitchFamily="34" charset="0"/>
              </a:rPr>
              <a:t>100 x 1.2</a:t>
            </a:r>
          </a:p>
          <a:p>
            <a:pPr algn="ctr">
              <a:spcAft>
                <a:spcPts val="600"/>
              </a:spcAft>
            </a:pPr>
            <a:r>
              <a:rPr lang="en-IE" b="1" dirty="0" smtClean="0">
                <a:latin typeface="Century Gothic" pitchFamily="34" charset="0"/>
              </a:rPr>
              <a:t>100 x 1.2 x 1.2</a:t>
            </a:r>
          </a:p>
          <a:p>
            <a:pPr algn="ctr">
              <a:spcAft>
                <a:spcPts val="600"/>
              </a:spcAft>
            </a:pPr>
            <a:r>
              <a:rPr lang="en-IE" b="1" dirty="0" smtClean="0">
                <a:latin typeface="Century Gothic" pitchFamily="34" charset="0"/>
              </a:rPr>
              <a:t>100 x 1.2 x1.2 x 1.2</a:t>
            </a:r>
          </a:p>
          <a:p>
            <a:pPr algn="ctr">
              <a:spcAft>
                <a:spcPts val="600"/>
              </a:spcAft>
            </a:pPr>
            <a:r>
              <a:rPr lang="en-IE" b="1" dirty="0" smtClean="0">
                <a:latin typeface="Century Gothic" pitchFamily="34" charset="0"/>
              </a:rPr>
              <a:t>100 (1.2)</a:t>
            </a:r>
            <a:r>
              <a:rPr lang="en-IE" b="1" baseline="30000" dirty="0" smtClean="0">
                <a:latin typeface="Century Gothic" pitchFamily="34" charset="0"/>
              </a:rPr>
              <a:t>4</a:t>
            </a:r>
            <a:endParaRPr lang="en-IE" b="1" dirty="0" smtClean="0">
              <a:latin typeface="Century Gothic" pitchFamily="34" charset="0"/>
            </a:endParaRPr>
          </a:p>
          <a:p>
            <a:pPr algn="ctr">
              <a:spcAft>
                <a:spcPts val="600"/>
              </a:spcAft>
            </a:pPr>
            <a:endParaRPr lang="en-IE" sz="2400" b="1" dirty="0">
              <a:latin typeface="Century Gothic" pitchFamily="34" charset="0"/>
            </a:endParaRPr>
          </a:p>
          <a:p>
            <a:pPr algn="ctr">
              <a:spcAft>
                <a:spcPts val="600"/>
              </a:spcAft>
            </a:pPr>
            <a:r>
              <a:rPr lang="en-IE" b="1" dirty="0" smtClean="0">
                <a:latin typeface="Century Gothic" pitchFamily="34" charset="0"/>
              </a:rPr>
              <a:t>100 (1.2)</a:t>
            </a:r>
            <a:r>
              <a:rPr lang="en-IE" b="1" baseline="30000" dirty="0" smtClean="0">
                <a:latin typeface="Century Gothic" pitchFamily="34" charset="0"/>
              </a:rPr>
              <a:t>10</a:t>
            </a:r>
            <a:endParaRPr lang="en-IE" b="1" dirty="0" smtClean="0">
              <a:latin typeface="Century Gothic" pitchFamily="34" charset="0"/>
            </a:endParaRPr>
          </a:p>
          <a:p>
            <a:pPr algn="ctr">
              <a:spcAft>
                <a:spcPts val="600"/>
              </a:spcAft>
            </a:pPr>
            <a:endParaRPr lang="en-IE" b="1" dirty="0">
              <a:latin typeface="Century Gothic" pitchFamily="34" charset="0"/>
            </a:endParaRPr>
          </a:p>
          <a:p>
            <a:pPr algn="ctr">
              <a:spcAft>
                <a:spcPts val="600"/>
              </a:spcAft>
            </a:pPr>
            <a:r>
              <a:rPr lang="en-IE" b="1" dirty="0" smtClean="0">
                <a:latin typeface="Century Gothic" pitchFamily="34" charset="0"/>
              </a:rPr>
              <a:t>100 (1.2)</a:t>
            </a:r>
            <a:r>
              <a:rPr lang="en-IE" b="1" baseline="30000" dirty="0" smtClean="0">
                <a:latin typeface="Century Gothic" pitchFamily="34" charset="0"/>
              </a:rPr>
              <a:t>n</a:t>
            </a:r>
            <a:endParaRPr lang="en-IE" b="1" dirty="0" smtClean="0">
              <a:latin typeface="Century Gothic" pitchFamily="34" charset="0"/>
            </a:endParaRPr>
          </a:p>
        </p:txBody>
      </p:sp>
      <p:sp>
        <p:nvSpPr>
          <p:cNvPr id="7" name="Rectangle 6"/>
          <p:cNvSpPr/>
          <p:nvPr/>
        </p:nvSpPr>
        <p:spPr>
          <a:xfrm>
            <a:off x="683269" y="2743078"/>
            <a:ext cx="4824535" cy="369332"/>
          </a:xfrm>
          <a:prstGeom prst="rect">
            <a:avLst/>
          </a:prstGeom>
        </p:spPr>
        <p:txBody>
          <a:bodyPr wrap="square">
            <a:spAutoFit/>
          </a:bodyPr>
          <a:lstStyle/>
          <a:p>
            <a:pPr lvl="0" algn="ctr"/>
            <a:r>
              <a:rPr lang="en-IE" dirty="0">
                <a:solidFill>
                  <a:prstClr val="black"/>
                </a:solidFill>
                <a:latin typeface="Century Gothic" pitchFamily="34" charset="0"/>
                <a:cs typeface="Calibri" pitchFamily="34" charset="0"/>
              </a:rPr>
              <a:t>What </a:t>
            </a:r>
            <a:r>
              <a:rPr lang="en-IE" dirty="0" smtClean="0">
                <a:solidFill>
                  <a:prstClr val="black"/>
                </a:solidFill>
                <a:latin typeface="Century Gothic" pitchFamily="34" charset="0"/>
                <a:cs typeface="Calibri" pitchFamily="34" charset="0"/>
              </a:rPr>
              <a:t>would the formula be </a:t>
            </a:r>
            <a:r>
              <a:rPr lang="en-IE" dirty="0">
                <a:solidFill>
                  <a:prstClr val="black"/>
                </a:solidFill>
                <a:latin typeface="Century Gothic" pitchFamily="34" charset="0"/>
                <a:cs typeface="Calibri" pitchFamily="34" charset="0"/>
              </a:rPr>
              <a:t>for day </a:t>
            </a:r>
            <a:r>
              <a:rPr lang="en-IE" dirty="0" smtClean="0">
                <a:solidFill>
                  <a:prstClr val="black"/>
                </a:solidFill>
                <a:latin typeface="Century Gothic" pitchFamily="34" charset="0"/>
                <a:cs typeface="Calibri" pitchFamily="34" charset="0"/>
              </a:rPr>
              <a:t>10?</a:t>
            </a:r>
            <a:endParaRPr lang="en-IE" dirty="0">
              <a:solidFill>
                <a:prstClr val="black"/>
              </a:solidFill>
              <a:latin typeface="Century Gothic" pitchFamily="34" charset="0"/>
              <a:cs typeface="Calibri" pitchFamily="34" charset="0"/>
            </a:endParaRPr>
          </a:p>
        </p:txBody>
      </p:sp>
      <p:sp>
        <p:nvSpPr>
          <p:cNvPr id="9" name="Rectangle 8"/>
          <p:cNvSpPr/>
          <p:nvPr/>
        </p:nvSpPr>
        <p:spPr>
          <a:xfrm>
            <a:off x="683269" y="3491716"/>
            <a:ext cx="4824535" cy="369332"/>
          </a:xfrm>
          <a:prstGeom prst="rect">
            <a:avLst/>
          </a:prstGeom>
        </p:spPr>
        <p:txBody>
          <a:bodyPr wrap="square">
            <a:spAutoFit/>
          </a:bodyPr>
          <a:lstStyle/>
          <a:p>
            <a:pPr lvl="0" algn="ctr"/>
            <a:r>
              <a:rPr lang="en-IE" dirty="0">
                <a:solidFill>
                  <a:prstClr val="black"/>
                </a:solidFill>
                <a:latin typeface="Century Gothic" pitchFamily="34" charset="0"/>
                <a:cs typeface="Calibri" pitchFamily="34" charset="0"/>
              </a:rPr>
              <a:t>What would the formula be for day n</a:t>
            </a:r>
            <a:r>
              <a:rPr lang="en-IE" dirty="0" smtClean="0">
                <a:solidFill>
                  <a:prstClr val="black"/>
                </a:solidFill>
                <a:latin typeface="Century Gothic" pitchFamily="34" charset="0"/>
                <a:cs typeface="Calibri" pitchFamily="34" charset="0"/>
              </a:rPr>
              <a:t>?</a:t>
            </a:r>
            <a:endParaRPr lang="en-IE" dirty="0">
              <a:solidFill>
                <a:prstClr val="black"/>
              </a:solidFill>
              <a:latin typeface="Century Gothic" pitchFamily="34" charset="0"/>
              <a:cs typeface="Calibri" pitchFamily="34" charset="0"/>
            </a:endParaRPr>
          </a:p>
        </p:txBody>
      </p:sp>
      <p:sp>
        <p:nvSpPr>
          <p:cNvPr id="10" name="Rectangle 9"/>
          <p:cNvSpPr/>
          <p:nvPr/>
        </p:nvSpPr>
        <p:spPr>
          <a:xfrm>
            <a:off x="683269" y="4211796"/>
            <a:ext cx="4824535" cy="369332"/>
          </a:xfrm>
          <a:prstGeom prst="rect">
            <a:avLst/>
          </a:prstGeom>
        </p:spPr>
        <p:txBody>
          <a:bodyPr wrap="square">
            <a:spAutoFit/>
          </a:bodyPr>
          <a:lstStyle/>
          <a:p>
            <a:pPr lvl="0" algn="ctr"/>
            <a:r>
              <a:rPr lang="en-IE" dirty="0">
                <a:solidFill>
                  <a:prstClr val="black"/>
                </a:solidFill>
                <a:latin typeface="Century Gothic" pitchFamily="34" charset="0"/>
                <a:cs typeface="Calibri" pitchFamily="34" charset="0"/>
              </a:rPr>
              <a:t>What </a:t>
            </a:r>
            <a:r>
              <a:rPr lang="en-IE" dirty="0" smtClean="0">
                <a:solidFill>
                  <a:prstClr val="black"/>
                </a:solidFill>
                <a:latin typeface="Century Gothic" pitchFamily="34" charset="0"/>
                <a:cs typeface="Calibri" pitchFamily="34" charset="0"/>
              </a:rPr>
              <a:t>if we started with </a:t>
            </a:r>
            <a:r>
              <a:rPr lang="en-IE" dirty="0" smtClean="0">
                <a:latin typeface="Century Gothic" pitchFamily="34" charset="0"/>
              </a:rPr>
              <a:t>€1</a:t>
            </a:r>
            <a:r>
              <a:rPr lang="en-IE" dirty="0" smtClean="0">
                <a:solidFill>
                  <a:prstClr val="black"/>
                </a:solidFill>
                <a:latin typeface="Century Gothic" pitchFamily="34" charset="0"/>
                <a:cs typeface="Calibri" pitchFamily="34" charset="0"/>
              </a:rPr>
              <a:t>50?</a:t>
            </a:r>
            <a:endParaRPr lang="en-IE" dirty="0">
              <a:solidFill>
                <a:prstClr val="black"/>
              </a:solidFill>
              <a:latin typeface="Century Gothic" pitchFamily="34" charset="0"/>
              <a:cs typeface="Calibri" pitchFamily="34" charset="0"/>
            </a:endParaRPr>
          </a:p>
        </p:txBody>
      </p:sp>
      <p:sp>
        <p:nvSpPr>
          <p:cNvPr id="11" name="Rectangle 10"/>
          <p:cNvSpPr/>
          <p:nvPr/>
        </p:nvSpPr>
        <p:spPr>
          <a:xfrm>
            <a:off x="683269" y="4581128"/>
            <a:ext cx="4824535" cy="369332"/>
          </a:xfrm>
          <a:prstGeom prst="rect">
            <a:avLst/>
          </a:prstGeom>
        </p:spPr>
        <p:txBody>
          <a:bodyPr wrap="square">
            <a:spAutoFit/>
          </a:bodyPr>
          <a:lstStyle/>
          <a:p>
            <a:pPr lvl="0" algn="ctr"/>
            <a:r>
              <a:rPr lang="en-IE" dirty="0">
                <a:solidFill>
                  <a:prstClr val="black"/>
                </a:solidFill>
                <a:latin typeface="Century Gothic" pitchFamily="34" charset="0"/>
                <a:cs typeface="Calibri" pitchFamily="34" charset="0"/>
              </a:rPr>
              <a:t>What </a:t>
            </a:r>
            <a:r>
              <a:rPr lang="en-IE" dirty="0" smtClean="0">
                <a:solidFill>
                  <a:prstClr val="black"/>
                </a:solidFill>
                <a:latin typeface="Century Gothic" pitchFamily="34" charset="0"/>
                <a:cs typeface="Calibri" pitchFamily="34" charset="0"/>
              </a:rPr>
              <a:t>if we started with </a:t>
            </a:r>
            <a:r>
              <a:rPr lang="en-IE" dirty="0" smtClean="0">
                <a:latin typeface="Century Gothic" pitchFamily="34" charset="0"/>
              </a:rPr>
              <a:t>€</a:t>
            </a:r>
            <a:r>
              <a:rPr lang="en-IE" dirty="0" smtClean="0">
                <a:solidFill>
                  <a:prstClr val="black"/>
                </a:solidFill>
                <a:latin typeface="Century Gothic" pitchFamily="34" charset="0"/>
                <a:cs typeface="Calibri" pitchFamily="34" charset="0"/>
              </a:rPr>
              <a:t>527?</a:t>
            </a:r>
            <a:endParaRPr lang="en-IE" dirty="0">
              <a:solidFill>
                <a:prstClr val="black"/>
              </a:solidFill>
              <a:latin typeface="Century Gothic" pitchFamily="34" charset="0"/>
              <a:cs typeface="Calibri" pitchFamily="34" charset="0"/>
            </a:endParaRPr>
          </a:p>
        </p:txBody>
      </p:sp>
      <p:sp>
        <p:nvSpPr>
          <p:cNvPr id="12" name="Rectangle 11"/>
          <p:cNvSpPr/>
          <p:nvPr/>
        </p:nvSpPr>
        <p:spPr>
          <a:xfrm>
            <a:off x="683269" y="5003884"/>
            <a:ext cx="4824535" cy="369332"/>
          </a:xfrm>
          <a:prstGeom prst="rect">
            <a:avLst/>
          </a:prstGeom>
        </p:spPr>
        <p:txBody>
          <a:bodyPr wrap="square">
            <a:spAutoFit/>
          </a:bodyPr>
          <a:lstStyle/>
          <a:p>
            <a:pPr lvl="0" algn="ctr"/>
            <a:r>
              <a:rPr lang="en-IE" dirty="0">
                <a:solidFill>
                  <a:prstClr val="black"/>
                </a:solidFill>
                <a:latin typeface="Century Gothic" pitchFamily="34" charset="0"/>
                <a:cs typeface="Calibri" pitchFamily="34" charset="0"/>
              </a:rPr>
              <a:t>What </a:t>
            </a:r>
            <a:r>
              <a:rPr lang="en-IE" dirty="0" smtClean="0">
                <a:solidFill>
                  <a:prstClr val="black"/>
                </a:solidFill>
                <a:latin typeface="Century Gothic" pitchFamily="34" charset="0"/>
                <a:cs typeface="Calibri" pitchFamily="34" charset="0"/>
              </a:rPr>
              <a:t>if we increased by 30%?</a:t>
            </a:r>
            <a:endParaRPr lang="en-IE" dirty="0">
              <a:solidFill>
                <a:prstClr val="black"/>
              </a:solidFill>
              <a:latin typeface="Century Gothic" pitchFamily="34" charset="0"/>
              <a:cs typeface="Calibri" pitchFamily="34" charset="0"/>
            </a:endParaRPr>
          </a:p>
        </p:txBody>
      </p:sp>
      <p:sp>
        <p:nvSpPr>
          <p:cNvPr id="13" name="Rectangle 12"/>
          <p:cNvSpPr/>
          <p:nvPr/>
        </p:nvSpPr>
        <p:spPr>
          <a:xfrm>
            <a:off x="683269" y="5363924"/>
            <a:ext cx="4824535" cy="369332"/>
          </a:xfrm>
          <a:prstGeom prst="rect">
            <a:avLst/>
          </a:prstGeom>
        </p:spPr>
        <p:txBody>
          <a:bodyPr wrap="square">
            <a:spAutoFit/>
          </a:bodyPr>
          <a:lstStyle/>
          <a:p>
            <a:pPr lvl="0" algn="ctr"/>
            <a:r>
              <a:rPr lang="en-IE" dirty="0">
                <a:solidFill>
                  <a:prstClr val="black"/>
                </a:solidFill>
                <a:latin typeface="Century Gothic" pitchFamily="34" charset="0"/>
                <a:cs typeface="Calibri" pitchFamily="34" charset="0"/>
              </a:rPr>
              <a:t>What </a:t>
            </a:r>
            <a:r>
              <a:rPr lang="en-IE" dirty="0" smtClean="0">
                <a:solidFill>
                  <a:prstClr val="black"/>
                </a:solidFill>
                <a:latin typeface="Century Gothic" pitchFamily="34" charset="0"/>
                <a:cs typeface="Calibri" pitchFamily="34" charset="0"/>
              </a:rPr>
              <a:t>if we increased by 100%?</a:t>
            </a:r>
            <a:endParaRPr lang="en-IE" dirty="0">
              <a:solidFill>
                <a:prstClr val="black"/>
              </a:solidFill>
              <a:latin typeface="Century Gothic" pitchFamily="34" charset="0"/>
              <a:cs typeface="Calibri" pitchFamily="34" charset="0"/>
            </a:endParaRPr>
          </a:p>
        </p:txBody>
      </p:sp>
      <p:sp>
        <p:nvSpPr>
          <p:cNvPr id="14" name="Rectangle 13"/>
          <p:cNvSpPr/>
          <p:nvPr/>
        </p:nvSpPr>
        <p:spPr>
          <a:xfrm>
            <a:off x="5949096" y="1353715"/>
            <a:ext cx="4824535" cy="1938992"/>
          </a:xfrm>
          <a:prstGeom prst="rect">
            <a:avLst/>
          </a:prstGeom>
        </p:spPr>
        <p:txBody>
          <a:bodyPr wrap="square">
            <a:spAutoFit/>
          </a:bodyPr>
          <a:lstStyle/>
          <a:p>
            <a:pPr lvl="0"/>
            <a:r>
              <a:rPr lang="en-IE" sz="2400" dirty="0" smtClean="0">
                <a:solidFill>
                  <a:prstClr val="black"/>
                </a:solidFill>
                <a:latin typeface="Century Gothic" pitchFamily="34" charset="0"/>
                <a:cs typeface="Calibri" pitchFamily="34" charset="0"/>
              </a:rPr>
              <a:t>If</a:t>
            </a:r>
          </a:p>
          <a:p>
            <a:pPr lvl="0"/>
            <a:r>
              <a:rPr lang="en-IE" sz="2400" b="1" dirty="0" smtClean="0">
                <a:solidFill>
                  <a:prstClr val="black"/>
                </a:solidFill>
                <a:latin typeface="Century Gothic" pitchFamily="34" charset="0"/>
                <a:cs typeface="Calibri" pitchFamily="34" charset="0"/>
              </a:rPr>
              <a:t>F</a:t>
            </a:r>
            <a:r>
              <a:rPr lang="en-IE" sz="2400" dirty="0" smtClean="0">
                <a:solidFill>
                  <a:prstClr val="black"/>
                </a:solidFill>
                <a:latin typeface="Century Gothic" pitchFamily="34" charset="0"/>
                <a:cs typeface="Calibri" pitchFamily="34" charset="0"/>
              </a:rPr>
              <a:t> = Final amount </a:t>
            </a:r>
          </a:p>
          <a:p>
            <a:pPr lvl="0"/>
            <a:r>
              <a:rPr lang="en-IE" sz="2400" b="1" dirty="0" smtClean="0">
                <a:solidFill>
                  <a:prstClr val="black"/>
                </a:solidFill>
                <a:latin typeface="Century Gothic" pitchFamily="34" charset="0"/>
                <a:cs typeface="Calibri" pitchFamily="34" charset="0"/>
              </a:rPr>
              <a:t>P</a:t>
            </a:r>
            <a:r>
              <a:rPr lang="en-IE" sz="2400" dirty="0" smtClean="0">
                <a:solidFill>
                  <a:prstClr val="black"/>
                </a:solidFill>
                <a:latin typeface="Century Gothic" pitchFamily="34" charset="0"/>
                <a:cs typeface="Calibri" pitchFamily="34" charset="0"/>
              </a:rPr>
              <a:t> = Principal amount</a:t>
            </a:r>
          </a:p>
          <a:p>
            <a:pPr lvl="0"/>
            <a:r>
              <a:rPr lang="en-IE" sz="2400" b="1" i="1" dirty="0" err="1" smtClean="0">
                <a:solidFill>
                  <a:prstClr val="black"/>
                </a:solidFill>
                <a:latin typeface="Century Gothic" pitchFamily="34" charset="0"/>
                <a:cs typeface="Calibri" pitchFamily="34" charset="0"/>
              </a:rPr>
              <a:t>i</a:t>
            </a:r>
            <a:r>
              <a:rPr lang="en-IE" sz="2400" i="1" dirty="0" smtClean="0">
                <a:solidFill>
                  <a:prstClr val="black"/>
                </a:solidFill>
                <a:latin typeface="Century Gothic" pitchFamily="34" charset="0"/>
                <a:cs typeface="Calibri" pitchFamily="34" charset="0"/>
              </a:rPr>
              <a:t> </a:t>
            </a:r>
            <a:r>
              <a:rPr lang="en-IE" sz="2400" dirty="0" smtClean="0">
                <a:solidFill>
                  <a:prstClr val="black"/>
                </a:solidFill>
                <a:latin typeface="Century Gothic" pitchFamily="34" charset="0"/>
                <a:cs typeface="Calibri" pitchFamily="34" charset="0"/>
              </a:rPr>
              <a:t>= interest rate </a:t>
            </a:r>
          </a:p>
          <a:p>
            <a:pPr lvl="0"/>
            <a:r>
              <a:rPr lang="en-IE" sz="2400" b="1" i="1" dirty="0" smtClean="0">
                <a:solidFill>
                  <a:prstClr val="black"/>
                </a:solidFill>
                <a:latin typeface="Century Gothic" pitchFamily="34" charset="0"/>
                <a:cs typeface="Calibri" pitchFamily="34" charset="0"/>
              </a:rPr>
              <a:t>t</a:t>
            </a:r>
            <a:r>
              <a:rPr lang="en-IE" sz="2400" dirty="0" smtClean="0">
                <a:solidFill>
                  <a:prstClr val="black"/>
                </a:solidFill>
                <a:latin typeface="Century Gothic" pitchFamily="34" charset="0"/>
                <a:cs typeface="Calibri" pitchFamily="34" charset="0"/>
              </a:rPr>
              <a:t>= time</a:t>
            </a:r>
            <a:endParaRPr lang="en-IE" sz="2400" dirty="0">
              <a:solidFill>
                <a:prstClr val="black"/>
              </a:solidFill>
              <a:latin typeface="Century Gothic" pitchFamily="34" charset="0"/>
              <a:cs typeface="Calibri" pitchFamily="34" charset="0"/>
            </a:endParaRPr>
          </a:p>
        </p:txBody>
      </p:sp>
      <p:sp>
        <p:nvSpPr>
          <p:cNvPr id="6" name="Rectangle 5"/>
          <p:cNvSpPr/>
          <p:nvPr/>
        </p:nvSpPr>
        <p:spPr>
          <a:xfrm>
            <a:off x="6229048" y="3353216"/>
            <a:ext cx="2678938" cy="646331"/>
          </a:xfrm>
          <a:prstGeom prst="rect">
            <a:avLst/>
          </a:prstGeom>
        </p:spPr>
        <p:txBody>
          <a:bodyPr wrap="none">
            <a:spAutoFit/>
          </a:bodyPr>
          <a:lstStyle/>
          <a:p>
            <a:pPr lvl="0"/>
            <a:r>
              <a:rPr lang="en-IE" sz="3600" b="1" dirty="0" smtClean="0">
                <a:solidFill>
                  <a:prstClr val="black"/>
                </a:solidFill>
                <a:latin typeface="Century Gothic" pitchFamily="34" charset="0"/>
                <a:cs typeface="Calibri" pitchFamily="34" charset="0"/>
              </a:rPr>
              <a:t>F = P (1 </a:t>
            </a:r>
            <a:r>
              <a:rPr lang="en-IE" sz="3600" b="1" i="1" dirty="0" smtClean="0">
                <a:solidFill>
                  <a:prstClr val="black"/>
                </a:solidFill>
                <a:latin typeface="Century Gothic" pitchFamily="34" charset="0"/>
                <a:cs typeface="Calibri" pitchFamily="34" charset="0"/>
              </a:rPr>
              <a:t>+ </a:t>
            </a:r>
            <a:r>
              <a:rPr lang="en-IE" sz="3600" b="1" i="1" dirty="0" err="1" smtClean="0">
                <a:solidFill>
                  <a:prstClr val="black"/>
                </a:solidFill>
                <a:latin typeface="Century Gothic" pitchFamily="34" charset="0"/>
                <a:cs typeface="Calibri" pitchFamily="34" charset="0"/>
              </a:rPr>
              <a:t>i</a:t>
            </a:r>
            <a:r>
              <a:rPr lang="en-IE" sz="3600" b="1" i="1" dirty="0" smtClean="0">
                <a:solidFill>
                  <a:prstClr val="black"/>
                </a:solidFill>
                <a:latin typeface="Century Gothic" pitchFamily="34" charset="0"/>
                <a:cs typeface="Calibri" pitchFamily="34" charset="0"/>
              </a:rPr>
              <a:t>)</a:t>
            </a:r>
            <a:r>
              <a:rPr lang="en-IE" sz="3600" b="1" i="1" baseline="30000" dirty="0" smtClean="0">
                <a:solidFill>
                  <a:prstClr val="black"/>
                </a:solidFill>
                <a:latin typeface="Century Gothic" pitchFamily="34" charset="0"/>
                <a:cs typeface="Calibri" pitchFamily="34" charset="0"/>
              </a:rPr>
              <a:t>t</a:t>
            </a:r>
            <a:endParaRPr lang="en-IE" sz="3600" b="1" i="1" dirty="0">
              <a:solidFill>
                <a:prstClr val="black"/>
              </a:solidFill>
              <a:latin typeface="Century Gothic" pitchFamily="34" charset="0"/>
              <a:cs typeface="Calibri" pitchFamily="34" charset="0"/>
            </a:endParaRPr>
          </a:p>
        </p:txBody>
      </p:sp>
      <p:sp>
        <p:nvSpPr>
          <p:cNvPr id="16" name="Snip and Round Single Corner Rectangle 15"/>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grpSp>
        <p:nvGrpSpPr>
          <p:cNvPr id="15" name="Group 14"/>
          <p:cNvGrpSpPr/>
          <p:nvPr/>
        </p:nvGrpSpPr>
        <p:grpSpPr>
          <a:xfrm>
            <a:off x="8847542" y="892132"/>
            <a:ext cx="8375431" cy="5218009"/>
            <a:chOff x="8847542" y="892132"/>
            <a:chExt cx="8375431" cy="5218009"/>
          </a:xfrm>
        </p:grpSpPr>
        <p:grpSp>
          <p:nvGrpSpPr>
            <p:cNvPr id="17" name="Group 16"/>
            <p:cNvGrpSpPr/>
            <p:nvPr/>
          </p:nvGrpSpPr>
          <p:grpSpPr>
            <a:xfrm>
              <a:off x="8847542" y="892132"/>
              <a:ext cx="8375431" cy="5218009"/>
              <a:chOff x="8847542" y="892132"/>
              <a:chExt cx="8375431" cy="521800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892132"/>
                <a:ext cx="8078973" cy="5218009"/>
              </a:xfrm>
              <a:prstGeom prst="rect">
                <a:avLst/>
              </a:prstGeom>
              <a:ln>
                <a:solidFill>
                  <a:schemeClr val="tx1"/>
                </a:solidFill>
              </a:ln>
            </p:spPr>
          </p:pic>
          <p:sp>
            <p:nvSpPr>
              <p:cNvPr id="21" name="Snip Single Corner Rectangle 20"/>
              <p:cNvSpPr/>
              <p:nvPr/>
            </p:nvSpPr>
            <p:spPr>
              <a:xfrm rot="16200000">
                <a:off x="8415478" y="1846581"/>
                <a:ext cx="1152128" cy="288000"/>
              </a:xfrm>
              <a:prstGeom prst="snip1Rect">
                <a:avLst>
                  <a:gd name="adj" fmla="val 347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solidFill>
                      <a:schemeClr val="tx1"/>
                    </a:solidFill>
                  </a:rPr>
                  <a:t>Page 30</a:t>
                </a:r>
                <a:endParaRPr lang="en-IE" sz="1600" dirty="0">
                  <a:solidFill>
                    <a:schemeClr val="tx1"/>
                  </a:solidFill>
                </a:endParaRPr>
              </a:p>
            </p:txBody>
          </p:sp>
        </p:grpSp>
        <p:sp>
          <p:nvSpPr>
            <p:cNvPr id="18" name="Rounded Rectangle 17"/>
            <p:cNvSpPr/>
            <p:nvPr/>
          </p:nvSpPr>
          <p:spPr>
            <a:xfrm>
              <a:off x="13183486" y="1324577"/>
              <a:ext cx="3773890" cy="8619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ounded Rectangle 18"/>
            <p:cNvSpPr/>
            <p:nvPr/>
          </p:nvSpPr>
          <p:spPr>
            <a:xfrm>
              <a:off x="9273026" y="2186535"/>
              <a:ext cx="7740000" cy="5297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4917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500"/>
                                        <p:tgtEl>
                                          <p:spTgt spid="5">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15"/>
                    </p:tgtEl>
                  </p:cond>
                </p:stCondLst>
                <p:endSync evt="end" delay="0">
                  <p:rtn val="all"/>
                </p:endSync>
                <p:childTnLst>
                  <p:par>
                    <p:cTn id="91" fill="hold">
                      <p:stCondLst>
                        <p:cond delay="0"/>
                      </p:stCondLst>
                      <p:childTnLst>
                        <p:par>
                          <p:cTn id="92" fill="hold">
                            <p:stCondLst>
                              <p:cond delay="0"/>
                            </p:stCondLst>
                            <p:childTnLst>
                              <p:par>
                                <p:cTn id="93" presetID="35" presetClass="path" presetSubtype="0" accel="50000" decel="50000" fill="hold" nodeType="clickEffect">
                                  <p:stCondLst>
                                    <p:cond delay="0"/>
                                  </p:stCondLst>
                                  <p:childTnLst>
                                    <p:animMotion origin="layout" path="M 5E-6 1.68363E-6 L -0.88924 -0.00509 " pathEditMode="relative" rAng="0" ptsTypes="AA">
                                      <p:cBhvr>
                                        <p:cTn id="94" dur="2000" fill="hold"/>
                                        <p:tgtEl>
                                          <p:spTgt spid="15"/>
                                        </p:tgtEl>
                                        <p:attrNameLst>
                                          <p:attrName>ppt_x</p:attrName>
                                          <p:attrName>ppt_y</p:attrName>
                                        </p:attrNameLst>
                                      </p:cBhvr>
                                      <p:rCtr x="-44462" y="-254"/>
                                    </p:animMotion>
                                  </p:childTnLst>
                                </p:cTn>
                              </p:par>
                            </p:childTnLst>
                          </p:cTn>
                        </p:par>
                      </p:childTnLst>
                    </p:cTn>
                  </p:par>
                  <p:par>
                    <p:cTn id="95" fill="hold">
                      <p:stCondLst>
                        <p:cond delay="indefinite"/>
                      </p:stCondLst>
                      <p:childTnLst>
                        <p:par>
                          <p:cTn id="96" fill="hold">
                            <p:stCondLst>
                              <p:cond delay="0"/>
                            </p:stCondLst>
                            <p:childTnLst>
                              <p:par>
                                <p:cTn id="97" presetID="63" presetClass="path" presetSubtype="0" accel="50000" decel="50000" fill="hold" nodeType="clickEffect">
                                  <p:stCondLst>
                                    <p:cond delay="0"/>
                                  </p:stCondLst>
                                  <p:childTnLst>
                                    <p:animMotion origin="layout" path="M -0.88924 -0.00509 L 0.00069 -0.00509 " pathEditMode="relative" rAng="0" ptsTypes="AA">
                                      <p:cBhvr>
                                        <p:cTn id="98" dur="2000" fill="hold"/>
                                        <p:tgtEl>
                                          <p:spTgt spid="15"/>
                                        </p:tgtEl>
                                        <p:attrNameLst>
                                          <p:attrName>ppt_x</p:attrName>
                                          <p:attrName>ppt_y</p:attrName>
                                        </p:attrNameLst>
                                      </p:cBhvr>
                                      <p:rCtr x="44497" y="0"/>
                                    </p:animMotion>
                                  </p:childTnLst>
                                </p:cTn>
                              </p:par>
                            </p:childTnLst>
                          </p:cTn>
                        </p:par>
                      </p:childTnLst>
                    </p:cTn>
                  </p:par>
                </p:childTnLst>
              </p:cTn>
              <p:nextCondLst>
                <p:cond evt="onClick" delay="0">
                  <p:tgtEl>
                    <p:spTgt spid="15"/>
                  </p:tgtEl>
                </p:cond>
              </p:nextCondLst>
            </p:seq>
          </p:childTnLst>
        </p:cTn>
      </p:par>
    </p:tnLst>
    <p:bldLst>
      <p:bldP spid="4" grpId="0" uiExpand="1" build="p"/>
      <p:bldP spid="5" grpId="0" uiExpand="1" build="p"/>
      <p:bldP spid="7" grpId="0"/>
      <p:bldP spid="9" grpId="0"/>
      <p:bldP spid="10" grpId="0"/>
      <p:bldP spid="11" grpId="0"/>
      <p:bldP spid="12" grpId="0"/>
      <p:bldP spid="13" grpId="0"/>
      <p:bldP spid="1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27732" y="3356991"/>
                <a:ext cx="5476051" cy="1024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5400" b="1" i="1">
                          <a:solidFill>
                            <a:prstClr val="black"/>
                          </a:solidFill>
                          <a:latin typeface="Cambria Math"/>
                          <a:ea typeface="Tahoma" pitchFamily="34" charset="0"/>
                          <a:cs typeface="Tahoma" pitchFamily="34" charset="0"/>
                        </a:rPr>
                        <m:t> </m:t>
                      </m:r>
                      <m:sSup>
                        <m:sSupPr>
                          <m:ctrlPr>
                            <a:rPr lang="en-IE" sz="5400" b="1" i="1">
                              <a:solidFill>
                                <a:prstClr val="black"/>
                              </a:solidFill>
                              <a:latin typeface="Cambria Math"/>
                              <a:ea typeface="Tahoma" pitchFamily="34" charset="0"/>
                              <a:cs typeface="Tahoma" pitchFamily="34" charset="0"/>
                            </a:rPr>
                          </m:ctrlPr>
                        </m:sSupPr>
                        <m:e>
                          <m:r>
                            <m:rPr>
                              <m:nor/>
                            </m:rPr>
                            <a:rPr lang="en-IE" sz="5400" b="1">
                              <a:solidFill>
                                <a:prstClr val="black"/>
                              </a:solidFill>
                              <a:latin typeface="Tahoma" pitchFamily="34" charset="0"/>
                              <a:ea typeface="Tahoma" pitchFamily="34" charset="0"/>
                              <a:cs typeface="Tahoma" pitchFamily="34" charset="0"/>
                            </a:rPr>
                            <m:t>F</m:t>
                          </m:r>
                          <m:r>
                            <m:rPr>
                              <m:nor/>
                            </m:rPr>
                            <a:rPr lang="en-IE" sz="5400" b="1">
                              <a:solidFill>
                                <a:prstClr val="black"/>
                              </a:solidFill>
                              <a:latin typeface="Tahoma" pitchFamily="34" charset="0"/>
                              <a:ea typeface="Tahoma" pitchFamily="34" charset="0"/>
                              <a:cs typeface="Tahoma" pitchFamily="34" charset="0"/>
                            </a:rPr>
                            <m:t> = </m:t>
                          </m:r>
                          <m:r>
                            <m:rPr>
                              <m:nor/>
                            </m:rPr>
                            <a:rPr lang="en-IE" sz="5400" b="1">
                              <a:solidFill>
                                <a:prstClr val="black"/>
                              </a:solidFill>
                              <a:latin typeface="Tahoma" pitchFamily="34" charset="0"/>
                              <a:ea typeface="Tahoma" pitchFamily="34" charset="0"/>
                              <a:cs typeface="Tahoma" pitchFamily="34" charset="0"/>
                            </a:rPr>
                            <m:t>P</m:t>
                          </m:r>
                          <m:r>
                            <m:rPr>
                              <m:nor/>
                            </m:rPr>
                            <a:rPr lang="en-IE" sz="5400" b="1">
                              <a:solidFill>
                                <a:prstClr val="black"/>
                              </a:solidFill>
                              <a:latin typeface="Tahoma" pitchFamily="34" charset="0"/>
                              <a:ea typeface="Tahoma" pitchFamily="34" charset="0"/>
                              <a:cs typeface="Tahoma" pitchFamily="34" charset="0"/>
                            </a:rPr>
                            <m:t> ( 1 + </m:t>
                          </m:r>
                          <m:r>
                            <m:rPr>
                              <m:nor/>
                            </m:rPr>
                            <a:rPr lang="en-IE" sz="5400" b="1">
                              <a:solidFill>
                                <a:prstClr val="black"/>
                              </a:solidFill>
                              <a:latin typeface="Tahoma" pitchFamily="34" charset="0"/>
                              <a:ea typeface="Tahoma" pitchFamily="34" charset="0"/>
                              <a:cs typeface="Tahoma" pitchFamily="34" charset="0"/>
                            </a:rPr>
                            <m:t>i</m:t>
                          </m:r>
                          <m:r>
                            <m:rPr>
                              <m:nor/>
                            </m:rPr>
                            <a:rPr lang="en-IE" sz="5400" b="1">
                              <a:solidFill>
                                <a:prstClr val="black"/>
                              </a:solidFill>
                              <a:latin typeface="Tahoma" pitchFamily="34" charset="0"/>
                              <a:ea typeface="Tahoma" pitchFamily="34" charset="0"/>
                              <a:cs typeface="Tahoma" pitchFamily="34" charset="0"/>
                            </a:rPr>
                            <m:t> )</m:t>
                          </m:r>
                        </m:e>
                        <m:sup>
                          <m:r>
                            <a:rPr lang="en-IE" sz="5400" b="1" i="1">
                              <a:solidFill>
                                <a:prstClr val="black"/>
                              </a:solidFill>
                              <a:latin typeface="Cambria Math"/>
                              <a:ea typeface="Tahoma" pitchFamily="34" charset="0"/>
                              <a:cs typeface="Tahoma" pitchFamily="34" charset="0"/>
                            </a:rPr>
                            <m:t>𝒕</m:t>
                          </m:r>
                        </m:sup>
                      </m:sSup>
                    </m:oMath>
                  </m:oMathPara>
                </a14:m>
                <a:endParaRPr lang="en-IE" sz="5400" b="1" dirty="0">
                  <a:solidFill>
                    <a:prstClr val="black"/>
                  </a:solidFill>
                  <a:latin typeface="Tahoma" pitchFamily="34" charset="0"/>
                  <a:ea typeface="Tahoma" pitchFamily="34" charset="0"/>
                  <a:cs typeface="Tahoma"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27732" y="3356991"/>
                <a:ext cx="5476051" cy="1024704"/>
              </a:xfrm>
              <a:prstGeom prst="rect">
                <a:avLst/>
              </a:prstGeom>
              <a:blipFill rotWithShape="1">
                <a:blip r:embed="rId3" cstate="print"/>
                <a:stretch>
                  <a:fillRect/>
                </a:stretch>
              </a:blipFill>
            </p:spPr>
            <p:txBody>
              <a:bodyPr/>
              <a:lstStyle/>
              <a:p>
                <a:r>
                  <a:rPr lang="en-IE">
                    <a:noFill/>
                  </a:rPr>
                  <a:t> </a:t>
                </a:r>
              </a:p>
            </p:txBody>
          </p:sp>
        </mc:Fallback>
      </mc:AlternateContent>
      <p:sp>
        <p:nvSpPr>
          <p:cNvPr id="3" name="Rectangle 2"/>
          <p:cNvSpPr/>
          <p:nvPr/>
        </p:nvSpPr>
        <p:spPr>
          <a:xfrm>
            <a:off x="1190476" y="1052736"/>
            <a:ext cx="6750566" cy="1754326"/>
          </a:xfrm>
          <a:prstGeom prst="rect">
            <a:avLst/>
          </a:prstGeom>
          <a:ln>
            <a:solidFill>
              <a:srgbClr val="990033"/>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990033"/>
                </a:solidFill>
                <a:effectLst>
                  <a:outerShdw blurRad="76200" dist="50800" dir="5400000" algn="tl" rotWithShape="0">
                    <a:srgbClr val="000000">
                      <a:alpha val="65000"/>
                    </a:srgbClr>
                  </a:outerShdw>
                </a:effectLst>
                <a:latin typeface="Century Gothic" pitchFamily="34" charset="0"/>
              </a:rPr>
              <a:t>Compound Interest</a:t>
            </a:r>
          </a:p>
          <a:p>
            <a:pPr algn="ctr"/>
            <a:r>
              <a:rPr lang="en-US" sz="5400" b="1" spc="50" dirty="0">
                <a:ln w="11430"/>
                <a:solidFill>
                  <a:srgbClr val="990033"/>
                </a:solidFill>
                <a:effectLst>
                  <a:outerShdw blurRad="76200" dist="50800" dir="5400000" algn="tl" rotWithShape="0">
                    <a:srgbClr val="000000">
                      <a:alpha val="65000"/>
                    </a:srgbClr>
                  </a:outerShdw>
                </a:effectLst>
                <a:latin typeface="Century Gothic" pitchFamily="34" charset="0"/>
              </a:rPr>
              <a:t>Formula</a:t>
            </a: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14</a:t>
            </a:fld>
            <a:endParaRPr lang="en-IE">
              <a:solidFill>
                <a:srgbClr val="04617B">
                  <a:shade val="90000"/>
                </a:srgbClr>
              </a:solidFill>
            </a:endParaRPr>
          </a:p>
        </p:txBody>
      </p:sp>
      <p:sp>
        <p:nvSpPr>
          <p:cNvPr id="6" name="Snip and Round Single Corner Rectangle 5"/>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grpSp>
        <p:nvGrpSpPr>
          <p:cNvPr id="7" name="Group 6"/>
          <p:cNvGrpSpPr/>
          <p:nvPr/>
        </p:nvGrpSpPr>
        <p:grpSpPr>
          <a:xfrm>
            <a:off x="8847542" y="892132"/>
            <a:ext cx="8375431" cy="5218009"/>
            <a:chOff x="8847542" y="892132"/>
            <a:chExt cx="8375431" cy="5218009"/>
          </a:xfrm>
        </p:grpSpPr>
        <p:grpSp>
          <p:nvGrpSpPr>
            <p:cNvPr id="8" name="Group 7"/>
            <p:cNvGrpSpPr/>
            <p:nvPr/>
          </p:nvGrpSpPr>
          <p:grpSpPr>
            <a:xfrm>
              <a:off x="8847542" y="892132"/>
              <a:ext cx="8375431" cy="5218009"/>
              <a:chOff x="8847542" y="892132"/>
              <a:chExt cx="8375431" cy="5218009"/>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892132"/>
                <a:ext cx="8078973" cy="5218009"/>
              </a:xfrm>
              <a:prstGeom prst="rect">
                <a:avLst/>
              </a:prstGeom>
              <a:ln>
                <a:solidFill>
                  <a:schemeClr val="tx1"/>
                </a:solidFill>
              </a:ln>
            </p:spPr>
          </p:pic>
          <p:sp>
            <p:nvSpPr>
              <p:cNvPr id="12" name="Snip Single Corner Rectangle 11"/>
              <p:cNvSpPr/>
              <p:nvPr/>
            </p:nvSpPr>
            <p:spPr>
              <a:xfrm rot="16200000">
                <a:off x="8415478" y="1846581"/>
                <a:ext cx="1152128" cy="288000"/>
              </a:xfrm>
              <a:prstGeom prst="snip1Rect">
                <a:avLst>
                  <a:gd name="adj" fmla="val 347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solidFill>
                      <a:schemeClr val="tx1"/>
                    </a:solidFill>
                  </a:rPr>
                  <a:t>Page 30</a:t>
                </a:r>
                <a:endParaRPr lang="en-IE" sz="1600" dirty="0">
                  <a:solidFill>
                    <a:schemeClr val="tx1"/>
                  </a:solidFill>
                </a:endParaRPr>
              </a:p>
            </p:txBody>
          </p:sp>
        </p:grpSp>
        <p:sp>
          <p:nvSpPr>
            <p:cNvPr id="9" name="Rounded Rectangle 8"/>
            <p:cNvSpPr/>
            <p:nvPr/>
          </p:nvSpPr>
          <p:spPr>
            <a:xfrm>
              <a:off x="13183486" y="1324577"/>
              <a:ext cx="3773890" cy="8619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ounded Rectangle 9"/>
            <p:cNvSpPr/>
            <p:nvPr/>
          </p:nvSpPr>
          <p:spPr>
            <a:xfrm>
              <a:off x="9273026" y="2186535"/>
              <a:ext cx="7740000" cy="5297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260862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1.68363E-6 L -0.88924 -0.00509 " pathEditMode="relative" rAng="0" ptsTypes="AA">
                                      <p:cBhvr>
                                        <p:cTn id="6" dur="2000" fill="hold"/>
                                        <p:tgtEl>
                                          <p:spTgt spid="7"/>
                                        </p:tgtEl>
                                        <p:attrNameLst>
                                          <p:attrName>ppt_x</p:attrName>
                                          <p:attrName>ppt_y</p:attrName>
                                        </p:attrNameLst>
                                      </p:cBhvr>
                                      <p:rCtr x="-44462" y="-254"/>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924 -0.00509 L 0.00069 -0.00509 " pathEditMode="relative" rAng="0" ptsTypes="AA">
                                      <p:cBhvr>
                                        <p:cTn id="10"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4032303" y="1458157"/>
            <a:ext cx="3276000" cy="3416320"/>
          </a:xfrm>
          <a:prstGeom prst="rect">
            <a:avLst/>
          </a:prstGeom>
          <a:noFill/>
        </p:spPr>
        <p:txBody>
          <a:bodyPr wrap="square" rtlCol="0">
            <a:spAutoFit/>
          </a:bodyPr>
          <a:lstStyle/>
          <a:p>
            <a:pPr algn="ctr"/>
            <a:r>
              <a:rPr lang="en-IE" sz="3600" b="1" dirty="0" smtClean="0">
                <a:solidFill>
                  <a:srgbClr val="990033"/>
                </a:solidFill>
                <a:latin typeface="Century Gothic" pitchFamily="34" charset="0"/>
                <a:ea typeface="Tahoma" pitchFamily="34" charset="0"/>
                <a:cs typeface="Tahoma" pitchFamily="34" charset="0"/>
              </a:rPr>
              <a:t>Section E</a:t>
            </a:r>
          </a:p>
          <a:p>
            <a:pPr algn="ctr"/>
            <a:r>
              <a:rPr lang="en-IE" sz="3600" b="1" dirty="0" smtClean="0">
                <a:solidFill>
                  <a:srgbClr val="990033"/>
                </a:solidFill>
                <a:latin typeface="Century Gothic" pitchFamily="34" charset="0"/>
                <a:ea typeface="Tahoma" pitchFamily="34" charset="0"/>
                <a:cs typeface="Tahoma" pitchFamily="34" charset="0"/>
              </a:rPr>
              <a:t>Student </a:t>
            </a:r>
            <a:r>
              <a:rPr lang="en-IE" sz="3600" b="1" dirty="0">
                <a:solidFill>
                  <a:srgbClr val="990033"/>
                </a:solidFill>
                <a:latin typeface="Century Gothic" pitchFamily="34" charset="0"/>
                <a:ea typeface="Tahoma" pitchFamily="34" charset="0"/>
                <a:cs typeface="Tahoma" pitchFamily="34" charset="0"/>
              </a:rPr>
              <a:t>Activity 5</a:t>
            </a:r>
          </a:p>
          <a:p>
            <a:pPr algn="ctr"/>
            <a:endParaRPr lang="en-IE" sz="3600" b="1" dirty="0">
              <a:solidFill>
                <a:srgbClr val="990033"/>
              </a:solidFill>
              <a:latin typeface="Century Gothic" pitchFamily="34" charset="0"/>
              <a:ea typeface="Tahoma" pitchFamily="34" charset="0"/>
              <a:cs typeface="Tahoma" pitchFamily="34" charset="0"/>
            </a:endParaRPr>
          </a:p>
          <a:p>
            <a:pPr algn="ctr"/>
            <a:r>
              <a:rPr lang="en-IE" sz="3600" b="1" dirty="0">
                <a:solidFill>
                  <a:srgbClr val="990033"/>
                </a:solidFill>
                <a:latin typeface="Century Gothic" pitchFamily="34" charset="0"/>
                <a:ea typeface="Tahoma" pitchFamily="34" charset="0"/>
                <a:cs typeface="Tahoma" pitchFamily="34" charset="0"/>
              </a:rPr>
              <a:t>Reducing Balance</a:t>
            </a:r>
          </a:p>
        </p:txBody>
      </p:sp>
      <p:sp>
        <p:nvSpPr>
          <p:cNvPr id="4" name="Slide Number Placeholder 3"/>
          <p:cNvSpPr>
            <a:spLocks noGrp="1"/>
          </p:cNvSpPr>
          <p:nvPr>
            <p:ph type="sldNum" sz="quarter" idx="12"/>
          </p:nvPr>
        </p:nvSpPr>
        <p:spPr/>
        <p:txBody>
          <a:bodyPr/>
          <a:lstStyle/>
          <a:p>
            <a:fld id="{DBFFB0E0-6C34-478C-A48C-0EAE787DC86A}" type="slidenum">
              <a:rPr lang="en-IE" smtClean="0">
                <a:solidFill>
                  <a:srgbClr val="04617B">
                    <a:shade val="90000"/>
                  </a:srgbClr>
                </a:solidFill>
              </a:rPr>
              <a:pPr/>
              <a:t>15</a:t>
            </a:fld>
            <a:endParaRPr lang="en-IE">
              <a:solidFill>
                <a:srgbClr val="04617B">
                  <a:shade val="90000"/>
                </a:srgbClr>
              </a:solidFill>
            </a:endParaRPr>
          </a:p>
        </p:txBody>
      </p:sp>
      <p:pic>
        <p:nvPicPr>
          <p:cNvPr id="27549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83" y="692696"/>
            <a:ext cx="3781425" cy="534352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58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44" y="188640"/>
            <a:ext cx="5598368" cy="954107"/>
          </a:xfrm>
          <a:prstGeom prst="rect">
            <a:avLst/>
          </a:prstGeom>
        </p:spPr>
        <p:txBody>
          <a:bodyPr wrap="square">
            <a:spAutoFit/>
          </a:bodyPr>
          <a:lstStyle/>
          <a:p>
            <a:pPr algn="ctr"/>
            <a:r>
              <a:rPr lang="en-IE" sz="2800" b="1" dirty="0">
                <a:solidFill>
                  <a:srgbClr val="990033"/>
                </a:solidFill>
              </a:rPr>
              <a:t>Section E:  Student Activity 5</a:t>
            </a:r>
          </a:p>
          <a:p>
            <a:pPr algn="ctr"/>
            <a:r>
              <a:rPr lang="en-IE" sz="2800" b="1" dirty="0">
                <a:solidFill>
                  <a:srgbClr val="990033"/>
                </a:solidFill>
              </a:rPr>
              <a:t>Reducing Balance </a:t>
            </a:r>
          </a:p>
        </p:txBody>
      </p:sp>
      <p:sp>
        <p:nvSpPr>
          <p:cNvPr id="3" name="Rectangle 2"/>
          <p:cNvSpPr/>
          <p:nvPr/>
        </p:nvSpPr>
        <p:spPr>
          <a:xfrm>
            <a:off x="611560" y="992917"/>
            <a:ext cx="7848872" cy="5324535"/>
          </a:xfrm>
          <a:prstGeom prst="rect">
            <a:avLst/>
          </a:prstGeom>
        </p:spPr>
        <p:txBody>
          <a:bodyPr wrap="square">
            <a:spAutoFit/>
          </a:bodyPr>
          <a:lstStyle/>
          <a:p>
            <a:r>
              <a:rPr lang="en-IE" sz="2000" dirty="0">
                <a:solidFill>
                  <a:srgbClr val="990033"/>
                </a:solidFill>
              </a:rPr>
              <a:t>David and Michael are going on the school tour this year. They are each </a:t>
            </a:r>
            <a:r>
              <a:rPr lang="en-IE" sz="2000" dirty="0" smtClean="0">
                <a:solidFill>
                  <a:srgbClr val="990033"/>
                </a:solidFill>
              </a:rPr>
              <a:t>taking out </a:t>
            </a:r>
            <a:r>
              <a:rPr lang="en-IE" sz="2000" dirty="0">
                <a:solidFill>
                  <a:srgbClr val="990033"/>
                </a:solidFill>
              </a:rPr>
              <a:t>a loan </a:t>
            </a:r>
            <a:r>
              <a:rPr lang="en-IE" sz="2000" dirty="0" smtClean="0">
                <a:solidFill>
                  <a:srgbClr val="990033"/>
                </a:solidFill>
              </a:rPr>
              <a:t>of €</a:t>
            </a:r>
            <a:r>
              <a:rPr lang="en-IE" sz="2000" dirty="0">
                <a:solidFill>
                  <a:srgbClr val="990033"/>
                </a:solidFill>
              </a:rPr>
              <a:t>600, which they hope to pay off over the next year. Their bank </a:t>
            </a:r>
            <a:r>
              <a:rPr lang="en-IE" sz="2000" dirty="0" smtClean="0">
                <a:solidFill>
                  <a:srgbClr val="990033"/>
                </a:solidFill>
              </a:rPr>
              <a:t>is charging </a:t>
            </a:r>
            <a:r>
              <a:rPr lang="en-IE" sz="2000" dirty="0">
                <a:solidFill>
                  <a:srgbClr val="990033"/>
                </a:solidFill>
              </a:rPr>
              <a:t>a monthly interest rate of 1.5% on loans. </a:t>
            </a:r>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David </a:t>
            </a:r>
            <a:r>
              <a:rPr lang="en-IE" sz="2000" dirty="0">
                <a:solidFill>
                  <a:srgbClr val="990033"/>
                </a:solidFill>
              </a:rPr>
              <a:t>says that with his </a:t>
            </a:r>
            <a:r>
              <a:rPr lang="en-IE" sz="2000" dirty="0" smtClean="0">
                <a:solidFill>
                  <a:srgbClr val="990033"/>
                </a:solidFill>
              </a:rPr>
              <a:t>part time</a:t>
            </a:r>
            <a:r>
              <a:rPr lang="en-IE" sz="2000" dirty="0">
                <a:solidFill>
                  <a:srgbClr val="990033"/>
                </a:solidFill>
              </a:rPr>
              <a:t> </a:t>
            </a:r>
            <a:r>
              <a:rPr lang="en-IE" sz="2000" dirty="0" smtClean="0">
                <a:solidFill>
                  <a:srgbClr val="990033"/>
                </a:solidFill>
              </a:rPr>
              <a:t>work </a:t>
            </a:r>
            <a:r>
              <a:rPr lang="en-IE" sz="2000" dirty="0">
                <a:solidFill>
                  <a:srgbClr val="990033"/>
                </a:solidFill>
              </a:rPr>
              <a:t>at present he will be able to </a:t>
            </a:r>
            <a:r>
              <a:rPr lang="en-IE" sz="2000" dirty="0" smtClean="0">
                <a:solidFill>
                  <a:srgbClr val="990033"/>
                </a:solidFill>
              </a:rPr>
              <a:t>pay €</a:t>
            </a:r>
            <a:r>
              <a:rPr lang="en-IE" sz="2000" dirty="0">
                <a:solidFill>
                  <a:srgbClr val="990033"/>
                </a:solidFill>
              </a:rPr>
              <a:t>100 for the first 4 months but will </a:t>
            </a:r>
            <a:r>
              <a:rPr lang="en-IE" sz="2000" dirty="0" smtClean="0">
                <a:solidFill>
                  <a:srgbClr val="990033"/>
                </a:solidFill>
              </a:rPr>
              <a:t>only be </a:t>
            </a:r>
            <a:r>
              <a:rPr lang="en-IE" sz="2000" dirty="0">
                <a:solidFill>
                  <a:srgbClr val="990033"/>
                </a:solidFill>
              </a:rPr>
              <a:t>able to pay </a:t>
            </a:r>
            <a:r>
              <a:rPr lang="en-IE" sz="2000" dirty="0" smtClean="0">
                <a:solidFill>
                  <a:srgbClr val="990033"/>
                </a:solidFill>
              </a:rPr>
              <a:t>off €</a:t>
            </a:r>
            <a:r>
              <a:rPr lang="en-IE" sz="2000" dirty="0">
                <a:solidFill>
                  <a:srgbClr val="990033"/>
                </a:solidFill>
              </a:rPr>
              <a:t>60 a month after that. Michael says that he can only afford </a:t>
            </a:r>
            <a:r>
              <a:rPr lang="en-IE" sz="2000" dirty="0" smtClean="0">
                <a:solidFill>
                  <a:srgbClr val="990033"/>
                </a:solidFill>
              </a:rPr>
              <a:t>to pay €</a:t>
            </a:r>
            <a:r>
              <a:rPr lang="en-IE" sz="2000" dirty="0">
                <a:solidFill>
                  <a:srgbClr val="990033"/>
                </a:solidFill>
              </a:rPr>
              <a:t>60 for the first 4 months and </a:t>
            </a:r>
            <a:r>
              <a:rPr lang="en-IE" sz="2000" dirty="0" smtClean="0">
                <a:solidFill>
                  <a:srgbClr val="990033"/>
                </a:solidFill>
              </a:rPr>
              <a:t>then €</a:t>
            </a:r>
            <a:r>
              <a:rPr lang="en-IE" sz="2000" dirty="0">
                <a:solidFill>
                  <a:srgbClr val="990033"/>
                </a:solidFill>
              </a:rPr>
              <a:t>100 after that. Michael reckons that </a:t>
            </a:r>
            <a:r>
              <a:rPr lang="en-IE" sz="2000" dirty="0" smtClean="0">
                <a:solidFill>
                  <a:srgbClr val="990033"/>
                </a:solidFill>
              </a:rPr>
              <a:t>they are </a:t>
            </a:r>
            <a:r>
              <a:rPr lang="en-IE" sz="2000" dirty="0">
                <a:solidFill>
                  <a:srgbClr val="990033"/>
                </a:solidFill>
              </a:rPr>
              <a:t>both paying the same amount for the loan. Why? </a:t>
            </a:r>
            <a:r>
              <a:rPr lang="en-IE" sz="2000" dirty="0" smtClean="0">
                <a:solidFill>
                  <a:srgbClr val="990033"/>
                </a:solidFill>
              </a:rPr>
              <a:t>____________________________________________________________________________________________________________________________________________________________________________________</a:t>
            </a:r>
            <a:endParaRPr lang="en-IE" sz="2000" dirty="0">
              <a:solidFill>
                <a:srgbClr val="990033"/>
              </a:solidFill>
            </a:endParaRPr>
          </a:p>
          <a:p>
            <a:r>
              <a:rPr lang="en-IE" sz="2000" dirty="0">
                <a:solidFill>
                  <a:srgbClr val="990033"/>
                </a:solidFill>
              </a:rPr>
              <a:t>Note: This problem is posed based on the following criteria: </a:t>
            </a:r>
          </a:p>
          <a:p>
            <a:r>
              <a:rPr lang="en-IE" sz="2000" dirty="0">
                <a:solidFill>
                  <a:srgbClr val="990033"/>
                </a:solidFill>
              </a:rPr>
              <a:t>(a) A loan is taken out</a:t>
            </a:r>
          </a:p>
          <a:p>
            <a:r>
              <a:rPr lang="en-IE" sz="2000" dirty="0">
                <a:solidFill>
                  <a:srgbClr val="990033"/>
                </a:solidFill>
              </a:rPr>
              <a:t>(b) After 1 month interest is added on </a:t>
            </a:r>
            <a:endParaRPr lang="en-IE" sz="2000" dirty="0" smtClean="0">
              <a:solidFill>
                <a:srgbClr val="990033"/>
              </a:solidFill>
            </a:endParaRPr>
          </a:p>
          <a:p>
            <a:r>
              <a:rPr lang="en-IE" sz="2000" dirty="0" smtClean="0">
                <a:solidFill>
                  <a:srgbClr val="990033"/>
                </a:solidFill>
              </a:rPr>
              <a:t>(</a:t>
            </a:r>
            <a:r>
              <a:rPr lang="en-IE" sz="2000" dirty="0">
                <a:solidFill>
                  <a:srgbClr val="990033"/>
                </a:solidFill>
              </a:rPr>
              <a:t>c) The person then makes his/her monthly repayment. This process is then repeated until the loan is fully paid off.</a:t>
            </a:r>
          </a:p>
        </p:txBody>
      </p:sp>
      <p:grpSp>
        <p:nvGrpSpPr>
          <p:cNvPr id="4" name="Group 3"/>
          <p:cNvGrpSpPr/>
          <p:nvPr/>
        </p:nvGrpSpPr>
        <p:grpSpPr>
          <a:xfrm>
            <a:off x="8789610" y="620689"/>
            <a:ext cx="8239774" cy="5460418"/>
            <a:chOff x="8789610" y="620689"/>
            <a:chExt cx="8239774" cy="5460418"/>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16</a:t>
            </a:fld>
            <a:endParaRPr lang="en-IE">
              <a:solidFill>
                <a:prstClr val="black">
                  <a:tint val="75000"/>
                </a:prstClr>
              </a:solidFill>
            </a:endParaRPr>
          </a:p>
        </p:txBody>
      </p:sp>
      <p:sp>
        <p:nvSpPr>
          <p:cNvPr id="8" name="Snip and Round Single Corner Rectangle 7"/>
          <p:cNvSpPr/>
          <p:nvPr/>
        </p:nvSpPr>
        <p:spPr>
          <a:xfrm flipH="1">
            <a:off x="8388000" y="6426000"/>
            <a:ext cx="756000" cy="432000"/>
          </a:xfrm>
          <a:prstGeom prst="snipRoundRect">
            <a:avLst>
              <a:gd name="adj1" fmla="val 0"/>
              <a:gd name="adj2" fmla="val 38813"/>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311187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42548" y="1268760"/>
          <a:ext cx="8182200" cy="4514400"/>
        </p:xfrm>
        <a:graphic>
          <a:graphicData uri="http://schemas.openxmlformats.org/drawingml/2006/table">
            <a:tbl>
              <a:tblPr/>
              <a:tblGrid>
                <a:gridCol w="838200"/>
                <a:gridCol w="1224000"/>
                <a:gridCol w="1224000"/>
                <a:gridCol w="1224000"/>
                <a:gridCol w="1224000"/>
                <a:gridCol w="1224000"/>
                <a:gridCol w="1224000"/>
              </a:tblGrid>
              <a:tr h="0">
                <a:tc>
                  <a:txBody>
                    <a:bodyPr/>
                    <a:lstStyle/>
                    <a:p>
                      <a:pPr algn="ctr">
                        <a:spcAft>
                          <a:spcPts val="0"/>
                        </a:spcAft>
                      </a:pPr>
                      <a:endParaRPr lang="en-IE" sz="20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spcAft>
                          <a:spcPts val="0"/>
                        </a:spcAft>
                      </a:pPr>
                      <a:r>
                        <a:rPr lang="en-IE" sz="2000" b="1">
                          <a:solidFill>
                            <a:srgbClr val="990033"/>
                          </a:solidFill>
                          <a:latin typeface="Calibri"/>
                          <a:ea typeface="Calibri"/>
                          <a:cs typeface="Times New Roman"/>
                        </a:rPr>
                        <a:t>David</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gridSpan="3">
                  <a:txBody>
                    <a:bodyPr/>
                    <a:lstStyle/>
                    <a:p>
                      <a:pPr algn="ctr">
                        <a:spcAft>
                          <a:spcPts val="0"/>
                        </a:spcAft>
                      </a:pPr>
                      <a:r>
                        <a:rPr lang="en-IE" sz="2000" b="1">
                          <a:solidFill>
                            <a:srgbClr val="990033"/>
                          </a:solidFill>
                          <a:latin typeface="Calibri"/>
                          <a:ea typeface="Calibri"/>
                          <a:cs typeface="Times New Roman"/>
                        </a:rPr>
                        <a:t>Michael</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0">
                <a:tc>
                  <a:txBody>
                    <a:bodyPr/>
                    <a:lstStyle/>
                    <a:p>
                      <a:pPr algn="ctr">
                        <a:spcAft>
                          <a:spcPts val="0"/>
                        </a:spcAft>
                      </a:pPr>
                      <a:r>
                        <a:rPr lang="en-IE" sz="2000" b="1" dirty="0">
                          <a:solidFill>
                            <a:srgbClr val="990033"/>
                          </a:solidFill>
                          <a:latin typeface="Calibri"/>
                          <a:ea typeface="Calibri"/>
                          <a:cs typeface="Times New Roman"/>
                        </a:rPr>
                        <a:t>Time</a:t>
                      </a:r>
                      <a:endParaRPr lang="en-IE" sz="1600" b="1" dirty="0">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2000" b="1" dirty="0">
                          <a:solidFill>
                            <a:srgbClr val="990033"/>
                          </a:solidFill>
                          <a:latin typeface="Calibri"/>
                          <a:ea typeface="Calibri"/>
                          <a:cs typeface="Times New Roman"/>
                        </a:rPr>
                        <a:t>Monthly Total</a:t>
                      </a:r>
                      <a:endParaRPr lang="en-IE" sz="1600" b="1" dirty="0">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2000" b="1" dirty="0">
                          <a:solidFill>
                            <a:srgbClr val="990033"/>
                          </a:solidFill>
                          <a:latin typeface="Calibri"/>
                          <a:ea typeface="Calibri"/>
                          <a:cs typeface="Times New Roman"/>
                        </a:rPr>
                        <a:t>Interest</a:t>
                      </a:r>
                      <a:endParaRPr lang="en-IE" sz="1600" b="1" dirty="0">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2000" b="1">
                          <a:solidFill>
                            <a:srgbClr val="990033"/>
                          </a:solidFill>
                          <a:latin typeface="Calibri"/>
                          <a:ea typeface="Calibri"/>
                          <a:cs typeface="Times New Roman"/>
                        </a:rPr>
                        <a:t>Payments</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2000" b="1">
                          <a:solidFill>
                            <a:srgbClr val="990033"/>
                          </a:solidFill>
                          <a:latin typeface="Calibri"/>
                          <a:ea typeface="Calibri"/>
                          <a:cs typeface="Times New Roman"/>
                        </a:rPr>
                        <a:t>Monthly Total</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2000" b="1">
                          <a:solidFill>
                            <a:srgbClr val="990033"/>
                          </a:solidFill>
                          <a:latin typeface="Calibri"/>
                          <a:ea typeface="Calibri"/>
                          <a:cs typeface="Times New Roman"/>
                        </a:rPr>
                        <a:t>Interest</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r>
                        <a:rPr lang="en-IE" sz="2000" b="1" dirty="0">
                          <a:solidFill>
                            <a:srgbClr val="990033"/>
                          </a:solidFill>
                          <a:latin typeface="Calibri"/>
                          <a:ea typeface="Calibri"/>
                          <a:cs typeface="Times New Roman"/>
                        </a:rPr>
                        <a:t>Payments</a:t>
                      </a:r>
                      <a:endParaRPr lang="en-IE" sz="1600" b="1" dirty="0">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1</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2</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3</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4</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5</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6</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7</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8</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9</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60000">
                <a:tc>
                  <a:txBody>
                    <a:bodyPr/>
                    <a:lstStyle/>
                    <a:p>
                      <a:pPr algn="ctr">
                        <a:spcAft>
                          <a:spcPts val="0"/>
                        </a:spcAft>
                      </a:pPr>
                      <a:r>
                        <a:rPr lang="en-IE" sz="1600" b="1">
                          <a:solidFill>
                            <a:srgbClr val="990033"/>
                          </a:solidFill>
                          <a:latin typeface="Calibri"/>
                          <a:ea typeface="Calibri"/>
                          <a:cs typeface="Times New Roman"/>
                        </a:rPr>
                        <a:t>10</a:t>
                      </a:r>
                      <a:endParaRPr lang="en-IE" sz="1600" b="1">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spcAft>
                          <a:spcPts val="0"/>
                        </a:spcAft>
                      </a:pPr>
                      <a:endParaRPr lang="en-IE" sz="1600" b="1" dirty="0">
                        <a:solidFill>
                          <a:srgbClr val="990033"/>
                        </a:solidFill>
                        <a:latin typeface="Calibri"/>
                        <a:ea typeface="Calibri"/>
                        <a:cs typeface="Times New Roman"/>
                      </a:endParaRPr>
                    </a:p>
                  </a:txBody>
                  <a:tcPr marL="68580" marR="6858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3" name="Group 2"/>
          <p:cNvGrpSpPr/>
          <p:nvPr/>
        </p:nvGrpSpPr>
        <p:grpSpPr>
          <a:xfrm>
            <a:off x="8789610" y="620689"/>
            <a:ext cx="8239774" cy="5460418"/>
            <a:chOff x="8789610" y="620689"/>
            <a:chExt cx="8239774" cy="5460418"/>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17</a:t>
            </a:fld>
            <a:endParaRPr lang="en-IE">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66FE7B-BF1B-4310-AC68-E3099D9E12EB}" type="slidenum">
              <a:rPr lang="en-IE" smtClean="0">
                <a:solidFill>
                  <a:prstClr val="black">
                    <a:tint val="75000"/>
                  </a:prstClr>
                </a:solidFill>
              </a:rPr>
              <a:pPr/>
              <a:t>18</a:t>
            </a:fld>
            <a:endParaRPr lang="en-IE">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58214647"/>
              </p:ext>
            </p:extLst>
          </p:nvPr>
        </p:nvGraphicFramePr>
        <p:xfrm>
          <a:off x="899592" y="1124747"/>
          <a:ext cx="7488832" cy="4763260"/>
        </p:xfrm>
        <a:graphic>
          <a:graphicData uri="http://schemas.openxmlformats.org/drawingml/2006/table">
            <a:tbl>
              <a:tblPr/>
              <a:tblGrid>
                <a:gridCol w="673154"/>
                <a:gridCol w="953634"/>
                <a:gridCol w="953634"/>
                <a:gridCol w="953634"/>
                <a:gridCol w="420720"/>
                <a:gridCol w="673154"/>
                <a:gridCol w="953634"/>
                <a:gridCol w="953634"/>
                <a:gridCol w="953634"/>
              </a:tblGrid>
              <a:tr h="423491">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a:solidFill>
                            <a:srgbClr val="990033"/>
                          </a:solidFill>
                          <a:effectLst/>
                          <a:latin typeface="Calibri"/>
                          <a:ea typeface="Calibri"/>
                          <a:cs typeface="Times New Roman"/>
                        </a:rPr>
                        <a:t>David</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a:solidFill>
                            <a:srgbClr val="990033"/>
                          </a:solidFill>
                          <a:effectLst/>
                          <a:latin typeface="Calibri"/>
                          <a:ea typeface="Calibri"/>
                          <a:cs typeface="Times New Roman"/>
                        </a:rPr>
                        <a:t>Michael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588406">
                <a:tc>
                  <a:txBody>
                    <a:bodyPr/>
                    <a:lstStyle/>
                    <a:p>
                      <a:pPr algn="ctr">
                        <a:lnSpc>
                          <a:spcPct val="115000"/>
                        </a:lnSpc>
                        <a:spcAft>
                          <a:spcPts val="0"/>
                        </a:spcAft>
                      </a:pPr>
                      <a:r>
                        <a:rPr lang="en-IE" sz="1600" b="1" kern="1200">
                          <a:solidFill>
                            <a:srgbClr val="990033"/>
                          </a:solidFill>
                          <a:effectLst/>
                          <a:latin typeface="Calibri"/>
                          <a:ea typeface="Calibri"/>
                          <a:cs typeface="Times New Roman"/>
                        </a:rPr>
                        <a:t>Time</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Monthly Total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Interest</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Payments</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Time</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Monthly Total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Interest</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Payments</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dirty="0">
                          <a:solidFill>
                            <a:srgbClr val="990033"/>
                          </a:solidFill>
                          <a:effectLst/>
                          <a:latin typeface="Calibri"/>
                          <a:ea typeface="Calibri"/>
                          <a:cs typeface="Times New Roman"/>
                        </a:rPr>
                        <a:t>10</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pSp>
        <p:nvGrpSpPr>
          <p:cNvPr id="5" name="Group 4"/>
          <p:cNvGrpSpPr/>
          <p:nvPr/>
        </p:nvGrpSpPr>
        <p:grpSpPr>
          <a:xfrm>
            <a:off x="8789610" y="620689"/>
            <a:ext cx="8239774" cy="5460418"/>
            <a:chOff x="8789610" y="620689"/>
            <a:chExt cx="8239774" cy="5460418"/>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8" name="Snip and Round Single Corner Rectangle 7"/>
          <p:cNvSpPr/>
          <p:nvPr/>
        </p:nvSpPr>
        <p:spPr>
          <a:xfrm flipH="1">
            <a:off x="8388000" y="6561384"/>
            <a:ext cx="756000" cy="324000"/>
          </a:xfrm>
          <a:prstGeom prst="snipRoundRect">
            <a:avLst>
              <a:gd name="adj1" fmla="val 0"/>
              <a:gd name="adj2" fmla="val 38813"/>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atin typeface="+mj-lt"/>
              </a:rPr>
              <a:t>3</a:t>
            </a:r>
          </a:p>
        </p:txBody>
      </p:sp>
      <p:graphicFrame>
        <p:nvGraphicFramePr>
          <p:cNvPr id="9" name="Table 8"/>
          <p:cNvGraphicFramePr>
            <a:graphicFrameLocks noGrp="1"/>
          </p:cNvGraphicFramePr>
          <p:nvPr>
            <p:extLst>
              <p:ext uri="{D42A27DB-BD31-4B8C-83A1-F6EECF244321}">
                <p14:modId xmlns:p14="http://schemas.microsoft.com/office/powerpoint/2010/main" val="2396681656"/>
              </p:ext>
            </p:extLst>
          </p:nvPr>
        </p:nvGraphicFramePr>
        <p:xfrm>
          <a:off x="899592" y="1124747"/>
          <a:ext cx="7488832" cy="4763260"/>
        </p:xfrm>
        <a:graphic>
          <a:graphicData uri="http://schemas.openxmlformats.org/drawingml/2006/table">
            <a:tbl>
              <a:tblPr/>
              <a:tblGrid>
                <a:gridCol w="673154"/>
                <a:gridCol w="953634"/>
                <a:gridCol w="953634"/>
                <a:gridCol w="953634"/>
                <a:gridCol w="420720"/>
                <a:gridCol w="673154"/>
                <a:gridCol w="953634"/>
                <a:gridCol w="953634"/>
                <a:gridCol w="953634"/>
              </a:tblGrid>
              <a:tr h="423491">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dirty="0">
                          <a:solidFill>
                            <a:srgbClr val="990033"/>
                          </a:solidFill>
                          <a:effectLst/>
                          <a:latin typeface="Calibri"/>
                          <a:ea typeface="Calibri"/>
                          <a:cs typeface="Times New Roman"/>
                        </a:rPr>
                        <a:t>David</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a:solidFill>
                            <a:srgbClr val="990033"/>
                          </a:solidFill>
                          <a:effectLst/>
                          <a:latin typeface="Calibri"/>
                          <a:ea typeface="Calibri"/>
                          <a:cs typeface="Times New Roman"/>
                        </a:rPr>
                        <a:t>Michael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588406">
                <a:tc>
                  <a:txBody>
                    <a:bodyPr/>
                    <a:lstStyle/>
                    <a:p>
                      <a:pPr algn="ctr">
                        <a:lnSpc>
                          <a:spcPct val="115000"/>
                        </a:lnSpc>
                        <a:spcAft>
                          <a:spcPts val="0"/>
                        </a:spcAft>
                      </a:pPr>
                      <a:r>
                        <a:rPr lang="en-IE" sz="1600" b="1" kern="1200">
                          <a:solidFill>
                            <a:srgbClr val="990033"/>
                          </a:solidFill>
                          <a:effectLst/>
                          <a:latin typeface="Calibri"/>
                          <a:ea typeface="Calibri"/>
                          <a:cs typeface="Times New Roman"/>
                        </a:rPr>
                        <a:t>Time</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Monthly Total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Interest</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Payments</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Time</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Monthly Total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Interest</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Payments</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600</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9</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100</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dirty="0">
                          <a:solidFill>
                            <a:srgbClr val="990033"/>
                          </a:solidFill>
                          <a:effectLst/>
                          <a:latin typeface="Calibri"/>
                          <a:ea typeface="Calibri"/>
                          <a:cs typeface="Times New Roman"/>
                        </a:rPr>
                        <a:t>10</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5038489"/>
              </p:ext>
            </p:extLst>
          </p:nvPr>
        </p:nvGraphicFramePr>
        <p:xfrm>
          <a:off x="899592" y="1124747"/>
          <a:ext cx="7488832" cy="4763260"/>
        </p:xfrm>
        <a:graphic>
          <a:graphicData uri="http://schemas.openxmlformats.org/drawingml/2006/table">
            <a:tbl>
              <a:tblPr/>
              <a:tblGrid>
                <a:gridCol w="673154"/>
                <a:gridCol w="953634"/>
                <a:gridCol w="953634"/>
                <a:gridCol w="953634"/>
                <a:gridCol w="420720"/>
                <a:gridCol w="673154"/>
                <a:gridCol w="953634"/>
                <a:gridCol w="953634"/>
                <a:gridCol w="953634"/>
              </a:tblGrid>
              <a:tr h="423491">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dirty="0">
                          <a:solidFill>
                            <a:srgbClr val="990033"/>
                          </a:solidFill>
                          <a:effectLst/>
                          <a:latin typeface="Calibri"/>
                          <a:ea typeface="Calibri"/>
                          <a:cs typeface="Times New Roman"/>
                        </a:rPr>
                        <a:t>David</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gridSpan="3">
                  <a:txBody>
                    <a:bodyPr/>
                    <a:lstStyle/>
                    <a:p>
                      <a:pPr algn="ctr">
                        <a:lnSpc>
                          <a:spcPct val="115000"/>
                        </a:lnSpc>
                        <a:spcAft>
                          <a:spcPts val="0"/>
                        </a:spcAft>
                      </a:pPr>
                      <a:r>
                        <a:rPr lang="en-IE" sz="2000" b="1" kern="1200">
                          <a:solidFill>
                            <a:srgbClr val="990033"/>
                          </a:solidFill>
                          <a:effectLst/>
                          <a:latin typeface="Calibri"/>
                          <a:ea typeface="Calibri"/>
                          <a:cs typeface="Times New Roman"/>
                        </a:rPr>
                        <a:t>Michael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588406">
                <a:tc>
                  <a:txBody>
                    <a:bodyPr/>
                    <a:lstStyle/>
                    <a:p>
                      <a:pPr algn="ctr">
                        <a:lnSpc>
                          <a:spcPct val="115000"/>
                        </a:lnSpc>
                        <a:spcAft>
                          <a:spcPts val="0"/>
                        </a:spcAft>
                      </a:pPr>
                      <a:r>
                        <a:rPr lang="en-IE" sz="1600" b="1" kern="1200">
                          <a:solidFill>
                            <a:srgbClr val="990033"/>
                          </a:solidFill>
                          <a:effectLst/>
                          <a:latin typeface="Calibri"/>
                          <a:ea typeface="Calibri"/>
                          <a:cs typeface="Times New Roman"/>
                        </a:rPr>
                        <a:t>Time</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Monthly Total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Interest</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Payments</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Time</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Monthly Total</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Interest</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spcAft>
                          <a:spcPts val="0"/>
                        </a:spcAft>
                      </a:pPr>
                      <a:r>
                        <a:rPr lang="en-IE" sz="1400" b="1" kern="1200">
                          <a:solidFill>
                            <a:srgbClr val="990033"/>
                          </a:solidFill>
                          <a:effectLst/>
                          <a:latin typeface="Calibri"/>
                          <a:ea typeface="Calibri"/>
                          <a:cs typeface="Times New Roman"/>
                        </a:rPr>
                        <a:t>Payments</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600</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9</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100</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lnSpc>
                          <a:spcPct val="115000"/>
                        </a:lnSpc>
                      </a:pPr>
                      <a:r>
                        <a:rPr lang="en-IE" sz="1400" dirty="0" smtClean="0">
                          <a:solidFill>
                            <a:srgbClr val="990033"/>
                          </a:solidFill>
                          <a:effectLst/>
                          <a:latin typeface="Century Gothic" pitchFamily="34" charset="0"/>
                          <a:cs typeface="Times New Roman"/>
                        </a:rPr>
                        <a:t>509</a:t>
                      </a:r>
                      <a:endParaRPr lang="en-IE" sz="1400" dirty="0">
                        <a:solidFill>
                          <a:srgbClr val="990033"/>
                        </a:solidFill>
                        <a:effectLst/>
                        <a:latin typeface="Century Gothic" pitchFamily="34" charset="0"/>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2</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3</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4</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5</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6</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7</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8</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9</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41033">
                <a:tc>
                  <a:txBody>
                    <a:bodyPr/>
                    <a:lstStyle/>
                    <a:p>
                      <a:pPr algn="ctr">
                        <a:lnSpc>
                          <a:spcPct val="115000"/>
                        </a:lnSpc>
                        <a:spcAft>
                          <a:spcPts val="0"/>
                        </a:spcAft>
                      </a:pPr>
                      <a:r>
                        <a:rPr lang="en-IE" sz="1600" b="1" kern="1200" dirty="0">
                          <a:solidFill>
                            <a:srgbClr val="990033"/>
                          </a:solidFill>
                          <a:effectLst/>
                          <a:latin typeface="Calibri"/>
                          <a:ea typeface="Calibri"/>
                          <a:cs typeface="Times New Roman"/>
                        </a:rPr>
                        <a:t>10</a:t>
                      </a:r>
                      <a:endParaRPr lang="en-IE" sz="1100" dirty="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a:noFill/>
                    </a:lnT>
                    <a:lnB>
                      <a:noFill/>
                    </a:lnB>
                  </a:tcPr>
                </a:tc>
                <a:tc>
                  <a:txBody>
                    <a:bodyPr/>
                    <a:lstStyle/>
                    <a:p>
                      <a:pPr algn="ctr">
                        <a:lnSpc>
                          <a:spcPct val="115000"/>
                        </a:lnSpc>
                        <a:spcAft>
                          <a:spcPts val="0"/>
                        </a:spcAft>
                      </a:pPr>
                      <a:r>
                        <a:rPr lang="en-IE" sz="1600" b="1" kern="1200">
                          <a:solidFill>
                            <a:srgbClr val="990033"/>
                          </a:solidFill>
                          <a:effectLst/>
                          <a:latin typeface="Calibri"/>
                          <a:ea typeface="Calibri"/>
                          <a:cs typeface="Times New Roman"/>
                        </a:rPr>
                        <a:t>10</a:t>
                      </a:r>
                      <a:endParaRPr lang="en-IE" sz="1100">
                        <a:effectLst/>
                        <a:latin typeface="Calibri"/>
                        <a:ea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nSpc>
                          <a:spcPct val="115000"/>
                        </a:lnSpc>
                      </a:pPr>
                      <a:endParaRPr lang="en-IE" sz="1100" dirty="0">
                        <a:effectLst/>
                        <a:latin typeface="Calibri"/>
                        <a:cs typeface="Times New Roman"/>
                      </a:endParaRPr>
                    </a:p>
                  </a:txBody>
                  <a:tcPr marL="68580" marR="68580" marT="9525"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31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00018 7.40741E-7 L -0.93038 7.40741E-7 " pathEditMode="relative" rAng="0" ptsTypes="AA">
                                      <p:cBhvr>
                                        <p:cTn id="17" dur="2000" fill="hold"/>
                                        <p:tgtEl>
                                          <p:spTgt spid="5"/>
                                        </p:tgtEl>
                                        <p:attrNameLst>
                                          <p:attrName>ppt_x</p:attrName>
                                          <p:attrName>ppt_y</p:attrName>
                                        </p:attrNameLst>
                                      </p:cBhvr>
                                      <p:rCtr x="-46510" y="0"/>
                                    </p:animMotion>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93038 7.40741E-7 L -0.00018 0.00347 " pathEditMode="relative" rAng="0" ptsTypes="AA">
                                      <p:cBhvr>
                                        <p:cTn id="21"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620688"/>
            <a:ext cx="7920880" cy="5324535"/>
          </a:xfrm>
          <a:prstGeom prst="rect">
            <a:avLst/>
          </a:prstGeom>
        </p:spPr>
        <p:txBody>
          <a:bodyPr wrap="square">
            <a:spAutoFit/>
          </a:bodyPr>
          <a:lstStyle/>
          <a:p>
            <a:r>
              <a:rPr lang="en-IE" sz="2000" dirty="0" smtClean="0">
                <a:solidFill>
                  <a:srgbClr val="990033"/>
                </a:solidFill>
              </a:rPr>
              <a:t>1. What do David and Michael have in common at the beginning of the loan period? ______________________________________________</a:t>
            </a:r>
          </a:p>
          <a:p>
            <a:pPr marL="457200" indent="-457200"/>
            <a:r>
              <a:rPr lang="en-IE" sz="2000" dirty="0" smtClean="0">
                <a:solidFill>
                  <a:srgbClr val="990033"/>
                </a:solidFill>
              </a:rPr>
              <a:t> </a:t>
            </a:r>
          </a:p>
          <a:p>
            <a:r>
              <a:rPr lang="en-IE" sz="2000" dirty="0" smtClean="0">
                <a:solidFill>
                  <a:srgbClr val="990033"/>
                </a:solidFill>
              </a:rPr>
              <a:t>2. Calculate the first 3 months transactions for each. (How much, in total, had they each paid back after 3 months?) </a:t>
            </a:r>
          </a:p>
          <a:p>
            <a:pPr algn="ctr"/>
            <a:r>
              <a:rPr lang="en-IE" sz="2000" dirty="0" smtClean="0">
                <a:solidFill>
                  <a:srgbClr val="990033"/>
                </a:solidFill>
              </a:rPr>
              <a:t>David ___________ Michael __________ </a:t>
            </a:r>
          </a:p>
          <a:p>
            <a:pPr algn="ctr"/>
            <a:endParaRPr lang="en-IE" sz="2000" dirty="0" smtClean="0">
              <a:solidFill>
                <a:srgbClr val="990033"/>
              </a:solidFill>
            </a:endParaRPr>
          </a:p>
          <a:p>
            <a:r>
              <a:rPr lang="en-IE" sz="2000" dirty="0" smtClean="0">
                <a:solidFill>
                  <a:srgbClr val="990033"/>
                </a:solidFill>
              </a:rPr>
              <a:t>3. What is the total interest paid by each?</a:t>
            </a:r>
          </a:p>
          <a:p>
            <a:pPr algn="ctr"/>
            <a:r>
              <a:rPr lang="en-IE" sz="2000" dirty="0" smtClean="0">
                <a:solidFill>
                  <a:srgbClr val="990033"/>
                </a:solidFill>
              </a:rPr>
              <a:t>David _________ Michael __________ </a:t>
            </a:r>
          </a:p>
          <a:p>
            <a:pPr algn="ctr"/>
            <a:endParaRPr lang="en-IE" sz="2000" dirty="0" smtClean="0">
              <a:solidFill>
                <a:srgbClr val="990033"/>
              </a:solidFill>
            </a:endParaRPr>
          </a:p>
          <a:p>
            <a:r>
              <a:rPr lang="en-IE" sz="2000" dirty="0" smtClean="0">
                <a:solidFill>
                  <a:srgbClr val="990033"/>
                </a:solidFill>
              </a:rPr>
              <a:t>4. Based on your answers to the first 3 questions, when would you recommend making the higher payments and why? ________________________________________________________________________________________________________________________ </a:t>
            </a:r>
          </a:p>
          <a:p>
            <a:endParaRPr lang="en-IE" sz="2000" dirty="0" smtClean="0">
              <a:solidFill>
                <a:srgbClr val="990033"/>
              </a:solidFill>
            </a:endParaRPr>
          </a:p>
          <a:p>
            <a:r>
              <a:rPr lang="en-IE" sz="2000" dirty="0" smtClean="0">
                <a:solidFill>
                  <a:srgbClr val="990033"/>
                </a:solidFill>
              </a:rPr>
              <a:t>5. Is Michael’s assumption that they will eventually pay back the same amount valid? ________________________________________________</a:t>
            </a:r>
            <a:endParaRPr lang="en-IE" sz="2000" dirty="0">
              <a:solidFill>
                <a:srgbClr val="990033"/>
              </a:solidFill>
            </a:endParaRPr>
          </a:p>
        </p:txBody>
      </p:sp>
      <p:grpSp>
        <p:nvGrpSpPr>
          <p:cNvPr id="4" name="Group 3"/>
          <p:cNvGrpSpPr/>
          <p:nvPr/>
        </p:nvGrpSpPr>
        <p:grpSpPr>
          <a:xfrm>
            <a:off x="8789610" y="620689"/>
            <a:ext cx="8239774" cy="5460418"/>
            <a:chOff x="8789610" y="620689"/>
            <a:chExt cx="8239774" cy="5460418"/>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512" y="908720"/>
              <a:ext cx="7848872" cy="517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250689"/>
              <a:ext cx="1620000" cy="360000"/>
            </a:xfrm>
            <a:prstGeom prst="roundRect">
              <a:avLst/>
            </a:prstGeom>
            <a:solidFill>
              <a:srgbClr val="FFC000"/>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7" name="Slide Number Placeholder 6"/>
          <p:cNvSpPr>
            <a:spLocks noGrp="1"/>
          </p:cNvSpPr>
          <p:nvPr>
            <p:ph type="sldNum" sz="quarter" idx="12"/>
          </p:nvPr>
        </p:nvSpPr>
        <p:spPr/>
        <p:txBody>
          <a:bodyPr/>
          <a:lstStyle/>
          <a:p>
            <a:fld id="{F566FE7B-BF1B-4310-AC68-E3099D9E12EB}" type="slidenum">
              <a:rPr lang="en-IE" smtClean="0">
                <a:solidFill>
                  <a:prstClr val="black">
                    <a:tint val="75000"/>
                  </a:prstClr>
                </a:solidFill>
              </a:rPr>
              <a:pPr/>
              <a:t>19</a:t>
            </a:fld>
            <a:endParaRPr lang="en-IE">
              <a:solidFill>
                <a:prstClr val="black">
                  <a:tint val="75000"/>
                </a:prstClr>
              </a:solidFill>
            </a:endParaRPr>
          </a:p>
        </p:txBody>
      </p:sp>
      <p:sp>
        <p:nvSpPr>
          <p:cNvPr id="9" name="Snip and Round Single Corner Rectangle 8"/>
          <p:cNvSpPr/>
          <p:nvPr/>
        </p:nvSpPr>
        <p:spPr>
          <a:xfrm flipH="1">
            <a:off x="8388000" y="6561384"/>
            <a:ext cx="756000" cy="324000"/>
          </a:xfrm>
          <a:prstGeom prst="snipRoundRect">
            <a:avLst>
              <a:gd name="adj1" fmla="val 0"/>
              <a:gd name="adj2" fmla="val 38813"/>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atin typeface="+mj-lt"/>
              </a:rPr>
              <a:t>3</a:t>
            </a:r>
          </a:p>
        </p:txBody>
      </p:sp>
    </p:spTree>
    <p:extLst>
      <p:ext uri="{BB962C8B-B14F-4D97-AF65-F5344CB8AC3E}">
        <p14:creationId xmlns:p14="http://schemas.microsoft.com/office/powerpoint/2010/main" val="3369068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75745896"/>
              </p:ext>
            </p:extLst>
          </p:nvPr>
        </p:nvGraphicFramePr>
        <p:xfrm>
          <a:off x="0" y="0"/>
          <a:ext cx="932452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B187BBF-737A-461A-9254-900C25135F2E}" type="slidenum">
              <a:rPr lang="en-IE" smtClean="0">
                <a:solidFill>
                  <a:srgbClr val="04617B">
                    <a:shade val="90000"/>
                  </a:srgbClr>
                </a:solidFill>
              </a:rPr>
              <a:pPr/>
              <a:t>2</a:t>
            </a:fld>
            <a:endParaRPr lang="en-IE" dirty="0">
              <a:solidFill>
                <a:srgbClr val="04617B">
                  <a:shade val="90000"/>
                </a:srgbClr>
              </a:solidFill>
            </a:endParaRPr>
          </a:p>
        </p:txBody>
      </p:sp>
    </p:spTree>
    <p:extLst>
      <p:ext uri="{BB962C8B-B14F-4D97-AF65-F5344CB8AC3E}">
        <p14:creationId xmlns:p14="http://schemas.microsoft.com/office/powerpoint/2010/main" val="2580924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87"/>
          <a:stretch/>
        </p:blipFill>
        <p:spPr bwMode="auto">
          <a:xfrm>
            <a:off x="2164327" y="332656"/>
            <a:ext cx="4810125" cy="44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653136"/>
            <a:ext cx="8064896" cy="1769715"/>
          </a:xfrm>
          <a:prstGeom prst="rect">
            <a:avLst/>
          </a:prstGeom>
        </p:spPr>
        <p:txBody>
          <a:bodyPr wrap="square">
            <a:spAutoFit/>
          </a:bodyPr>
          <a:lstStyle/>
          <a:p>
            <a:pPr marL="457200" indent="-457200">
              <a:buFontTx/>
              <a:buAutoNum type="arabicPeriod" startAt="6"/>
            </a:pPr>
            <a:r>
              <a:rPr lang="en-IE" sz="2000" dirty="0">
                <a:solidFill>
                  <a:srgbClr val="990033"/>
                </a:solidFill>
              </a:rPr>
              <a:t>Using the graph below, plot the amount of interest added each month to both David‘s and Michael’s account. </a:t>
            </a:r>
          </a:p>
          <a:p>
            <a:endParaRPr lang="en-IE" sz="900" dirty="0">
              <a:solidFill>
                <a:srgbClr val="990033"/>
              </a:solidFill>
            </a:endParaRPr>
          </a:p>
          <a:p>
            <a:pPr marL="457200" indent="-457200">
              <a:buFontTx/>
              <a:buAutoNum type="arabicPeriod" startAt="7"/>
            </a:pPr>
            <a:r>
              <a:rPr lang="en-IE" sz="2000" dirty="0">
                <a:solidFill>
                  <a:srgbClr val="990033"/>
                </a:solidFill>
              </a:rPr>
              <a:t>Looking at the graph, who will pay the most interest overall? _________</a:t>
            </a:r>
          </a:p>
          <a:p>
            <a:r>
              <a:rPr lang="en-IE" sz="2000" dirty="0">
                <a:solidFill>
                  <a:srgbClr val="990033"/>
                </a:solidFill>
              </a:rPr>
              <a:t>____________________________________________________________________________________________________________________________</a:t>
            </a:r>
          </a:p>
        </p:txBody>
      </p:sp>
      <p:grpSp>
        <p:nvGrpSpPr>
          <p:cNvPr id="5" name="Group 4"/>
          <p:cNvGrpSpPr/>
          <p:nvPr/>
        </p:nvGrpSpPr>
        <p:grpSpPr>
          <a:xfrm>
            <a:off x="8789408" y="620689"/>
            <a:ext cx="8123866" cy="3960439"/>
            <a:chOff x="8789408" y="620689"/>
            <a:chExt cx="8123866" cy="3960439"/>
          </a:xfrm>
        </p:grpSpPr>
        <p:sp>
          <p:nvSpPr>
            <p:cNvPr id="6" name="Rounded Rectangle 5"/>
            <p:cNvSpPr/>
            <p:nvPr/>
          </p:nvSpPr>
          <p:spPr>
            <a:xfrm rot="16200000">
              <a:off x="8159408" y="1250689"/>
              <a:ext cx="1620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512" y="908720"/>
              <a:ext cx="773276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lide Number Placeholder 7"/>
          <p:cNvSpPr>
            <a:spLocks noGrp="1"/>
          </p:cNvSpPr>
          <p:nvPr>
            <p:ph type="sldNum" sz="quarter" idx="12"/>
          </p:nvPr>
        </p:nvSpPr>
        <p:spPr/>
        <p:txBody>
          <a:bodyPr/>
          <a:lstStyle/>
          <a:p>
            <a:fld id="{F566FE7B-BF1B-4310-AC68-E3099D9E12EB}" type="slidenum">
              <a:rPr lang="en-IE" smtClean="0">
                <a:solidFill>
                  <a:prstClr val="black">
                    <a:tint val="75000"/>
                  </a:prstClr>
                </a:solidFill>
              </a:rPr>
              <a:pPr/>
              <a:t>20</a:t>
            </a:fld>
            <a:endParaRPr lang="en-IE">
              <a:solidFill>
                <a:prstClr val="black">
                  <a:tint val="75000"/>
                </a:prstClr>
              </a:solidFill>
            </a:endParaRPr>
          </a:p>
        </p:txBody>
      </p:sp>
      <p:sp>
        <p:nvSpPr>
          <p:cNvPr id="10" name="Snip and Round Single Corner Rectangle 9"/>
          <p:cNvSpPr/>
          <p:nvPr/>
        </p:nvSpPr>
        <p:spPr>
          <a:xfrm flipH="1">
            <a:off x="8388000" y="6561384"/>
            <a:ext cx="756000" cy="324000"/>
          </a:xfrm>
          <a:prstGeom prst="snipRoundRect">
            <a:avLst>
              <a:gd name="adj1" fmla="val 0"/>
              <a:gd name="adj2" fmla="val 38813"/>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atin typeface="+mj-lt"/>
              </a:rPr>
              <a:t>3</a:t>
            </a:r>
          </a:p>
        </p:txBody>
      </p:sp>
      <p:sp>
        <p:nvSpPr>
          <p:cNvPr id="3" name="TextBox 2"/>
          <p:cNvSpPr txBox="1"/>
          <p:nvPr/>
        </p:nvSpPr>
        <p:spPr>
          <a:xfrm>
            <a:off x="-1332656" y="908720"/>
            <a:ext cx="365806" cy="369332"/>
          </a:xfrm>
          <a:prstGeom prst="rect">
            <a:avLst/>
          </a:prstGeom>
          <a:noFill/>
        </p:spPr>
        <p:txBody>
          <a:bodyPr wrap="none" rtlCol="0">
            <a:spAutoFit/>
          </a:bodyPr>
          <a:lstStyle/>
          <a:p>
            <a:r>
              <a:rPr lang="en-IE" dirty="0" smtClean="0">
                <a:solidFill>
                  <a:srgbClr val="FF0000"/>
                </a:solidFill>
                <a:sym typeface="Wingdings"/>
              </a:rPr>
              <a:t></a:t>
            </a:r>
            <a:endParaRPr lang="en-IE" dirty="0">
              <a:solidFill>
                <a:srgbClr val="FF0000"/>
              </a:solidFill>
            </a:endParaRPr>
          </a:p>
        </p:txBody>
      </p:sp>
    </p:spTree>
    <p:extLst>
      <p:ext uri="{BB962C8B-B14F-4D97-AF65-F5344CB8AC3E}">
        <p14:creationId xmlns:p14="http://schemas.microsoft.com/office/powerpoint/2010/main" val="1844496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00" y="469992"/>
            <a:ext cx="6480000" cy="591801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580505" y="1811046"/>
            <a:ext cx="1090363" cy="369332"/>
          </a:xfrm>
          <a:prstGeom prst="rect">
            <a:avLst/>
          </a:prstGeom>
          <a:noFill/>
        </p:spPr>
        <p:txBody>
          <a:bodyPr wrap="none" rtlCol="0">
            <a:spAutoFit/>
          </a:bodyPr>
          <a:lstStyle/>
          <a:p>
            <a:r>
              <a:rPr lang="en-IE" b="1" dirty="0" smtClean="0">
                <a:solidFill>
                  <a:srgbClr val="FF0000"/>
                </a:solidFill>
                <a:latin typeface="Century Gothic" pitchFamily="34" charset="0"/>
              </a:rPr>
              <a:t>Michael</a:t>
            </a:r>
            <a:endParaRPr lang="en-IE" b="1" dirty="0">
              <a:solidFill>
                <a:srgbClr val="FF0000"/>
              </a:solidFill>
              <a:latin typeface="Century Gothic" pitchFamily="34" charset="0"/>
            </a:endParaRPr>
          </a:p>
        </p:txBody>
      </p:sp>
      <p:sp>
        <p:nvSpPr>
          <p:cNvPr id="4" name="TextBox 3"/>
          <p:cNvSpPr txBox="1"/>
          <p:nvPr/>
        </p:nvSpPr>
        <p:spPr>
          <a:xfrm>
            <a:off x="3426142" y="2996952"/>
            <a:ext cx="936000" cy="369332"/>
          </a:xfrm>
          <a:prstGeom prst="rect">
            <a:avLst/>
          </a:prstGeom>
          <a:noFill/>
        </p:spPr>
        <p:txBody>
          <a:bodyPr wrap="square" rtlCol="0">
            <a:spAutoFit/>
          </a:bodyPr>
          <a:lstStyle/>
          <a:p>
            <a:r>
              <a:rPr lang="en-IE" b="1" dirty="0">
                <a:solidFill>
                  <a:srgbClr val="04617B">
                    <a:lumMod val="75000"/>
                  </a:srgbClr>
                </a:solidFill>
                <a:latin typeface="Century Gothic" pitchFamily="34" charset="0"/>
              </a:rPr>
              <a:t>David</a:t>
            </a: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21</a:t>
            </a:fld>
            <a:endParaRPr lang="en-IE">
              <a:solidFill>
                <a:srgbClr val="04617B">
                  <a:shade val="90000"/>
                </a:srgbClr>
              </a:solidFill>
            </a:endParaRPr>
          </a:p>
        </p:txBody>
      </p:sp>
      <p:sp>
        <p:nvSpPr>
          <p:cNvPr id="6" name="TextBox 5"/>
          <p:cNvSpPr txBox="1"/>
          <p:nvPr/>
        </p:nvSpPr>
        <p:spPr>
          <a:xfrm>
            <a:off x="5076056" y="5949280"/>
            <a:ext cx="2772000" cy="646331"/>
          </a:xfrm>
          <a:prstGeom prst="rect">
            <a:avLst/>
          </a:prstGeom>
          <a:noFill/>
        </p:spPr>
        <p:txBody>
          <a:bodyPr wrap="square" rtlCol="0">
            <a:spAutoFit/>
          </a:bodyPr>
          <a:lstStyle/>
          <a:p>
            <a:r>
              <a:rPr lang="en-IE" b="1" dirty="0">
                <a:solidFill>
                  <a:prstClr val="black"/>
                </a:solidFill>
                <a:latin typeface="Century Gothic" pitchFamily="34" charset="0"/>
              </a:rPr>
              <a:t>Time </a:t>
            </a:r>
            <a:r>
              <a:rPr lang="en-IE" b="1" dirty="0" smtClean="0">
                <a:solidFill>
                  <a:prstClr val="black"/>
                </a:solidFill>
                <a:latin typeface="Century Gothic" pitchFamily="34" charset="0"/>
              </a:rPr>
              <a:t>elapsed (months)</a:t>
            </a:r>
            <a:endParaRPr lang="en-IE" b="1" dirty="0">
              <a:solidFill>
                <a:prstClr val="black"/>
              </a:solidFill>
              <a:latin typeface="Century Gothic" pitchFamily="34" charset="0"/>
            </a:endParaRPr>
          </a:p>
        </p:txBody>
      </p:sp>
      <p:sp>
        <p:nvSpPr>
          <p:cNvPr id="7" name="TextBox 6"/>
          <p:cNvSpPr txBox="1"/>
          <p:nvPr/>
        </p:nvSpPr>
        <p:spPr>
          <a:xfrm>
            <a:off x="251520" y="971436"/>
            <a:ext cx="1440000" cy="1200329"/>
          </a:xfrm>
          <a:prstGeom prst="rect">
            <a:avLst/>
          </a:prstGeom>
          <a:noFill/>
        </p:spPr>
        <p:txBody>
          <a:bodyPr wrap="square" rtlCol="0">
            <a:spAutoFit/>
          </a:bodyPr>
          <a:lstStyle/>
          <a:p>
            <a:pPr algn="r"/>
            <a:r>
              <a:rPr lang="en-IE" b="1" dirty="0" smtClean="0">
                <a:latin typeface="Century Gothic" pitchFamily="34" charset="0"/>
              </a:rPr>
              <a:t>Amount of interest paid</a:t>
            </a:r>
          </a:p>
          <a:p>
            <a:pPr algn="r"/>
            <a:r>
              <a:rPr lang="en-IE" b="1" dirty="0" smtClean="0">
                <a:latin typeface="Century Gothic" pitchFamily="34" charset="0"/>
              </a:rPr>
              <a:t>    (€)</a:t>
            </a:r>
            <a:endParaRPr lang="en-IE" b="1" dirty="0">
              <a:latin typeface="Century Gothic" pitchFamily="34" charset="0"/>
            </a:endParaRPr>
          </a:p>
        </p:txBody>
      </p:sp>
    </p:spTree>
    <p:extLst>
      <p:ext uri="{BB962C8B-B14F-4D97-AF65-F5344CB8AC3E}">
        <p14:creationId xmlns:p14="http://schemas.microsoft.com/office/powerpoint/2010/main" val="3771147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10560"/>
            <a:ext cx="7200000" cy="3785652"/>
          </a:xfrm>
          <a:prstGeom prst="rect">
            <a:avLst/>
          </a:prstGeom>
          <a:noFill/>
        </p:spPr>
        <p:txBody>
          <a:bodyPr wrap="square" rtlCol="0">
            <a:spAutoFit/>
          </a:bodyPr>
          <a:lstStyle/>
          <a:p>
            <a:r>
              <a:rPr lang="en-IE" sz="2400" b="1" dirty="0">
                <a:solidFill>
                  <a:prstClr val="black"/>
                </a:solidFill>
                <a:latin typeface="Century Gothic" pitchFamily="34" charset="0"/>
                <a:ea typeface="Tahoma" pitchFamily="34" charset="0"/>
                <a:cs typeface="Tahoma" pitchFamily="34" charset="0"/>
              </a:rPr>
              <a:t>David   - </a:t>
            </a:r>
            <a:r>
              <a:rPr lang="en-IE" sz="2400" b="1" dirty="0" smtClean="0">
                <a:solidFill>
                  <a:prstClr val="black"/>
                </a:solidFill>
                <a:latin typeface="Century Gothic" pitchFamily="34" charset="0"/>
                <a:ea typeface="Tahoma" pitchFamily="34" charset="0"/>
                <a:cs typeface="Tahoma" pitchFamily="34" charset="0"/>
              </a:rPr>
              <a:t>borrows from Bundlers Bank which charges a rate of </a:t>
            </a:r>
            <a:r>
              <a:rPr lang="en-IE" sz="2400" b="1" dirty="0">
                <a:solidFill>
                  <a:prstClr val="black"/>
                </a:solidFill>
                <a:latin typeface="Century Gothic" pitchFamily="34" charset="0"/>
                <a:ea typeface="Tahoma" pitchFamily="34" charset="0"/>
                <a:cs typeface="Tahoma" pitchFamily="34" charset="0"/>
              </a:rPr>
              <a:t>1.5% on </a:t>
            </a:r>
            <a:r>
              <a:rPr lang="en-IE" sz="2400" b="1" dirty="0" smtClean="0">
                <a:solidFill>
                  <a:prstClr val="black"/>
                </a:solidFill>
                <a:latin typeface="Century Gothic" pitchFamily="34" charset="0"/>
                <a:ea typeface="Tahoma" pitchFamily="34" charset="0"/>
                <a:cs typeface="Tahoma" pitchFamily="34" charset="0"/>
              </a:rPr>
              <a:t>loans, David repays </a:t>
            </a:r>
            <a:r>
              <a:rPr lang="en-IE" sz="2400" b="1" dirty="0">
                <a:solidFill>
                  <a:prstClr val="black"/>
                </a:solidFill>
                <a:latin typeface="Century Gothic" pitchFamily="34" charset="0"/>
                <a:ea typeface="Tahoma" pitchFamily="34" charset="0"/>
                <a:cs typeface="Tahoma" pitchFamily="34" charset="0"/>
              </a:rPr>
              <a:t>€60 per </a:t>
            </a:r>
            <a:r>
              <a:rPr lang="en-IE" sz="2400" b="1" dirty="0" smtClean="0">
                <a:solidFill>
                  <a:prstClr val="black"/>
                </a:solidFill>
                <a:latin typeface="Century Gothic" pitchFamily="34" charset="0"/>
                <a:ea typeface="Tahoma" pitchFamily="34" charset="0"/>
                <a:cs typeface="Tahoma" pitchFamily="34" charset="0"/>
              </a:rPr>
              <a:t>month.</a:t>
            </a:r>
          </a:p>
          <a:p>
            <a:endParaRPr lang="en-IE" sz="2400" b="1" dirty="0">
              <a:solidFill>
                <a:prstClr val="black"/>
              </a:solidFill>
              <a:latin typeface="Century Gothic" pitchFamily="34" charset="0"/>
              <a:ea typeface="Tahoma" pitchFamily="34" charset="0"/>
              <a:cs typeface="Tahoma" pitchFamily="34" charset="0"/>
            </a:endParaRPr>
          </a:p>
          <a:p>
            <a:r>
              <a:rPr lang="en-IE" sz="2400" b="1" dirty="0" smtClean="0">
                <a:solidFill>
                  <a:prstClr val="black"/>
                </a:solidFill>
                <a:latin typeface="Century Gothic" pitchFamily="34" charset="0"/>
                <a:ea typeface="Tahoma" pitchFamily="34" charset="0"/>
                <a:cs typeface="Tahoma" pitchFamily="34" charset="0"/>
              </a:rPr>
              <a:t>Michael </a:t>
            </a:r>
            <a:r>
              <a:rPr lang="en-IE" sz="2400" b="1" dirty="0">
                <a:solidFill>
                  <a:prstClr val="black"/>
                </a:solidFill>
                <a:latin typeface="Century Gothic" pitchFamily="34" charset="0"/>
                <a:ea typeface="Tahoma" pitchFamily="34" charset="0"/>
                <a:cs typeface="Tahoma" pitchFamily="34" charset="0"/>
              </a:rPr>
              <a:t>- borrows from Stop start Bank which charges a rate of 1.6% on loans, Michael repays €60 per month. </a:t>
            </a:r>
            <a:endParaRPr lang="en-IE" sz="2400" b="1" dirty="0" smtClean="0">
              <a:solidFill>
                <a:prstClr val="black"/>
              </a:solidFill>
              <a:latin typeface="Century Gothic" pitchFamily="34" charset="0"/>
              <a:ea typeface="Tahoma" pitchFamily="34" charset="0"/>
              <a:cs typeface="Tahoma" pitchFamily="34" charset="0"/>
            </a:endParaRPr>
          </a:p>
          <a:p>
            <a:endParaRPr lang="en-IE" sz="2400" b="1" dirty="0">
              <a:solidFill>
                <a:prstClr val="black"/>
              </a:solidFill>
              <a:latin typeface="Century Gothic" pitchFamily="34" charset="0"/>
              <a:ea typeface="Tahoma" pitchFamily="34" charset="0"/>
              <a:cs typeface="Tahoma" pitchFamily="34" charset="0"/>
            </a:endParaRPr>
          </a:p>
          <a:p>
            <a:r>
              <a:rPr lang="en-IE" sz="2400" b="1" dirty="0" smtClean="0">
                <a:solidFill>
                  <a:prstClr val="black"/>
                </a:solidFill>
                <a:latin typeface="Century Gothic" pitchFamily="34" charset="0"/>
                <a:ea typeface="Tahoma" pitchFamily="34" charset="0"/>
                <a:cs typeface="Tahoma" pitchFamily="34" charset="0"/>
              </a:rPr>
              <a:t>Who has the best deal?</a:t>
            </a:r>
            <a:endParaRPr lang="en-IE" sz="2400" b="1" dirty="0">
              <a:solidFill>
                <a:prstClr val="black"/>
              </a:solidFill>
              <a:latin typeface="Century Gothic" pitchFamily="34" charset="0"/>
              <a:ea typeface="Tahoma" pitchFamily="34" charset="0"/>
              <a:cs typeface="Tahoma" pitchFamily="34" charset="0"/>
            </a:endParaRPr>
          </a:p>
          <a:p>
            <a:endParaRPr lang="en-IE" sz="2400" b="1" dirty="0">
              <a:solidFill>
                <a:prstClr val="black"/>
              </a:solidFill>
              <a:latin typeface="Century Gothic" pitchFamily="34" charset="0"/>
              <a:ea typeface="Tahoma" pitchFamily="34" charset="0"/>
              <a:cs typeface="Tahoma" pitchFamily="34" charset="0"/>
            </a:endParaRPr>
          </a:p>
        </p:txBody>
      </p:sp>
      <p:sp>
        <p:nvSpPr>
          <p:cNvPr id="4" name="TextBox 3"/>
          <p:cNvSpPr txBox="1"/>
          <p:nvPr/>
        </p:nvSpPr>
        <p:spPr>
          <a:xfrm>
            <a:off x="2261312" y="764704"/>
            <a:ext cx="4709944" cy="461665"/>
          </a:xfrm>
          <a:prstGeom prst="rect">
            <a:avLst/>
          </a:prstGeom>
          <a:noFill/>
        </p:spPr>
        <p:txBody>
          <a:bodyPr wrap="none" rtlCol="0">
            <a:spAutoFit/>
          </a:bodyPr>
          <a:lstStyle/>
          <a:p>
            <a:pPr algn="ctr"/>
            <a:r>
              <a:rPr lang="en-IE" sz="2400" b="1" dirty="0">
                <a:solidFill>
                  <a:prstClr val="black"/>
                </a:solidFill>
                <a:latin typeface="Century Gothic" pitchFamily="34" charset="0"/>
              </a:rPr>
              <a:t>Extension/Further Investigation</a:t>
            </a:r>
          </a:p>
        </p:txBody>
      </p:sp>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22</a:t>
            </a:fld>
            <a:endParaRPr lang="en-IE">
              <a:solidFill>
                <a:srgbClr val="04617B">
                  <a:shade val="90000"/>
                </a:srgbClr>
              </a:solidFill>
            </a:endParaRPr>
          </a:p>
        </p:txBody>
      </p:sp>
    </p:spTree>
    <p:extLst>
      <p:ext uri="{BB962C8B-B14F-4D97-AF65-F5344CB8AC3E}">
        <p14:creationId xmlns:p14="http://schemas.microsoft.com/office/powerpoint/2010/main" val="392974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776750" y="251937"/>
            <a:ext cx="1590500" cy="830997"/>
          </a:xfrm>
          <a:prstGeom prst="rect">
            <a:avLst/>
          </a:prstGeom>
        </p:spPr>
        <p:txBody>
          <a:bodyPr wrap="none">
            <a:spAutoFit/>
          </a:bodyPr>
          <a:lstStyle/>
          <a:p>
            <a:r>
              <a:rPr lang="en-IE" sz="4800" b="1" dirty="0">
                <a:solidFill>
                  <a:srgbClr val="990033"/>
                </a:solidFill>
              </a:rPr>
              <a:t>Index</a:t>
            </a:r>
            <a:endParaRPr lang="en-IE" sz="4800" dirty="0">
              <a:solidFill>
                <a:srgbClr val="990033"/>
              </a:solidFill>
            </a:endParaRPr>
          </a:p>
        </p:txBody>
      </p:sp>
      <p:sp>
        <p:nvSpPr>
          <p:cNvPr id="3" name="Rectangle 2"/>
          <p:cNvSpPr/>
          <p:nvPr/>
        </p:nvSpPr>
        <p:spPr>
          <a:xfrm>
            <a:off x="539552" y="828001"/>
            <a:ext cx="8536761" cy="4448013"/>
          </a:xfrm>
          <a:prstGeom prst="rect">
            <a:avLst/>
          </a:prstGeom>
        </p:spPr>
        <p:txBody>
          <a:bodyPr wrap="none">
            <a:spAutoFit/>
          </a:bodyPr>
          <a:lstStyle/>
          <a:p>
            <a:pPr>
              <a:lnSpc>
                <a:spcPct val="150000"/>
              </a:lnSpc>
            </a:pPr>
            <a:r>
              <a:rPr lang="en-IE" sz="3200" dirty="0">
                <a:solidFill>
                  <a:srgbClr val="990033"/>
                </a:solidFill>
              </a:rPr>
              <a:t>Section A: 	Investigating Compound Interest</a:t>
            </a:r>
          </a:p>
          <a:p>
            <a:pPr>
              <a:lnSpc>
                <a:spcPct val="150000"/>
              </a:lnSpc>
            </a:pPr>
            <a:r>
              <a:rPr lang="en-IE" sz="3200" dirty="0">
                <a:solidFill>
                  <a:srgbClr val="990033"/>
                </a:solidFill>
              </a:rPr>
              <a:t>Section B:	Discovering the Formula</a:t>
            </a:r>
          </a:p>
          <a:p>
            <a:pPr>
              <a:lnSpc>
                <a:spcPct val="150000"/>
              </a:lnSpc>
            </a:pPr>
            <a:r>
              <a:rPr lang="en-IE" sz="3200" dirty="0">
                <a:solidFill>
                  <a:srgbClr val="990033"/>
                </a:solidFill>
              </a:rPr>
              <a:t>Section C:	Investigating the Compounding Period</a:t>
            </a:r>
          </a:p>
          <a:p>
            <a:pPr>
              <a:lnSpc>
                <a:spcPct val="150000"/>
              </a:lnSpc>
            </a:pPr>
            <a:r>
              <a:rPr lang="en-IE" sz="3200" dirty="0">
                <a:solidFill>
                  <a:srgbClr val="990033"/>
                </a:solidFill>
              </a:rPr>
              <a:t>Section D:	Depreciation</a:t>
            </a:r>
          </a:p>
          <a:p>
            <a:pPr>
              <a:lnSpc>
                <a:spcPct val="150000"/>
              </a:lnSpc>
            </a:pPr>
            <a:r>
              <a:rPr lang="en-IE" sz="3200" dirty="0">
                <a:solidFill>
                  <a:srgbClr val="990033"/>
                </a:solidFill>
              </a:rPr>
              <a:t>Section E:	Reducing Balance </a:t>
            </a:r>
          </a:p>
          <a:p>
            <a:pPr>
              <a:lnSpc>
                <a:spcPct val="150000"/>
              </a:lnSpc>
            </a:pPr>
            <a:r>
              <a:rPr lang="en-IE" sz="3200" dirty="0">
                <a:solidFill>
                  <a:srgbClr val="990033"/>
                </a:solidFill>
              </a:rPr>
              <a:t>Appendix:	Revision of Prior Knowledge Required</a:t>
            </a:r>
          </a:p>
        </p:txBody>
      </p:sp>
      <p:sp>
        <p:nvSpPr>
          <p:cNvPr id="4" name="Slide Number Placeholder 3"/>
          <p:cNvSpPr>
            <a:spLocks noGrp="1"/>
          </p:cNvSpPr>
          <p:nvPr>
            <p:ph type="sldNum" sz="quarter" idx="12"/>
          </p:nvPr>
        </p:nvSpPr>
        <p:spPr/>
        <p:txBody>
          <a:bodyPr/>
          <a:lstStyle/>
          <a:p>
            <a:fld id="{F566FE7B-BF1B-4310-AC68-E3099D9E12EB}" type="slidenum">
              <a:rPr lang="en-IE" smtClean="0">
                <a:solidFill>
                  <a:prstClr val="black">
                    <a:tint val="75000"/>
                  </a:prstClr>
                </a:solidFill>
              </a:rPr>
              <a:pPr/>
              <a:t>3</a:t>
            </a:fld>
            <a:endParaRPr lang="en-IE">
              <a:solidFill>
                <a:prstClr val="black">
                  <a:tint val="75000"/>
                </a:prstClr>
              </a:solidFill>
            </a:endParaRPr>
          </a:p>
        </p:txBody>
      </p:sp>
    </p:spTree>
    <p:extLst>
      <p:ext uri="{BB962C8B-B14F-4D97-AF65-F5344CB8AC3E}">
        <p14:creationId xmlns:p14="http://schemas.microsoft.com/office/powerpoint/2010/main" val="35773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1603" name="Picture 3"/>
          <p:cNvPicPr>
            <a:picLocks noChangeAspect="1" noChangeArrowheads="1"/>
          </p:cNvPicPr>
          <p:nvPr/>
        </p:nvPicPr>
        <p:blipFill>
          <a:blip r:embed="rId3" cstate="print"/>
          <a:srcRect/>
          <a:stretch>
            <a:fillRect/>
          </a:stretch>
        </p:blipFill>
        <p:spPr bwMode="auto">
          <a:xfrm>
            <a:off x="971600" y="1340768"/>
            <a:ext cx="7344816" cy="4680520"/>
          </a:xfrm>
          <a:prstGeom prst="rect">
            <a:avLst/>
          </a:prstGeom>
          <a:noFill/>
          <a:ln w="9525">
            <a:noFill/>
            <a:miter lim="800000"/>
            <a:headEnd/>
            <a:tailEnd/>
          </a:ln>
        </p:spPr>
      </p:pic>
      <p:sp>
        <p:nvSpPr>
          <p:cNvPr id="4" name="Rectangle 3"/>
          <p:cNvSpPr/>
          <p:nvPr/>
        </p:nvSpPr>
        <p:spPr>
          <a:xfrm>
            <a:off x="3248434" y="251937"/>
            <a:ext cx="2791149" cy="830997"/>
          </a:xfrm>
          <a:prstGeom prst="rect">
            <a:avLst/>
          </a:prstGeom>
        </p:spPr>
        <p:txBody>
          <a:bodyPr wrap="none">
            <a:spAutoFit/>
          </a:bodyPr>
          <a:lstStyle/>
          <a:p>
            <a:r>
              <a:rPr lang="en-IE" sz="4800" b="1" dirty="0" smtClean="0">
                <a:solidFill>
                  <a:srgbClr val="990033"/>
                </a:solidFill>
              </a:rPr>
              <a:t>Appendix:</a:t>
            </a:r>
            <a:endParaRPr lang="en-IE" sz="4800" b="1" dirty="0">
              <a:solidFill>
                <a:srgbClr val="990033"/>
              </a:solidFill>
            </a:endParaRPr>
          </a:p>
        </p:txBody>
      </p:sp>
      <p:sp>
        <p:nvSpPr>
          <p:cNvPr id="5" name="Rectangle 4"/>
          <p:cNvSpPr/>
          <p:nvPr/>
        </p:nvSpPr>
        <p:spPr>
          <a:xfrm>
            <a:off x="539552" y="764704"/>
            <a:ext cx="6480720" cy="738664"/>
          </a:xfrm>
          <a:prstGeom prst="rect">
            <a:avLst/>
          </a:prstGeom>
        </p:spPr>
        <p:txBody>
          <a:bodyPr wrap="square">
            <a:spAutoFit/>
          </a:bodyPr>
          <a:lstStyle/>
          <a:p>
            <a:pPr>
              <a:lnSpc>
                <a:spcPct val="150000"/>
              </a:lnSpc>
            </a:pPr>
            <a:r>
              <a:rPr lang="en-IE" sz="2800" dirty="0" smtClean="0">
                <a:solidFill>
                  <a:srgbClr val="990033"/>
                </a:solidFill>
              </a:rPr>
              <a:t>Revision of Prior Knowledge Required</a:t>
            </a:r>
            <a:endParaRPr lang="en-IE" sz="2800" dirty="0">
              <a:solidFill>
                <a:srgbClr val="990033"/>
              </a:solidFill>
            </a:endParaRPr>
          </a:p>
        </p:txBody>
      </p:sp>
      <p:sp>
        <p:nvSpPr>
          <p:cNvPr id="6" name="Slide Number Placeholder 5"/>
          <p:cNvSpPr>
            <a:spLocks noGrp="1"/>
          </p:cNvSpPr>
          <p:nvPr>
            <p:ph type="sldNum" sz="quarter" idx="12"/>
          </p:nvPr>
        </p:nvSpPr>
        <p:spPr/>
        <p:txBody>
          <a:bodyPr/>
          <a:lstStyle/>
          <a:p>
            <a:fld id="{F566FE7B-BF1B-4310-AC68-E3099D9E12EB}" type="slidenum">
              <a:rPr lang="en-IE" smtClean="0">
                <a:solidFill>
                  <a:prstClr val="black">
                    <a:tint val="75000"/>
                  </a:prstClr>
                </a:solidFill>
              </a:rPr>
              <a:pPr/>
              <a:t>4</a:t>
            </a:fld>
            <a:endParaRPr lang="en-IE">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774" y="1196752"/>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2600237"/>
            <a:ext cx="8640960" cy="2585323"/>
          </a:xfrm>
          <a:prstGeom prst="rect">
            <a:avLst/>
          </a:prstGeom>
        </p:spPr>
        <p:txBody>
          <a:bodyPr wrap="square">
            <a:spAutoFit/>
          </a:bodyPr>
          <a:lstStyle/>
          <a:p>
            <a:pPr>
              <a:lnSpc>
                <a:spcPct val="150000"/>
              </a:lnSpc>
            </a:pPr>
            <a:r>
              <a:rPr lang="en-IE" dirty="0">
                <a:solidFill>
                  <a:srgbClr val="990033"/>
                </a:solidFill>
              </a:rPr>
              <a:t>1. If each block represents €10, shade in €100. </a:t>
            </a:r>
          </a:p>
          <a:p>
            <a:pPr>
              <a:lnSpc>
                <a:spcPct val="150000"/>
              </a:lnSpc>
            </a:pPr>
            <a:r>
              <a:rPr lang="en-IE" dirty="0">
                <a:solidFill>
                  <a:srgbClr val="990033"/>
                </a:solidFill>
              </a:rPr>
              <a:t>2. Then, using another colour, add 20% to the original shaded area. </a:t>
            </a:r>
          </a:p>
          <a:p>
            <a:pPr>
              <a:lnSpc>
                <a:spcPct val="150000"/>
              </a:lnSpc>
            </a:pPr>
            <a:r>
              <a:rPr lang="en-IE" dirty="0">
                <a:solidFill>
                  <a:srgbClr val="990033"/>
                </a:solidFill>
              </a:rPr>
              <a:t>3. Finally, using a third colour, add 20% of the entire shaded area. </a:t>
            </a:r>
          </a:p>
          <a:p>
            <a:pPr>
              <a:lnSpc>
                <a:spcPct val="150000"/>
              </a:lnSpc>
            </a:pPr>
            <a:r>
              <a:rPr lang="en-IE" dirty="0">
                <a:solidFill>
                  <a:srgbClr val="990033"/>
                </a:solidFill>
              </a:rPr>
              <a:t>4. What is the value of the second shaded area?_____________________________ </a:t>
            </a:r>
          </a:p>
          <a:p>
            <a:pPr>
              <a:lnSpc>
                <a:spcPct val="150000"/>
              </a:lnSpc>
            </a:pPr>
            <a:r>
              <a:rPr lang="en-IE" dirty="0">
                <a:solidFill>
                  <a:srgbClr val="990033"/>
                </a:solidFill>
              </a:rPr>
              <a:t>5. What is the value of the third shaded area?_______________________________ </a:t>
            </a:r>
          </a:p>
          <a:p>
            <a:pPr>
              <a:lnSpc>
                <a:spcPct val="150000"/>
              </a:lnSpc>
            </a:pPr>
            <a:r>
              <a:rPr lang="en-IE" dirty="0">
                <a:solidFill>
                  <a:srgbClr val="990033"/>
                </a:solidFill>
              </a:rPr>
              <a:t>6. Why do they not have the same </a:t>
            </a:r>
            <a:r>
              <a:rPr lang="en-IE" dirty="0" smtClean="0">
                <a:solidFill>
                  <a:srgbClr val="990033"/>
                </a:solidFill>
              </a:rPr>
              <a:t>amount?_______________________________ </a:t>
            </a:r>
            <a:endParaRPr lang="en-IE" dirty="0">
              <a:solidFill>
                <a:srgbClr val="990033"/>
              </a:solidFill>
            </a:endParaRPr>
          </a:p>
        </p:txBody>
      </p:sp>
      <p:sp>
        <p:nvSpPr>
          <p:cNvPr id="5" name="Rectangle 4"/>
          <p:cNvSpPr/>
          <p:nvPr/>
        </p:nvSpPr>
        <p:spPr>
          <a:xfrm>
            <a:off x="2051720" y="673532"/>
            <a:ext cx="5037726" cy="523220"/>
          </a:xfrm>
          <a:prstGeom prst="rect">
            <a:avLst/>
          </a:prstGeom>
        </p:spPr>
        <p:txBody>
          <a:bodyPr wrap="none">
            <a:spAutoFit/>
          </a:bodyPr>
          <a:lstStyle/>
          <a:p>
            <a:r>
              <a:rPr lang="en-IE" sz="2800" b="1" dirty="0">
                <a:solidFill>
                  <a:srgbClr val="990033"/>
                </a:solidFill>
              </a:rPr>
              <a:t>Investigating Compound Interest</a:t>
            </a:r>
          </a:p>
        </p:txBody>
      </p:sp>
      <p:sp>
        <p:nvSpPr>
          <p:cNvPr id="6" name="Rectangle 5"/>
          <p:cNvSpPr/>
          <p:nvPr/>
        </p:nvSpPr>
        <p:spPr>
          <a:xfrm>
            <a:off x="1979712" y="90929"/>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pic>
        <p:nvPicPr>
          <p:cNvPr id="2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96752"/>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996906" y="1256902"/>
            <a:ext cx="1404000" cy="36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000953" y="1252287"/>
            <a:ext cx="1709137" cy="355039"/>
            <a:chOff x="1083493" y="2976756"/>
            <a:chExt cx="1709137" cy="425719"/>
          </a:xfrm>
        </p:grpSpPr>
        <p:pic>
          <p:nvPicPr>
            <p:cNvPr id="24"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83493" y="2977935"/>
              <a:ext cx="1418400" cy="418717"/>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524624" y="2977177"/>
              <a:ext cx="129600" cy="425298"/>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663030" y="2976756"/>
              <a:ext cx="129600" cy="42529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8789610" y="619334"/>
            <a:ext cx="7717441" cy="5617978"/>
            <a:chOff x="8658985" y="584184"/>
            <a:chExt cx="7717441" cy="5617978"/>
          </a:xfrm>
        </p:grpSpPr>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16" name="Slide Number Placeholder 15"/>
          <p:cNvSpPr>
            <a:spLocks noGrp="1"/>
          </p:cNvSpPr>
          <p:nvPr>
            <p:ph type="sldNum" sz="quarter" idx="12"/>
          </p:nvPr>
        </p:nvSpPr>
        <p:spPr/>
        <p:txBody>
          <a:bodyPr/>
          <a:lstStyle/>
          <a:p>
            <a:fld id="{DBFFB0E0-6C34-478C-A48C-0EAE787DC86A}" type="slidenum">
              <a:rPr lang="en-IE" smtClean="0">
                <a:solidFill>
                  <a:srgbClr val="04617B">
                    <a:shade val="90000"/>
                  </a:srgbClr>
                </a:solidFill>
              </a:rPr>
              <a:pPr/>
              <a:t>5</a:t>
            </a:fld>
            <a:endParaRPr lang="en-IE">
              <a:solidFill>
                <a:srgbClr val="04617B">
                  <a:shade val="90000"/>
                </a:srgbClr>
              </a:solidFill>
            </a:endParaRPr>
          </a:p>
        </p:txBody>
      </p:sp>
      <p:sp>
        <p:nvSpPr>
          <p:cNvPr id="18" name="Snip and Round Single Corner Rectangle 17"/>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10660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55556E-7 -4.3925E-6 L 5.55556E-7 0.05832 " pathEditMode="relative" rAng="0" ptsTypes="AA">
                                      <p:cBhvr>
                                        <p:cTn id="16" dur="2000" fill="hold"/>
                                        <p:tgtEl>
                                          <p:spTgt spid="22"/>
                                        </p:tgtEl>
                                        <p:attrNameLst>
                                          <p:attrName>ppt_x</p:attrName>
                                          <p:attrName>ppt_y</p:attrName>
                                        </p:attrNameLst>
                                      </p:cBhvr>
                                      <p:rCtr x="0" y="291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path" presetSubtype="0" accel="50000" decel="50000" fill="hold" nodeType="clickEffect">
                                  <p:stCondLst>
                                    <p:cond delay="0"/>
                                  </p:stCondLst>
                                  <p:childTnLst>
                                    <p:animMotion origin="layout" path="M 3.05556E-6 1.48148E-6 L 0.07795 1.48148E-6 C 0.11267 1.48148E-6 0.15607 0.01574 0.15607 0.02917 L 0.15607 0.05879 " pathEditMode="relative" rAng="0" ptsTypes="FfFF">
                                      <p:cBhvr>
                                        <p:cTn id="25" dur="2000" fill="hold"/>
                                        <p:tgtEl>
                                          <p:spTgt spid="23"/>
                                        </p:tgtEl>
                                        <p:attrNameLst>
                                          <p:attrName>ppt_x</p:attrName>
                                          <p:attrName>ppt_y</p:attrName>
                                        </p:attrNameLst>
                                      </p:cBhvr>
                                      <p:rCtr x="7795" y="294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5E-6 1.68363E-6 L -0.88924 -0.00509 " pathEditMode="relative" rAng="0" ptsTypes="AA">
                                      <p:cBhvr>
                                        <p:cTn id="30" dur="2000" fill="hold"/>
                                        <p:tgtEl>
                                          <p:spTgt spid="7"/>
                                        </p:tgtEl>
                                        <p:attrNameLst>
                                          <p:attrName>ppt_x</p:attrName>
                                          <p:attrName>ppt_y</p:attrName>
                                        </p:attrNameLst>
                                      </p:cBhvr>
                                      <p:rCtr x="-44462" y="-254"/>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88924 -0.00509 L 0.00069 -0.00509 " pathEditMode="relative" rAng="0" ptsTypes="AA">
                                      <p:cBhvr>
                                        <p:cTn id="34"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547575"/>
            <a:ext cx="8640960" cy="2585323"/>
          </a:xfrm>
          <a:prstGeom prst="rect">
            <a:avLst/>
          </a:prstGeom>
        </p:spPr>
        <p:txBody>
          <a:bodyPr wrap="square">
            <a:spAutoFit/>
          </a:bodyPr>
          <a:lstStyle/>
          <a:p>
            <a:pPr>
              <a:lnSpc>
                <a:spcPct val="150000"/>
              </a:lnSpc>
            </a:pPr>
            <a:r>
              <a:rPr lang="en-IE" dirty="0">
                <a:solidFill>
                  <a:srgbClr val="990033"/>
                </a:solidFill>
              </a:rPr>
              <a:t>1. If each block represents €10, shade in €100. </a:t>
            </a:r>
          </a:p>
          <a:p>
            <a:pPr>
              <a:lnSpc>
                <a:spcPct val="150000"/>
              </a:lnSpc>
            </a:pPr>
            <a:r>
              <a:rPr lang="en-IE" dirty="0">
                <a:solidFill>
                  <a:srgbClr val="990033"/>
                </a:solidFill>
              </a:rPr>
              <a:t>2. Then, using another colour, add 20% to the original shaded area. </a:t>
            </a:r>
          </a:p>
          <a:p>
            <a:pPr>
              <a:lnSpc>
                <a:spcPct val="150000"/>
              </a:lnSpc>
            </a:pPr>
            <a:r>
              <a:rPr lang="en-IE" dirty="0">
                <a:solidFill>
                  <a:srgbClr val="990033"/>
                </a:solidFill>
              </a:rPr>
              <a:t>3. Finally, using a third colour, add 20% of the entire shaded area. </a:t>
            </a:r>
          </a:p>
          <a:p>
            <a:pPr>
              <a:lnSpc>
                <a:spcPct val="150000"/>
              </a:lnSpc>
            </a:pPr>
            <a:r>
              <a:rPr lang="en-IE" dirty="0">
                <a:solidFill>
                  <a:srgbClr val="990033"/>
                </a:solidFill>
              </a:rPr>
              <a:t>4. What is the value of the second shaded area?_____________________________ </a:t>
            </a:r>
          </a:p>
          <a:p>
            <a:pPr>
              <a:lnSpc>
                <a:spcPct val="150000"/>
              </a:lnSpc>
            </a:pPr>
            <a:r>
              <a:rPr lang="en-IE" dirty="0">
                <a:solidFill>
                  <a:srgbClr val="990033"/>
                </a:solidFill>
              </a:rPr>
              <a:t>5. What is the value of the third shaded area?_______________________________ </a:t>
            </a:r>
          </a:p>
          <a:p>
            <a:pPr>
              <a:lnSpc>
                <a:spcPct val="150000"/>
              </a:lnSpc>
            </a:pPr>
            <a:r>
              <a:rPr lang="en-IE" dirty="0">
                <a:solidFill>
                  <a:srgbClr val="990033"/>
                </a:solidFill>
              </a:rPr>
              <a:t>6. Why do they not have the same amount?_______________________________ </a:t>
            </a:r>
          </a:p>
        </p:txBody>
      </p:sp>
      <p:sp>
        <p:nvSpPr>
          <p:cNvPr id="5" name="Rectangle 4"/>
          <p:cNvSpPr/>
          <p:nvPr/>
        </p:nvSpPr>
        <p:spPr>
          <a:xfrm>
            <a:off x="2051720" y="673532"/>
            <a:ext cx="5037726" cy="523220"/>
          </a:xfrm>
          <a:prstGeom prst="rect">
            <a:avLst/>
          </a:prstGeom>
        </p:spPr>
        <p:txBody>
          <a:bodyPr wrap="none">
            <a:spAutoFit/>
          </a:bodyPr>
          <a:lstStyle/>
          <a:p>
            <a:r>
              <a:rPr lang="en-IE" sz="2800" b="1" dirty="0">
                <a:solidFill>
                  <a:srgbClr val="990033"/>
                </a:solidFill>
              </a:rPr>
              <a:t>Investigating Compound Interest</a:t>
            </a:r>
          </a:p>
        </p:txBody>
      </p:sp>
      <p:sp>
        <p:nvSpPr>
          <p:cNvPr id="6" name="Rectangle 5"/>
          <p:cNvSpPr/>
          <p:nvPr/>
        </p:nvSpPr>
        <p:spPr>
          <a:xfrm>
            <a:off x="1979712" y="90929"/>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pic>
        <p:nvPicPr>
          <p:cNvPr id="1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1000699" y="1170177"/>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1715630" y="1170177"/>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2437599" y="1170779"/>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3152840" y="1171466"/>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3869113" y="116958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4586416" y="117146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5300735" y="1174351"/>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6017813" y="1171466"/>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6735125" y="1173664"/>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V="1">
            <a:off x="7449435" y="1173664"/>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789610" y="584184"/>
            <a:ext cx="7717441" cy="5617978"/>
            <a:chOff x="8658985" y="584184"/>
            <a:chExt cx="7717441" cy="5617978"/>
          </a:xfrm>
        </p:grpSpPr>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21" name="Slide Number Placeholder 20"/>
          <p:cNvSpPr>
            <a:spLocks noGrp="1"/>
          </p:cNvSpPr>
          <p:nvPr>
            <p:ph type="sldNum" sz="quarter" idx="12"/>
          </p:nvPr>
        </p:nvSpPr>
        <p:spPr/>
        <p:txBody>
          <a:bodyPr/>
          <a:lstStyle/>
          <a:p>
            <a:fld id="{DBFFB0E0-6C34-478C-A48C-0EAE787DC86A}" type="slidenum">
              <a:rPr lang="en-IE" smtClean="0">
                <a:solidFill>
                  <a:srgbClr val="04617B">
                    <a:shade val="90000"/>
                  </a:srgbClr>
                </a:solidFill>
              </a:rPr>
              <a:pPr/>
              <a:t>6</a:t>
            </a:fld>
            <a:endParaRPr lang="en-IE">
              <a:solidFill>
                <a:srgbClr val="04617B">
                  <a:shade val="90000"/>
                </a:srgbClr>
              </a:solidFill>
            </a:endParaRPr>
          </a:p>
        </p:txBody>
      </p:sp>
      <p:sp>
        <p:nvSpPr>
          <p:cNvPr id="23" name="Snip and Round Single Corner Rectangle 22"/>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172887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50"/>
                                        <p:tgtEl>
                                          <p:spTgt spid="28"/>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250"/>
                                        <p:tgtEl>
                                          <p:spTgt spid="2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50"/>
                                        <p:tgtEl>
                                          <p:spTgt spid="3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50"/>
                                        <p:tgtEl>
                                          <p:spTgt spid="32"/>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50"/>
                                        <p:tgtEl>
                                          <p:spTgt spid="33"/>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3.7037E-7 L 3.33333E-6 0.05833 " pathEditMode="relative" rAng="0" ptsTypes="AA">
                                      <p:cBhvr>
                                        <p:cTn id="47" dur="2000" fill="hold"/>
                                        <p:tgtEl>
                                          <p:spTgt spid="18"/>
                                        </p:tgtEl>
                                        <p:attrNameLst>
                                          <p:attrName>ppt_x</p:attrName>
                                          <p:attrName>ppt_y</p:attrName>
                                        </p:attrNameLst>
                                      </p:cBhvr>
                                      <p:rCtr x="0" y="2917"/>
                                    </p:animMotion>
                                  </p:childTnLst>
                                </p:cTn>
                              </p:par>
                            </p:childTnLst>
                          </p:cTn>
                        </p:par>
                        <p:par>
                          <p:cTn id="48" fill="hold">
                            <p:stCondLst>
                              <p:cond delay="2000"/>
                            </p:stCondLst>
                            <p:childTnLst>
                              <p:par>
                                <p:cTn id="49" presetID="42" presetClass="path" presetSubtype="0" accel="50000" decel="50000" fill="hold" nodeType="afterEffect">
                                  <p:stCondLst>
                                    <p:cond delay="0"/>
                                  </p:stCondLst>
                                  <p:childTnLst>
                                    <p:animMotion origin="layout" path="M 0.00104 0.00764 L -0.06372 0.05833 " pathEditMode="relative" rAng="0" ptsTypes="AA">
                                      <p:cBhvr>
                                        <p:cTn id="50" dur="400" fill="hold"/>
                                        <p:tgtEl>
                                          <p:spTgt spid="19"/>
                                        </p:tgtEl>
                                        <p:attrNameLst>
                                          <p:attrName>ppt_x</p:attrName>
                                          <p:attrName>ppt_y</p:attrName>
                                        </p:attrNameLst>
                                      </p:cBhvr>
                                      <p:rCtr x="-3247" y="2523"/>
                                    </p:animMotion>
                                  </p:childTnLst>
                                </p:cTn>
                              </p:par>
                            </p:childTnLst>
                          </p:cTn>
                        </p:par>
                        <p:par>
                          <p:cTn id="51" fill="hold">
                            <p:stCondLst>
                              <p:cond delay="2400"/>
                            </p:stCondLst>
                            <p:childTnLst>
                              <p:par>
                                <p:cTn id="52" presetID="42" presetClass="path" presetSubtype="0" accel="50000" decel="50000" fill="hold" nodeType="afterEffect">
                                  <p:stCondLst>
                                    <p:cond delay="0"/>
                                  </p:stCondLst>
                                  <p:childTnLst>
                                    <p:animMotion origin="layout" path="M 1.66667E-6 0.00764 L -0.12795 0.05833 " pathEditMode="relative" rAng="0" ptsTypes="AA">
                                      <p:cBhvr>
                                        <p:cTn id="53" dur="400" fill="hold"/>
                                        <p:tgtEl>
                                          <p:spTgt spid="20"/>
                                        </p:tgtEl>
                                        <p:attrNameLst>
                                          <p:attrName>ppt_x</p:attrName>
                                          <p:attrName>ppt_y</p:attrName>
                                        </p:attrNameLst>
                                      </p:cBhvr>
                                      <p:rCtr x="-6406" y="2523"/>
                                    </p:animMotion>
                                  </p:childTnLst>
                                </p:cTn>
                              </p:par>
                            </p:childTnLst>
                          </p:cTn>
                        </p:par>
                        <p:par>
                          <p:cTn id="54" fill="hold">
                            <p:stCondLst>
                              <p:cond delay="2800"/>
                            </p:stCondLst>
                            <p:childTnLst>
                              <p:par>
                                <p:cTn id="55" presetID="42" presetClass="path" presetSubtype="0" accel="50000" decel="50000" fill="hold" nodeType="afterEffect">
                                  <p:stCondLst>
                                    <p:cond delay="0"/>
                                  </p:stCondLst>
                                  <p:childTnLst>
                                    <p:animMotion origin="layout" path="M -0.00104 0.00764 L -0.1915 0.0581 " pathEditMode="relative" rAng="0" ptsTypes="AA">
                                      <p:cBhvr>
                                        <p:cTn id="56" dur="400" fill="hold"/>
                                        <p:tgtEl>
                                          <p:spTgt spid="28"/>
                                        </p:tgtEl>
                                        <p:attrNameLst>
                                          <p:attrName>ppt_x</p:attrName>
                                          <p:attrName>ppt_y</p:attrName>
                                        </p:attrNameLst>
                                      </p:cBhvr>
                                      <p:rCtr x="-9531" y="2523"/>
                                    </p:animMotion>
                                  </p:childTnLst>
                                </p:cTn>
                              </p:par>
                            </p:childTnLst>
                          </p:cTn>
                        </p:par>
                        <p:par>
                          <p:cTn id="57" fill="hold">
                            <p:stCondLst>
                              <p:cond delay="3200"/>
                            </p:stCondLst>
                            <p:childTnLst>
                              <p:par>
                                <p:cTn id="58" presetID="42" presetClass="path" presetSubtype="0" accel="50000" decel="50000" fill="hold" nodeType="afterEffect">
                                  <p:stCondLst>
                                    <p:cond delay="0"/>
                                  </p:stCondLst>
                                  <p:childTnLst>
                                    <p:animMotion origin="layout" path="M -0.00903 0.00764 L -0.25417 0.05856 " pathEditMode="relative" rAng="0" ptsTypes="AA">
                                      <p:cBhvr>
                                        <p:cTn id="59" dur="400" fill="hold"/>
                                        <p:tgtEl>
                                          <p:spTgt spid="29"/>
                                        </p:tgtEl>
                                        <p:attrNameLst>
                                          <p:attrName>ppt_x</p:attrName>
                                          <p:attrName>ppt_y</p:attrName>
                                        </p:attrNameLst>
                                      </p:cBhvr>
                                      <p:rCtr x="-12257" y="2546"/>
                                    </p:animMotion>
                                  </p:childTnLst>
                                </p:cTn>
                              </p:par>
                            </p:childTnLst>
                          </p:cTn>
                        </p:par>
                        <p:par>
                          <p:cTn id="60" fill="hold">
                            <p:stCondLst>
                              <p:cond delay="3600"/>
                            </p:stCondLst>
                            <p:childTnLst>
                              <p:par>
                                <p:cTn id="61" presetID="42" presetClass="path" presetSubtype="0" accel="50000" decel="50000" fill="hold" nodeType="afterEffect">
                                  <p:stCondLst>
                                    <p:cond delay="0"/>
                                  </p:stCondLst>
                                  <p:childTnLst>
                                    <p:animMotion origin="layout" path="M 0.00226 0.00764 L -0.31354 0.0581 " pathEditMode="relative" rAng="0" ptsTypes="AA">
                                      <p:cBhvr>
                                        <p:cTn id="62" dur="400" fill="hold"/>
                                        <p:tgtEl>
                                          <p:spTgt spid="30"/>
                                        </p:tgtEl>
                                        <p:attrNameLst>
                                          <p:attrName>ppt_x</p:attrName>
                                          <p:attrName>ppt_y</p:attrName>
                                        </p:attrNameLst>
                                      </p:cBhvr>
                                      <p:rCtr x="-15799" y="2523"/>
                                    </p:animMotion>
                                  </p:childTnLst>
                                </p:cTn>
                              </p:par>
                            </p:childTnLst>
                          </p:cTn>
                        </p:par>
                        <p:par>
                          <p:cTn id="63" fill="hold">
                            <p:stCondLst>
                              <p:cond delay="4000"/>
                            </p:stCondLst>
                            <p:childTnLst>
                              <p:par>
                                <p:cTn id="64" presetID="42" presetClass="path" presetSubtype="0" accel="50000" decel="50000" fill="hold" nodeType="afterEffect">
                                  <p:stCondLst>
                                    <p:cond delay="0"/>
                                  </p:stCondLst>
                                  <p:childTnLst>
                                    <p:animMotion origin="layout" path="M 0.00104 0.00834 L -0.37708 0.05857 " pathEditMode="relative" rAng="0" ptsTypes="AA">
                                      <p:cBhvr>
                                        <p:cTn id="65" dur="400" fill="hold"/>
                                        <p:tgtEl>
                                          <p:spTgt spid="31"/>
                                        </p:tgtEl>
                                        <p:attrNameLst>
                                          <p:attrName>ppt_x</p:attrName>
                                          <p:attrName>ppt_y</p:attrName>
                                        </p:attrNameLst>
                                      </p:cBhvr>
                                      <p:rCtr x="-18906" y="2500"/>
                                    </p:animMotion>
                                  </p:childTnLst>
                                </p:cTn>
                              </p:par>
                            </p:childTnLst>
                          </p:cTn>
                        </p:par>
                        <p:par>
                          <p:cTn id="66" fill="hold">
                            <p:stCondLst>
                              <p:cond delay="4400"/>
                            </p:stCondLst>
                            <p:childTnLst>
                              <p:par>
                                <p:cTn id="67" presetID="42" presetClass="path" presetSubtype="0" accel="50000" decel="50000" fill="hold" nodeType="afterEffect">
                                  <p:stCondLst>
                                    <p:cond delay="0"/>
                                  </p:stCondLst>
                                  <p:childTnLst>
                                    <p:animMotion origin="layout" path="M 5E-6 0.00834 L -0.4408 0.0588 " pathEditMode="relative" rAng="0" ptsTypes="AA">
                                      <p:cBhvr>
                                        <p:cTn id="68" dur="400" fill="hold"/>
                                        <p:tgtEl>
                                          <p:spTgt spid="32"/>
                                        </p:tgtEl>
                                        <p:attrNameLst>
                                          <p:attrName>ppt_x</p:attrName>
                                          <p:attrName>ppt_y</p:attrName>
                                        </p:attrNameLst>
                                      </p:cBhvr>
                                      <p:rCtr x="-22049" y="2523"/>
                                    </p:animMotion>
                                  </p:childTnLst>
                                </p:cTn>
                              </p:par>
                            </p:childTnLst>
                          </p:cTn>
                        </p:par>
                        <p:par>
                          <p:cTn id="69" fill="hold">
                            <p:stCondLst>
                              <p:cond delay="4800"/>
                            </p:stCondLst>
                            <p:childTnLst>
                              <p:par>
                                <p:cTn id="70" presetID="42" presetClass="path" presetSubtype="0" accel="50000" decel="50000" fill="hold" nodeType="afterEffect">
                                  <p:stCondLst>
                                    <p:cond delay="0"/>
                                  </p:stCondLst>
                                  <p:childTnLst>
                                    <p:animMotion origin="layout" path="M 2.77778E-6 0.00834 L -0.50347 0.05857 " pathEditMode="relative" rAng="0" ptsTypes="AA">
                                      <p:cBhvr>
                                        <p:cTn id="71" dur="400" fill="hold"/>
                                        <p:tgtEl>
                                          <p:spTgt spid="33"/>
                                        </p:tgtEl>
                                        <p:attrNameLst>
                                          <p:attrName>ppt_x</p:attrName>
                                          <p:attrName>ppt_y</p:attrName>
                                        </p:attrNameLst>
                                      </p:cBhvr>
                                      <p:rCtr x="-25174" y="2500"/>
                                    </p:animMotion>
                                  </p:childTnLst>
                                </p:cTn>
                              </p:par>
                            </p:childTnLst>
                          </p:cTn>
                        </p:par>
                        <p:par>
                          <p:cTn id="72" fill="hold">
                            <p:stCondLst>
                              <p:cond delay="5200"/>
                            </p:stCondLst>
                            <p:childTnLst>
                              <p:par>
                                <p:cTn id="73" presetID="42" presetClass="path" presetSubtype="0" accel="50000" decel="50000" fill="hold" nodeType="afterEffect">
                                  <p:stCondLst>
                                    <p:cond delay="0"/>
                                  </p:stCondLst>
                                  <p:childTnLst>
                                    <p:animMotion origin="layout" path="M -0.00104 0.00834 L -0.56684 0.05857 " pathEditMode="relative" rAng="0" ptsTypes="AA">
                                      <p:cBhvr>
                                        <p:cTn id="74" dur="400" fill="hold"/>
                                        <p:tgtEl>
                                          <p:spTgt spid="34"/>
                                        </p:tgtEl>
                                        <p:attrNameLst>
                                          <p:attrName>ppt_x</p:attrName>
                                          <p:attrName>ppt_y</p:attrName>
                                        </p:attrNameLst>
                                      </p:cBhvr>
                                      <p:rCtr x="-28299" y="25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35" presetClass="path" presetSubtype="0" accel="50000" decel="50000" fill="hold" nodeType="clickEffect">
                                  <p:stCondLst>
                                    <p:cond delay="0"/>
                                  </p:stCondLst>
                                  <p:childTnLst>
                                    <p:animMotion origin="layout" path="M 5E-6 1.68363E-6 L -0.88924 -0.00509 " pathEditMode="relative" rAng="0" ptsTypes="AA">
                                      <p:cBhvr>
                                        <p:cTn id="79" dur="2000" fill="hold"/>
                                        <p:tgtEl>
                                          <p:spTgt spid="7"/>
                                        </p:tgtEl>
                                        <p:attrNameLst>
                                          <p:attrName>ppt_x</p:attrName>
                                          <p:attrName>ppt_y</p:attrName>
                                        </p:attrNameLst>
                                      </p:cBhvr>
                                      <p:rCtr x="-44462" y="-254"/>
                                    </p:animMotion>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nodeType="clickEffect">
                                  <p:stCondLst>
                                    <p:cond delay="0"/>
                                  </p:stCondLst>
                                  <p:childTnLst>
                                    <p:animMotion origin="layout" path="M -0.88924 -0.00509 L 0.00069 -0.00509 " pathEditMode="relative" rAng="0" ptsTypes="AA">
                                      <p:cBhvr>
                                        <p:cTn id="83"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565087"/>
            <a:ext cx="8640960" cy="3000821"/>
          </a:xfrm>
          <a:prstGeom prst="rect">
            <a:avLst/>
          </a:prstGeom>
        </p:spPr>
        <p:txBody>
          <a:bodyPr wrap="square">
            <a:spAutoFit/>
          </a:bodyPr>
          <a:lstStyle/>
          <a:p>
            <a:pPr>
              <a:lnSpc>
                <a:spcPct val="150000"/>
              </a:lnSpc>
            </a:pPr>
            <a:r>
              <a:rPr lang="en-IE" dirty="0">
                <a:solidFill>
                  <a:srgbClr val="990033"/>
                </a:solidFill>
              </a:rPr>
              <a:t>1. If each block represents €10, shade in €100. </a:t>
            </a:r>
          </a:p>
          <a:p>
            <a:pPr>
              <a:lnSpc>
                <a:spcPct val="150000"/>
              </a:lnSpc>
            </a:pPr>
            <a:r>
              <a:rPr lang="en-IE" dirty="0">
                <a:solidFill>
                  <a:srgbClr val="990033"/>
                </a:solidFill>
              </a:rPr>
              <a:t>2. Then, using another colour, add 20% to the original shaded area. </a:t>
            </a:r>
          </a:p>
          <a:p>
            <a:pPr>
              <a:lnSpc>
                <a:spcPct val="150000"/>
              </a:lnSpc>
            </a:pPr>
            <a:r>
              <a:rPr lang="en-IE" dirty="0">
                <a:solidFill>
                  <a:srgbClr val="990033"/>
                </a:solidFill>
              </a:rPr>
              <a:t>3. Finally, using a third colour, add 20% of the entire shaded area. </a:t>
            </a:r>
          </a:p>
          <a:p>
            <a:pPr>
              <a:lnSpc>
                <a:spcPct val="150000"/>
              </a:lnSpc>
            </a:pPr>
            <a:r>
              <a:rPr lang="en-IE" dirty="0">
                <a:solidFill>
                  <a:srgbClr val="990033"/>
                </a:solidFill>
              </a:rPr>
              <a:t>4. What is the value of the second shaded area?_____________________________ </a:t>
            </a:r>
          </a:p>
          <a:p>
            <a:pPr>
              <a:lnSpc>
                <a:spcPct val="150000"/>
              </a:lnSpc>
            </a:pPr>
            <a:r>
              <a:rPr lang="en-IE" dirty="0">
                <a:solidFill>
                  <a:srgbClr val="990033"/>
                </a:solidFill>
              </a:rPr>
              <a:t>5. What is the value of the third shaded area?_______________________________ </a:t>
            </a:r>
          </a:p>
          <a:p>
            <a:pPr>
              <a:lnSpc>
                <a:spcPct val="150000"/>
              </a:lnSpc>
            </a:pPr>
            <a:r>
              <a:rPr lang="en-IE" dirty="0">
                <a:solidFill>
                  <a:srgbClr val="990033"/>
                </a:solidFill>
              </a:rPr>
              <a:t>6. Why do they not have the same amount?_______________________________ </a:t>
            </a:r>
          </a:p>
          <a:p>
            <a:pPr>
              <a:lnSpc>
                <a:spcPct val="150000"/>
              </a:lnSpc>
            </a:pPr>
            <a:endParaRPr lang="en-IE" dirty="0">
              <a:solidFill>
                <a:srgbClr val="990033"/>
              </a:solidFill>
            </a:endParaRPr>
          </a:p>
        </p:txBody>
      </p:sp>
      <p:sp>
        <p:nvSpPr>
          <p:cNvPr id="5" name="Rectangle 4"/>
          <p:cNvSpPr/>
          <p:nvPr/>
        </p:nvSpPr>
        <p:spPr>
          <a:xfrm>
            <a:off x="2051720" y="673532"/>
            <a:ext cx="5037726" cy="523220"/>
          </a:xfrm>
          <a:prstGeom prst="rect">
            <a:avLst/>
          </a:prstGeom>
        </p:spPr>
        <p:txBody>
          <a:bodyPr wrap="none">
            <a:spAutoFit/>
          </a:bodyPr>
          <a:lstStyle/>
          <a:p>
            <a:r>
              <a:rPr lang="en-IE" sz="2800" b="1" dirty="0">
                <a:solidFill>
                  <a:srgbClr val="990033"/>
                </a:solidFill>
              </a:rPr>
              <a:t>Investigating Compound Interest</a:t>
            </a:r>
          </a:p>
        </p:txBody>
      </p:sp>
      <p:sp>
        <p:nvSpPr>
          <p:cNvPr id="6" name="Rectangle 5"/>
          <p:cNvSpPr/>
          <p:nvPr/>
        </p:nvSpPr>
        <p:spPr>
          <a:xfrm>
            <a:off x="1979712" y="90929"/>
            <a:ext cx="5113323" cy="584775"/>
          </a:xfrm>
          <a:prstGeom prst="rect">
            <a:avLst/>
          </a:prstGeom>
        </p:spPr>
        <p:txBody>
          <a:bodyPr wrap="none">
            <a:spAutoFit/>
          </a:bodyPr>
          <a:lstStyle/>
          <a:p>
            <a:r>
              <a:rPr lang="en-IE" sz="3200" b="1" dirty="0">
                <a:solidFill>
                  <a:srgbClr val="990033"/>
                </a:solidFill>
              </a:rPr>
              <a:t>Section A: Student Activity 1 </a:t>
            </a:r>
            <a:endParaRPr lang="en-IE" sz="3200" dirty="0">
              <a:solidFill>
                <a:srgbClr val="990033"/>
              </a:solidFill>
            </a:endParaRPr>
          </a:p>
        </p:txBody>
      </p:sp>
      <p:pic>
        <p:nvPicPr>
          <p:cNvPr id="1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000" y="1124744"/>
            <a:ext cx="72000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91090" y="1573367"/>
            <a:ext cx="1422000" cy="367200"/>
          </a:xfrm>
          <a:prstGeom prst="rect">
            <a:avLst/>
          </a:prstGeom>
          <a:ln>
            <a:solidFill>
              <a:srgbClr val="990033"/>
            </a:solidFill>
          </a:ln>
        </p:spPr>
      </p:pic>
      <p:pic>
        <p:nvPicPr>
          <p:cNvPr id="22"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00699" y="1172301"/>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715630" y="1172301"/>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2437599" y="11729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152840" y="1173083"/>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3869113" y="1171710"/>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4586416" y="1173590"/>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5300735" y="1176475"/>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6017813" y="1173590"/>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6735125" y="1175788"/>
            <a:ext cx="1404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7449435" y="1175788"/>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000784" y="15714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flipV="1">
            <a:off x="1715715" y="1571403"/>
            <a:ext cx="136800" cy="36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2483928" y="1567761"/>
            <a:ext cx="1440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483928" y="1949883"/>
            <a:ext cx="14400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789610" y="584184"/>
            <a:ext cx="7717441" cy="5617978"/>
            <a:chOff x="8658985" y="584184"/>
            <a:chExt cx="7717441" cy="5617978"/>
          </a:xfrm>
        </p:grpSpPr>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1610" y="584184"/>
              <a:ext cx="7344816" cy="561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010985" y="3213088"/>
              <a:ext cx="16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990033"/>
                  </a:solidFill>
                </a:rPr>
                <a:t>Lesson interaction</a:t>
              </a:r>
            </a:p>
          </p:txBody>
        </p:sp>
      </p:grpSp>
      <p:sp>
        <p:nvSpPr>
          <p:cNvPr id="28" name="Slide Number Placeholder 27"/>
          <p:cNvSpPr>
            <a:spLocks noGrp="1"/>
          </p:cNvSpPr>
          <p:nvPr>
            <p:ph type="sldNum" sz="quarter" idx="12"/>
          </p:nvPr>
        </p:nvSpPr>
        <p:spPr/>
        <p:txBody>
          <a:bodyPr/>
          <a:lstStyle/>
          <a:p>
            <a:fld id="{DBFFB0E0-6C34-478C-A48C-0EAE787DC86A}" type="slidenum">
              <a:rPr lang="en-IE" smtClean="0">
                <a:solidFill>
                  <a:srgbClr val="04617B">
                    <a:shade val="90000"/>
                  </a:srgbClr>
                </a:solidFill>
              </a:rPr>
              <a:pPr/>
              <a:t>7</a:t>
            </a:fld>
            <a:endParaRPr lang="en-IE">
              <a:solidFill>
                <a:srgbClr val="04617B">
                  <a:shade val="90000"/>
                </a:srgbClr>
              </a:solidFill>
            </a:endParaRPr>
          </a:p>
        </p:txBody>
      </p:sp>
      <p:sp>
        <p:nvSpPr>
          <p:cNvPr id="29" name="Snip and Round Single Corner Rectangle 28"/>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213606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250"/>
                                        <p:tgtEl>
                                          <p:spTgt spid="39"/>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25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0104 -0.00277 L 0.1559 0.05834 " pathEditMode="relative" rAng="0" ptsTypes="AA">
                                      <p:cBhvr>
                                        <p:cTn id="55" dur="2000" fill="hold"/>
                                        <p:tgtEl>
                                          <p:spTgt spid="22"/>
                                        </p:tgtEl>
                                        <p:attrNameLst>
                                          <p:attrName>ppt_x</p:attrName>
                                          <p:attrName>ppt_y</p:attrName>
                                        </p:attrNameLst>
                                      </p:cBhvr>
                                      <p:rCtr x="7743" y="3056"/>
                                    </p:animMotion>
                                  </p:childTnLst>
                                </p:cTn>
                              </p:par>
                            </p:childTnLst>
                          </p:cTn>
                        </p:par>
                        <p:par>
                          <p:cTn id="56" fill="hold">
                            <p:stCondLst>
                              <p:cond delay="2000"/>
                            </p:stCondLst>
                            <p:childTnLst>
                              <p:par>
                                <p:cTn id="57" presetID="42" presetClass="path" presetSubtype="0" accel="50000" decel="50000" fill="hold" nodeType="afterEffect">
                                  <p:stCondLst>
                                    <p:cond delay="0"/>
                                  </p:stCondLst>
                                  <p:childTnLst>
                                    <p:animMotion origin="layout" path="M 1.11111E-6 -0.00139 L 0.09219 0.05926 " pathEditMode="relative" rAng="0" ptsTypes="AA">
                                      <p:cBhvr>
                                        <p:cTn id="58" dur="400" fill="hold"/>
                                        <p:tgtEl>
                                          <p:spTgt spid="23"/>
                                        </p:tgtEl>
                                        <p:attrNameLst>
                                          <p:attrName>ppt_x</p:attrName>
                                          <p:attrName>ppt_y</p:attrName>
                                        </p:attrNameLst>
                                      </p:cBhvr>
                                      <p:rCtr x="4601" y="3032"/>
                                    </p:animMotion>
                                  </p:childTnLst>
                                </p:cTn>
                              </p:par>
                            </p:childTnLst>
                          </p:cTn>
                        </p:par>
                        <p:par>
                          <p:cTn id="59" fill="hold">
                            <p:stCondLst>
                              <p:cond delay="2400"/>
                            </p:stCondLst>
                            <p:childTnLst>
                              <p:par>
                                <p:cTn id="60" presetID="42" presetClass="path" presetSubtype="0" accel="50000" decel="50000" fill="hold" nodeType="afterEffect">
                                  <p:stCondLst>
                                    <p:cond delay="0"/>
                                  </p:stCondLst>
                                  <p:childTnLst>
                                    <p:animMotion origin="layout" path="M 0.00729 -0.00138 L 0.02864 0.05903 " pathEditMode="relative" rAng="0" ptsTypes="AA">
                                      <p:cBhvr>
                                        <p:cTn id="61" dur="400" fill="hold"/>
                                        <p:tgtEl>
                                          <p:spTgt spid="24"/>
                                        </p:tgtEl>
                                        <p:attrNameLst>
                                          <p:attrName>ppt_x</p:attrName>
                                          <p:attrName>ppt_y</p:attrName>
                                        </p:attrNameLst>
                                      </p:cBhvr>
                                      <p:rCtr x="1059" y="3009"/>
                                    </p:animMotion>
                                  </p:childTnLst>
                                </p:cTn>
                              </p:par>
                            </p:childTnLst>
                          </p:cTn>
                        </p:par>
                        <p:par>
                          <p:cTn id="62" fill="hold">
                            <p:stCondLst>
                              <p:cond delay="2800"/>
                            </p:stCondLst>
                            <p:childTnLst>
                              <p:par>
                                <p:cTn id="63" presetID="42" presetClass="path" presetSubtype="0" accel="50000" decel="50000" fill="hold" nodeType="afterEffect">
                                  <p:stCondLst>
                                    <p:cond delay="0"/>
                                  </p:stCondLst>
                                  <p:childTnLst>
                                    <p:animMotion origin="layout" path="M -0.00295 0.00579 L -0.03542 0.05903 " pathEditMode="relative" rAng="0" ptsTypes="AA">
                                      <p:cBhvr>
                                        <p:cTn id="64" dur="400" fill="hold"/>
                                        <p:tgtEl>
                                          <p:spTgt spid="25"/>
                                        </p:tgtEl>
                                        <p:attrNameLst>
                                          <p:attrName>ppt_x</p:attrName>
                                          <p:attrName>ppt_y</p:attrName>
                                        </p:attrNameLst>
                                      </p:cBhvr>
                                      <p:rCtr x="-1632" y="2662"/>
                                    </p:animMotion>
                                  </p:childTnLst>
                                </p:cTn>
                              </p:par>
                            </p:childTnLst>
                          </p:cTn>
                        </p:par>
                        <p:par>
                          <p:cTn id="65" fill="hold">
                            <p:stCondLst>
                              <p:cond delay="3200"/>
                            </p:stCondLst>
                            <p:childTnLst>
                              <p:par>
                                <p:cTn id="66" presetID="42" presetClass="path" presetSubtype="0" accel="50000" decel="50000" fill="hold" nodeType="afterEffect">
                                  <p:stCondLst>
                                    <p:cond delay="0"/>
                                  </p:stCondLst>
                                  <p:childTnLst>
                                    <p:animMotion origin="layout" path="M -0.00313 0.00556 L -0.09792 0.05926 " pathEditMode="relative" rAng="0" ptsTypes="AA">
                                      <p:cBhvr>
                                        <p:cTn id="67" dur="400" fill="hold"/>
                                        <p:tgtEl>
                                          <p:spTgt spid="26"/>
                                        </p:tgtEl>
                                        <p:attrNameLst>
                                          <p:attrName>ppt_x</p:attrName>
                                          <p:attrName>ppt_y</p:attrName>
                                        </p:attrNameLst>
                                      </p:cBhvr>
                                      <p:rCtr x="-4740" y="2685"/>
                                    </p:animMotion>
                                  </p:childTnLst>
                                </p:cTn>
                              </p:par>
                            </p:childTnLst>
                          </p:cTn>
                        </p:par>
                        <p:par>
                          <p:cTn id="68" fill="hold">
                            <p:stCondLst>
                              <p:cond delay="3600"/>
                            </p:stCondLst>
                            <p:childTnLst>
                              <p:par>
                                <p:cTn id="69" presetID="42" presetClass="path" presetSubtype="0" accel="50000" decel="50000" fill="hold" nodeType="afterEffect">
                                  <p:stCondLst>
                                    <p:cond delay="0"/>
                                  </p:stCondLst>
                                  <p:childTnLst>
                                    <p:animMotion origin="layout" path="M -0.00573 -0.00185 L -0.15643 0.05903 " pathEditMode="relative" rAng="0" ptsTypes="AA">
                                      <p:cBhvr>
                                        <p:cTn id="70" dur="400" fill="hold"/>
                                        <p:tgtEl>
                                          <p:spTgt spid="27"/>
                                        </p:tgtEl>
                                        <p:attrNameLst>
                                          <p:attrName>ppt_x</p:attrName>
                                          <p:attrName>ppt_y</p:attrName>
                                        </p:attrNameLst>
                                      </p:cBhvr>
                                      <p:rCtr x="-7535" y="3032"/>
                                    </p:animMotion>
                                  </p:childTnLst>
                                </p:cTn>
                              </p:par>
                            </p:childTnLst>
                          </p:cTn>
                        </p:par>
                        <p:par>
                          <p:cTn id="71" fill="hold">
                            <p:stCondLst>
                              <p:cond delay="4000"/>
                            </p:stCondLst>
                            <p:childTnLst>
                              <p:par>
                                <p:cTn id="72" presetID="42" presetClass="path" presetSubtype="0" accel="50000" decel="50000" fill="hold" nodeType="afterEffect">
                                  <p:stCondLst>
                                    <p:cond delay="0"/>
                                  </p:stCondLst>
                                  <p:childTnLst>
                                    <p:animMotion origin="layout" path="M -0.00625 -0.00278 L -0.21944 0.05787 " pathEditMode="relative" rAng="0" ptsTypes="AA">
                                      <p:cBhvr>
                                        <p:cTn id="73" dur="400" fill="hold"/>
                                        <p:tgtEl>
                                          <p:spTgt spid="35"/>
                                        </p:tgtEl>
                                        <p:attrNameLst>
                                          <p:attrName>ppt_x</p:attrName>
                                          <p:attrName>ppt_y</p:attrName>
                                        </p:attrNameLst>
                                      </p:cBhvr>
                                      <p:rCtr x="-10660" y="3032"/>
                                    </p:animMotion>
                                  </p:childTnLst>
                                </p:cTn>
                              </p:par>
                            </p:childTnLst>
                          </p:cTn>
                        </p:par>
                        <p:par>
                          <p:cTn id="74" fill="hold">
                            <p:stCondLst>
                              <p:cond delay="4400"/>
                            </p:stCondLst>
                            <p:childTnLst>
                              <p:par>
                                <p:cTn id="75" presetID="42" presetClass="path" presetSubtype="0" accel="50000" decel="50000" fill="hold" nodeType="afterEffect">
                                  <p:stCondLst>
                                    <p:cond delay="0"/>
                                  </p:stCondLst>
                                  <p:childTnLst>
                                    <p:animMotion origin="layout" path="M 1.38889E-6 -0.00139 L -0.28368 0.05945 " pathEditMode="relative" rAng="0" ptsTypes="AA">
                                      <p:cBhvr>
                                        <p:cTn id="76" dur="400" fill="hold"/>
                                        <p:tgtEl>
                                          <p:spTgt spid="36"/>
                                        </p:tgtEl>
                                        <p:attrNameLst>
                                          <p:attrName>ppt_x</p:attrName>
                                          <p:attrName>ppt_y</p:attrName>
                                        </p:attrNameLst>
                                      </p:cBhvr>
                                      <p:rCtr x="-14184" y="3030"/>
                                    </p:animMotion>
                                  </p:childTnLst>
                                </p:cTn>
                              </p:par>
                            </p:childTnLst>
                          </p:cTn>
                        </p:par>
                        <p:par>
                          <p:cTn id="77" fill="hold">
                            <p:stCondLst>
                              <p:cond delay="4800"/>
                            </p:stCondLst>
                            <p:childTnLst>
                              <p:par>
                                <p:cTn id="78" presetID="42" presetClass="path" presetSubtype="0" accel="50000" decel="50000" fill="hold" nodeType="afterEffect">
                                  <p:stCondLst>
                                    <p:cond delay="0"/>
                                  </p:stCondLst>
                                  <p:childTnLst>
                                    <p:animMotion origin="layout" path="M 0.00104 -0.00278 L -0.34549 0.05787 " pathEditMode="relative" rAng="0" ptsTypes="AA">
                                      <p:cBhvr>
                                        <p:cTn id="79" dur="400" fill="hold"/>
                                        <p:tgtEl>
                                          <p:spTgt spid="37"/>
                                        </p:tgtEl>
                                        <p:attrNameLst>
                                          <p:attrName>ppt_x</p:attrName>
                                          <p:attrName>ppt_y</p:attrName>
                                        </p:attrNameLst>
                                      </p:cBhvr>
                                      <p:rCtr x="-17326" y="3032"/>
                                    </p:animMotion>
                                  </p:childTnLst>
                                </p:cTn>
                              </p:par>
                            </p:childTnLst>
                          </p:cTn>
                        </p:par>
                        <p:par>
                          <p:cTn id="80" fill="hold">
                            <p:stCondLst>
                              <p:cond delay="5200"/>
                            </p:stCondLst>
                            <p:childTnLst>
                              <p:par>
                                <p:cTn id="81" presetID="42" presetClass="path" presetSubtype="0" accel="50000" decel="50000" fill="hold" nodeType="afterEffect">
                                  <p:stCondLst>
                                    <p:cond delay="0"/>
                                  </p:stCondLst>
                                  <p:childTnLst>
                                    <p:animMotion origin="layout" path="M 0.00781 -0.00278 L -0.40885 0.05787 " pathEditMode="relative" rAng="0" ptsTypes="AA">
                                      <p:cBhvr>
                                        <p:cTn id="82" dur="400" fill="hold"/>
                                        <p:tgtEl>
                                          <p:spTgt spid="38"/>
                                        </p:tgtEl>
                                        <p:attrNameLst>
                                          <p:attrName>ppt_x</p:attrName>
                                          <p:attrName>ppt_y</p:attrName>
                                        </p:attrNameLst>
                                      </p:cBhvr>
                                      <p:rCtr x="-20833" y="3032"/>
                                    </p:animMotion>
                                  </p:childTnLst>
                                </p:cTn>
                              </p:par>
                            </p:childTnLst>
                          </p:cTn>
                        </p:par>
                        <p:par>
                          <p:cTn id="83" fill="hold">
                            <p:stCondLst>
                              <p:cond delay="5600"/>
                            </p:stCondLst>
                            <p:childTnLst>
                              <p:par>
                                <p:cTn id="84" presetID="42" presetClass="path" presetSubtype="0" accel="50000" decel="50000" fill="hold" nodeType="afterEffect">
                                  <p:stCondLst>
                                    <p:cond delay="0"/>
                                  </p:stCondLst>
                                  <p:childTnLst>
                                    <p:animMotion origin="layout" path="M 0.00208 -0.00139 L 0.31441 0.00092 " pathEditMode="relative" rAng="0" ptsTypes="AA">
                                      <p:cBhvr>
                                        <p:cTn id="85" dur="400" fill="hold"/>
                                        <p:tgtEl>
                                          <p:spTgt spid="39"/>
                                        </p:tgtEl>
                                        <p:attrNameLst>
                                          <p:attrName>ppt_x</p:attrName>
                                          <p:attrName>ppt_y</p:attrName>
                                        </p:attrNameLst>
                                      </p:cBhvr>
                                      <p:rCtr x="15608" y="116"/>
                                    </p:animMotion>
                                  </p:childTnLst>
                                </p:cTn>
                              </p:par>
                            </p:childTnLst>
                          </p:cTn>
                        </p:par>
                        <p:par>
                          <p:cTn id="86" fill="hold">
                            <p:stCondLst>
                              <p:cond delay="6000"/>
                            </p:stCondLst>
                            <p:childTnLst>
                              <p:par>
                                <p:cTn id="87" presetID="42" presetClass="path" presetSubtype="0" accel="50000" decel="50000" fill="hold" nodeType="afterEffect">
                                  <p:stCondLst>
                                    <p:cond delay="0"/>
                                  </p:stCondLst>
                                  <p:childTnLst>
                                    <p:animMotion origin="layout" path="M 0.00104 -0.00139 L 0.25069 0.00092 " pathEditMode="relative" rAng="0" ptsTypes="AA">
                                      <p:cBhvr>
                                        <p:cTn id="88" dur="400" fill="hold"/>
                                        <p:tgtEl>
                                          <p:spTgt spid="40"/>
                                        </p:tgtEl>
                                        <p:attrNameLst>
                                          <p:attrName>ppt_x</p:attrName>
                                          <p:attrName>ppt_y</p:attrName>
                                        </p:attrNameLst>
                                      </p:cBhvr>
                                      <p:rCtr x="12483" y="11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35" presetClass="path" presetSubtype="0" accel="50000" decel="50000" fill="hold" nodeType="clickEffect">
                                  <p:stCondLst>
                                    <p:cond delay="0"/>
                                  </p:stCondLst>
                                  <p:childTnLst>
                                    <p:animMotion origin="layout" path="M 5E-6 1.68363E-6 L -0.88924 -0.00509 " pathEditMode="relative" rAng="0" ptsTypes="AA">
                                      <p:cBhvr>
                                        <p:cTn id="93" dur="2000" fill="hold"/>
                                        <p:tgtEl>
                                          <p:spTgt spid="7"/>
                                        </p:tgtEl>
                                        <p:attrNameLst>
                                          <p:attrName>ppt_x</p:attrName>
                                          <p:attrName>ppt_y</p:attrName>
                                        </p:attrNameLst>
                                      </p:cBhvr>
                                      <p:rCtr x="-44462" y="-254"/>
                                    </p:animMotion>
                                  </p:childTnLst>
                                </p:cTn>
                              </p:par>
                            </p:childTnLst>
                          </p:cTn>
                        </p:par>
                      </p:childTnLst>
                    </p:cTn>
                  </p:par>
                  <p:par>
                    <p:cTn id="94" fill="hold">
                      <p:stCondLst>
                        <p:cond delay="indefinite"/>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88924 -0.00509 L 0.00069 -0.00509 " pathEditMode="relative" rAng="0" ptsTypes="AA">
                                      <p:cBhvr>
                                        <p:cTn id="97" dur="2000" fill="hold"/>
                                        <p:tgtEl>
                                          <p:spTgt spid="7"/>
                                        </p:tgtEl>
                                        <p:attrNameLst>
                                          <p:attrName>ppt_x</p:attrName>
                                          <p:attrName>ppt_y</p:attrName>
                                        </p:attrNameLst>
                                      </p:cBhvr>
                                      <p:rCtr x="44497" y="0"/>
                                    </p:animMotion>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820472" cy="507831"/>
          </a:xfrm>
          <a:prstGeom prst="rect">
            <a:avLst/>
          </a:prstGeom>
        </p:spPr>
        <p:txBody>
          <a:bodyPr wrap="square">
            <a:spAutoFit/>
          </a:bodyPr>
          <a:lstStyle/>
          <a:p>
            <a:pPr>
              <a:lnSpc>
                <a:spcPct val="150000"/>
              </a:lnSpc>
            </a:pPr>
            <a:r>
              <a:rPr lang="en-IE" dirty="0">
                <a:solidFill>
                  <a:srgbClr val="C00000"/>
                </a:solidFill>
              </a:rPr>
              <a:t>7. Complete the following table and investigate the patterns which appear.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96471"/>
            <a:ext cx="7543030" cy="1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3792" y="2687940"/>
            <a:ext cx="4175956" cy="3416320"/>
          </a:xfrm>
          <a:prstGeom prst="rect">
            <a:avLst/>
          </a:prstGeom>
        </p:spPr>
        <p:txBody>
          <a:bodyPr wrap="square">
            <a:spAutoFit/>
          </a:bodyPr>
          <a:lstStyle/>
          <a:p>
            <a:r>
              <a:rPr lang="en-IE" dirty="0">
                <a:solidFill>
                  <a:srgbClr val="C00000"/>
                </a:solidFill>
              </a:rPr>
              <a:t>8. Can you find a way of getting the value for day 10 without having to do the table to day 10?  ___________________________________________________________________ ________________________________________________________________________________________________________________________________________</a:t>
            </a:r>
          </a:p>
          <a:p>
            <a:r>
              <a:rPr lang="en-IE" dirty="0">
                <a:solidFill>
                  <a:srgbClr val="C00000"/>
                </a:solidFill>
              </a:rPr>
              <a:t>9. Use the diagram on the right to graph time against amount. Is the relationship linear?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687940"/>
            <a:ext cx="3168352" cy="404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8820512" y="213388"/>
            <a:ext cx="7333888" cy="5159828"/>
            <a:chOff x="8820512" y="518218"/>
            <a:chExt cx="7333888" cy="5159828"/>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0" y="696471"/>
              <a:ext cx="70104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72512" y="1166218"/>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grpSp>
        <p:nvGrpSpPr>
          <p:cNvPr id="5" name="Group 4"/>
          <p:cNvGrpSpPr/>
          <p:nvPr/>
        </p:nvGrpSpPr>
        <p:grpSpPr>
          <a:xfrm>
            <a:off x="8820512" y="1756506"/>
            <a:ext cx="7177010" cy="4000500"/>
            <a:chOff x="8796762" y="2493908"/>
            <a:chExt cx="7177010" cy="4000500"/>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3397" y="2493908"/>
              <a:ext cx="68103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rot="16200000">
              <a:off x="8148762" y="3263853"/>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grpSp>
        <p:nvGrpSpPr>
          <p:cNvPr id="12" name="Group 11"/>
          <p:cNvGrpSpPr/>
          <p:nvPr/>
        </p:nvGrpSpPr>
        <p:grpSpPr>
          <a:xfrm>
            <a:off x="8820512" y="558130"/>
            <a:ext cx="7111841" cy="5391150"/>
            <a:chOff x="8820512" y="25853"/>
            <a:chExt cx="7111841" cy="5391150"/>
          </a:xfrm>
        </p:grpSpPr>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9128" y="25853"/>
              <a:ext cx="67532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rot="16200000">
              <a:off x="8172512" y="3661114"/>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grpSp>
        <p:nvGrpSpPr>
          <p:cNvPr id="6" name="Group 5"/>
          <p:cNvGrpSpPr/>
          <p:nvPr/>
        </p:nvGrpSpPr>
        <p:grpSpPr>
          <a:xfrm>
            <a:off x="8820512" y="335660"/>
            <a:ext cx="7106995" cy="6529306"/>
            <a:chOff x="8835447" y="605428"/>
            <a:chExt cx="7106995" cy="6529306"/>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08267" y="605428"/>
              <a:ext cx="673417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rot="16200000">
              <a:off x="8187447" y="6126734"/>
              <a:ext cx="1656000" cy="360000"/>
            </a:xfrm>
            <a:prstGeom prst="roundRect">
              <a:avLst/>
            </a:prstGeom>
            <a:solidFill>
              <a:srgbClr val="FFC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a:solidFill>
                    <a:srgbClr val="C00000"/>
                  </a:solidFill>
                </a:rPr>
                <a:t>Lesson interaction</a:t>
              </a:r>
            </a:p>
          </p:txBody>
        </p:sp>
      </p:grpSp>
      <p:sp>
        <p:nvSpPr>
          <p:cNvPr id="18" name="Slide Number Placeholder 17"/>
          <p:cNvSpPr>
            <a:spLocks noGrp="1"/>
          </p:cNvSpPr>
          <p:nvPr>
            <p:ph type="sldNum" sz="quarter" idx="12"/>
          </p:nvPr>
        </p:nvSpPr>
        <p:spPr/>
        <p:txBody>
          <a:bodyPr/>
          <a:lstStyle/>
          <a:p>
            <a:fld id="{DBFFB0E0-6C34-478C-A48C-0EAE787DC86A}" type="slidenum">
              <a:rPr lang="en-IE" smtClean="0">
                <a:solidFill>
                  <a:srgbClr val="04617B">
                    <a:shade val="90000"/>
                  </a:srgbClr>
                </a:solidFill>
              </a:rPr>
              <a:pPr/>
              <a:t>8</a:t>
            </a:fld>
            <a:endParaRPr lang="en-IE">
              <a:solidFill>
                <a:srgbClr val="04617B">
                  <a:shade val="90000"/>
                </a:srgbClr>
              </a:solidFill>
            </a:endParaRPr>
          </a:p>
        </p:txBody>
      </p:sp>
      <p:sp>
        <p:nvSpPr>
          <p:cNvPr id="20" name="Snip and Round Single Corner Rectangle 19"/>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3644592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3.7037E-7 L -0.88143 -0.0044 " pathEditMode="relative" rAng="0" ptsTypes="AA">
                                      <p:cBhvr>
                                        <p:cTn id="6" dur="2000" fill="hold"/>
                                        <p:tgtEl>
                                          <p:spTgt spid="4"/>
                                        </p:tgtEl>
                                        <p:attrNameLst>
                                          <p:attrName>ppt_x</p:attrName>
                                          <p:attrName>ppt_y</p:attrName>
                                        </p:attrNameLst>
                                      </p:cBhvr>
                                      <p:rCtr x="-44080" y="-23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143 -0.0044 L 0.00069 -0.0044 " pathEditMode="relative" rAng="0" ptsTypes="AA">
                                      <p:cBhvr>
                                        <p:cTn id="10" dur="2000" fill="hold"/>
                                        <p:tgtEl>
                                          <p:spTgt spid="4"/>
                                        </p:tgtEl>
                                        <p:attrNameLst>
                                          <p:attrName>ppt_x</p:attrName>
                                          <p:attrName>ppt_y</p:attrName>
                                        </p:attrNameLst>
                                      </p:cBhvr>
                                      <p:rCtr x="44097" y="0"/>
                                    </p:animMotion>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44444E-6 4.81481E-6 L -0.85694 -0.00579 " pathEditMode="relative" rAng="0" ptsTypes="AA">
                                      <p:cBhvr>
                                        <p:cTn id="15" dur="2000" fill="hold"/>
                                        <p:tgtEl>
                                          <p:spTgt spid="5"/>
                                        </p:tgtEl>
                                        <p:attrNameLst>
                                          <p:attrName>ppt_x</p:attrName>
                                          <p:attrName>ppt_y</p:attrName>
                                        </p:attrNameLst>
                                      </p:cBhvr>
                                      <p:rCtr x="-42847" y="-301"/>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5694 -0.00579 L 0.00139 -0.00579 " pathEditMode="relative" rAng="0" ptsTypes="AA">
                                      <p:cBhvr>
                                        <p:cTn id="19" dur="2000" fill="hold"/>
                                        <p:tgtEl>
                                          <p:spTgt spid="5"/>
                                        </p:tgtEl>
                                        <p:attrNameLst>
                                          <p:attrName>ppt_x</p:attrName>
                                          <p:attrName>ppt_y</p:attrName>
                                        </p:attrNameLst>
                                      </p:cBhvr>
                                      <p:rCtr x="42917" y="0"/>
                                    </p:animMotion>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00781 -0.00579 L -0.87708 -0.00139 " pathEditMode="relative" rAng="0" ptsTypes="AA">
                                      <p:cBhvr>
                                        <p:cTn id="24" dur="2000" fill="hold"/>
                                        <p:tgtEl>
                                          <p:spTgt spid="12"/>
                                        </p:tgtEl>
                                        <p:attrNameLst>
                                          <p:attrName>ppt_x</p:attrName>
                                          <p:attrName>ppt_y</p:attrName>
                                        </p:attrNameLst>
                                      </p:cBhvr>
                                      <p:rCtr x="-43472" y="208"/>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7534 -0.00371 L -0.00121 -0.00371 " pathEditMode="relative" rAng="0" ptsTypes="AA">
                                      <p:cBhvr>
                                        <p:cTn id="28" dur="2000" fill="hold"/>
                                        <p:tgtEl>
                                          <p:spTgt spid="12"/>
                                        </p:tgtEl>
                                        <p:attrNameLst>
                                          <p:attrName>ppt_x</p:attrName>
                                          <p:attrName>ppt_y</p:attrName>
                                        </p:attrNameLst>
                                      </p:cBhvr>
                                      <p:rCtr x="43698" y="0"/>
                                    </p:animMotion>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0.00521 0.01713 L -0.85573 0.01342 " pathEditMode="relative" rAng="0" ptsTypes="AA">
                                      <p:cBhvr>
                                        <p:cTn id="33" dur="2000" fill="hold"/>
                                        <p:tgtEl>
                                          <p:spTgt spid="6"/>
                                        </p:tgtEl>
                                        <p:attrNameLst>
                                          <p:attrName>ppt_x</p:attrName>
                                          <p:attrName>ppt_y</p:attrName>
                                        </p:attrNameLst>
                                      </p:cBhvr>
                                      <p:rCtr x="-43056" y="-185"/>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5313 0.01713 L 0.0052 0.01713 " pathEditMode="relative" rAng="0" ptsTypes="AA">
                                      <p:cBhvr>
                                        <p:cTn id="37" dur="2000" fill="hold"/>
                                        <p:tgtEl>
                                          <p:spTgt spid="6"/>
                                        </p:tgtEl>
                                        <p:attrNameLst>
                                          <p:attrName>ppt_x</p:attrName>
                                          <p:attrName>ppt_y</p:attrName>
                                        </p:attrNameLst>
                                      </p:cBhvr>
                                      <p:rCtr x="42917" y="0"/>
                                    </p:animMotion>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600000">
            <a:off x="972001"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FFB0E0-6C34-478C-A48C-0EAE787DC86A}" type="slidenum">
              <a:rPr lang="en-IE" smtClean="0">
                <a:solidFill>
                  <a:srgbClr val="04617B">
                    <a:shade val="90000"/>
                  </a:srgbClr>
                </a:solidFill>
              </a:rPr>
              <a:pPr/>
              <a:t>9</a:t>
            </a:fld>
            <a:endParaRPr lang="en-IE">
              <a:solidFill>
                <a:srgbClr val="04617B">
                  <a:shade val="90000"/>
                </a:srgbClr>
              </a:solidFill>
            </a:endParaRPr>
          </a:p>
        </p:txBody>
      </p:sp>
      <p:pic>
        <p:nvPicPr>
          <p:cNvPr id="277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000" y="606159"/>
            <a:ext cx="7200000" cy="56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88224" y="6084004"/>
            <a:ext cx="2525543" cy="369332"/>
          </a:xfrm>
          <a:prstGeom prst="rect">
            <a:avLst/>
          </a:prstGeom>
          <a:noFill/>
        </p:spPr>
        <p:txBody>
          <a:bodyPr wrap="square" rtlCol="0">
            <a:spAutoFit/>
          </a:bodyPr>
          <a:lstStyle/>
          <a:p>
            <a:r>
              <a:rPr lang="en-IE" b="1" dirty="0">
                <a:solidFill>
                  <a:prstClr val="black"/>
                </a:solidFill>
                <a:latin typeface="Century Gothic" pitchFamily="34" charset="0"/>
              </a:rPr>
              <a:t>Time </a:t>
            </a:r>
            <a:r>
              <a:rPr lang="en-IE" b="1" dirty="0" smtClean="0">
                <a:solidFill>
                  <a:prstClr val="black"/>
                </a:solidFill>
                <a:latin typeface="Century Gothic" pitchFamily="34" charset="0"/>
              </a:rPr>
              <a:t>elapsed (Days</a:t>
            </a:r>
            <a:r>
              <a:rPr lang="en-IE" b="1" dirty="0">
                <a:solidFill>
                  <a:prstClr val="black"/>
                </a:solidFill>
                <a:latin typeface="Century Gothic" pitchFamily="34" charset="0"/>
              </a:rPr>
              <a:t>)</a:t>
            </a:r>
          </a:p>
        </p:txBody>
      </p:sp>
      <p:sp>
        <p:nvSpPr>
          <p:cNvPr id="6" name="TextBox 5"/>
          <p:cNvSpPr txBox="1"/>
          <p:nvPr/>
        </p:nvSpPr>
        <p:spPr>
          <a:xfrm>
            <a:off x="251520" y="971436"/>
            <a:ext cx="1440000" cy="369332"/>
          </a:xfrm>
          <a:prstGeom prst="rect">
            <a:avLst/>
          </a:prstGeom>
          <a:noFill/>
        </p:spPr>
        <p:txBody>
          <a:bodyPr wrap="square" rtlCol="0">
            <a:spAutoFit/>
          </a:bodyPr>
          <a:lstStyle/>
          <a:p>
            <a:r>
              <a:rPr lang="en-IE" b="1" dirty="0" smtClean="0">
                <a:latin typeface="Century Gothic" pitchFamily="34" charset="0"/>
              </a:rPr>
              <a:t>Amount (€)</a:t>
            </a:r>
            <a:endParaRPr lang="en-IE" b="1" dirty="0">
              <a:latin typeface="Century Gothic" pitchFamily="34" charset="0"/>
            </a:endParaRPr>
          </a:p>
        </p:txBody>
      </p:sp>
      <p:sp>
        <p:nvSpPr>
          <p:cNvPr id="9" name="Snip and Round Single Corner Rectangle 8"/>
          <p:cNvSpPr/>
          <p:nvPr/>
        </p:nvSpPr>
        <p:spPr>
          <a:xfrm flipH="1">
            <a:off x="8388000" y="6426000"/>
            <a:ext cx="756000" cy="432000"/>
          </a:xfrm>
          <a:prstGeom prst="snipRoundRect">
            <a:avLst>
              <a:gd name="adj1" fmla="val 0"/>
              <a:gd name="adj2" fmla="val 38813"/>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latin typeface="+mj-lt"/>
              </a:rPr>
              <a:t>2</a:t>
            </a:r>
            <a:endParaRPr lang="en-IE" b="1" dirty="0">
              <a:latin typeface="+mj-lt"/>
            </a:endParaRPr>
          </a:p>
        </p:txBody>
      </p:sp>
    </p:spTree>
    <p:extLst>
      <p:ext uri="{BB962C8B-B14F-4D97-AF65-F5344CB8AC3E}">
        <p14:creationId xmlns:p14="http://schemas.microsoft.com/office/powerpoint/2010/main" val="26697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wipe(left)">
                                      <p:cBhvr>
                                        <p:cTn id="7" dur="2000"/>
                                        <p:tgtEl>
                                          <p:spTgt spid="277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7508"/>
                                        </p:tgtEl>
                                        <p:attrNameLst>
                                          <p:attrName>style.visibility</p:attrName>
                                        </p:attrNameLst>
                                      </p:cBhvr>
                                      <p:to>
                                        <p:strVal val="visible"/>
                                      </p:to>
                                    </p:set>
                                    <p:animEffect transition="in" filter="wipe(left)">
                                      <p:cBhvr>
                                        <p:cTn id="12" dur="20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_Theme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7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6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7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8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1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3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5_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1696</Words>
  <Application>Microsoft Office PowerPoint</Application>
  <PresentationFormat>On-screen Show (4:3)</PresentationFormat>
  <Paragraphs>444</Paragraphs>
  <Slides>22</Slides>
  <Notes>8</Notes>
  <HiddenSlides>3</HiddenSlides>
  <MMClips>0</MMClips>
  <ScaleCrop>false</ScaleCrop>
  <HeadingPairs>
    <vt:vector size="4" baseType="variant">
      <vt:variant>
        <vt:lpstr>Theme</vt:lpstr>
      </vt:variant>
      <vt:variant>
        <vt:i4>13</vt:i4>
      </vt:variant>
      <vt:variant>
        <vt:lpstr>Slide Titles</vt:lpstr>
      </vt:variant>
      <vt:variant>
        <vt:i4>22</vt:i4>
      </vt:variant>
    </vt:vector>
  </HeadingPairs>
  <TitlesOfParts>
    <vt:vector size="35" baseType="lpstr">
      <vt:lpstr>4_Flow</vt:lpstr>
      <vt:lpstr>Theme3</vt:lpstr>
      <vt:lpstr>5_Flow</vt:lpstr>
      <vt:lpstr>6_Flow</vt:lpstr>
      <vt:lpstr>7_Flow</vt:lpstr>
      <vt:lpstr>8_Flow</vt:lpstr>
      <vt:lpstr>11_Flow</vt:lpstr>
      <vt:lpstr>13_Flow</vt:lpstr>
      <vt:lpstr>15_Flow</vt:lpstr>
      <vt:lpstr>1_Theme3</vt:lpstr>
      <vt:lpstr>16_Flow</vt:lpstr>
      <vt:lpstr>17_Flow</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Drumcondra EC</dc:creator>
  <cp:lastModifiedBy>Pádraic Kavanagh</cp:lastModifiedBy>
  <cp:revision>72</cp:revision>
  <dcterms:created xsi:type="dcterms:W3CDTF">2012-09-06T09:18:04Z</dcterms:created>
  <dcterms:modified xsi:type="dcterms:W3CDTF">2012-10-01T12:23:21Z</dcterms:modified>
</cp:coreProperties>
</file>