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9" r:id="rId2"/>
  </p:sldMasterIdLst>
  <p:notesMasterIdLst>
    <p:notesMasterId r:id="rId28"/>
  </p:notesMasterIdLst>
  <p:sldIdLst>
    <p:sldId id="256" r:id="rId3"/>
    <p:sldId id="312" r:id="rId4"/>
    <p:sldId id="282" r:id="rId5"/>
    <p:sldId id="304" r:id="rId6"/>
    <p:sldId id="331" r:id="rId7"/>
    <p:sldId id="316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301" r:id="rId19"/>
    <p:sldId id="317" r:id="rId20"/>
    <p:sldId id="307" r:id="rId21"/>
    <p:sldId id="310" r:id="rId22"/>
    <p:sldId id="306" r:id="rId23"/>
    <p:sldId id="261" r:id="rId24"/>
    <p:sldId id="329" r:id="rId25"/>
    <p:sldId id="330" r:id="rId26"/>
    <p:sldId id="276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erpetu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erpetu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erpetu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erpetu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erpet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erpet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erpet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erpet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erpetu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E9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24" autoAdjust="0"/>
    <p:restoredTop sz="90941" autoAdjust="0"/>
  </p:normalViewPr>
  <p:slideViewPr>
    <p:cSldViewPr>
      <p:cViewPr>
        <p:scale>
          <a:sx n="50" d="100"/>
          <a:sy n="50" d="100"/>
        </p:scale>
        <p:origin x="-2130" y="-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C2CFE8A-4E8F-4912-9242-3C5D7ECD94FA}" type="datetimeFigureOut">
              <a:rPr lang="en-IE"/>
              <a:pPr>
                <a:defRPr/>
              </a:pPr>
              <a:t>19/04/2013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4B5EB14-7E5E-4990-A569-CC8AB53172BC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576397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B5EB14-7E5E-4990-A569-CC8AB53172BC}" type="slidenum">
              <a:rPr lang="en-IE" smtClean="0"/>
              <a:pPr>
                <a:defRPr/>
              </a:pPr>
              <a:t>1</a:t>
            </a:fld>
            <a:endParaRPr lang="en-I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B5EB14-7E5E-4990-A569-CC8AB53172BC}" type="slidenum">
              <a:rPr lang="en-IE" smtClean="0"/>
              <a:pPr>
                <a:defRPr/>
              </a:pPr>
              <a:t>18</a:t>
            </a:fld>
            <a:endParaRPr lang="en-I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B5EB14-7E5E-4990-A569-CC8AB53172BC}" type="slidenum">
              <a:rPr lang="en-IE" smtClean="0"/>
              <a:pPr>
                <a:defRPr/>
              </a:pPr>
              <a:t>19</a:t>
            </a:fld>
            <a:endParaRPr lang="en-I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B5EB14-7E5E-4990-A569-CC8AB53172BC}" type="slidenum">
              <a:rPr lang="en-IE" smtClean="0"/>
              <a:pPr>
                <a:defRPr/>
              </a:pPr>
              <a:t>20</a:t>
            </a:fld>
            <a:endParaRPr lang="en-I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B5EB14-7E5E-4990-A569-CC8AB53172BC}" type="slidenum">
              <a:rPr lang="en-IE" smtClean="0"/>
              <a:pPr>
                <a:defRPr/>
              </a:pPr>
              <a:t>21</a:t>
            </a:fld>
            <a:endParaRPr lang="en-I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8F48D4F-7F9F-4CFB-81EE-370CBAD64075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I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9CC58-3C65-43D2-B3B5-05E5ED7B670B}" type="slidenum">
              <a:rPr lang="en-IE" smtClean="0"/>
              <a:pPr/>
              <a:t>23</a:t>
            </a:fld>
            <a:endParaRPr lang="en-IE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9CC58-3C65-43D2-B3B5-05E5ED7B670B}" type="slidenum">
              <a:rPr lang="en-IE" smtClean="0"/>
              <a:pPr/>
              <a:t>24</a:t>
            </a:fld>
            <a:endParaRPr lang="en-IE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B5EB14-7E5E-4990-A569-CC8AB53172BC}" type="slidenum">
              <a:rPr lang="en-IE" smtClean="0"/>
              <a:pPr>
                <a:defRPr/>
              </a:pPr>
              <a:t>25</a:t>
            </a:fld>
            <a:endParaRPr lang="en-I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CCA7496-EE5F-487D-9836-8D4FACFC6E66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I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B5EB14-7E5E-4990-A569-CC8AB53172BC}" type="slidenum">
              <a:rPr lang="en-IE" smtClean="0"/>
              <a:pPr>
                <a:defRPr/>
              </a:pPr>
              <a:t>3</a:t>
            </a:fld>
            <a:endParaRPr lang="en-I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Fiú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iolraítear</a:t>
            </a:r>
            <a:r>
              <a:rPr lang="en-IE" sz="8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t-</a:t>
            </a:r>
            <a:r>
              <a:rPr lang="en-IE" sz="8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ús</a:t>
            </a:r>
            <a:r>
              <a:rPr lang="en-IE" sz="8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go </a:t>
            </a:r>
            <a:r>
              <a:rPr lang="en-IE" sz="8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leanúnach</a:t>
            </a:r>
            <a:r>
              <a:rPr lang="en-IE" sz="8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IE" sz="8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bíonn</a:t>
            </a:r>
            <a:r>
              <a:rPr lang="en-IE" sz="8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</a:t>
            </a:r>
            <a:r>
              <a:rPr lang="en-IE" sz="8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toradh</a:t>
            </a:r>
            <a:r>
              <a:rPr lang="en-IE" sz="8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fós</a:t>
            </a:r>
            <a:r>
              <a:rPr lang="en-IE" sz="8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teoranta</a:t>
            </a:r>
            <a:r>
              <a:rPr lang="en-IE" sz="8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</a:t>
            </a:r>
            <a:r>
              <a:rPr lang="en-IE" sz="8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bhliain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1683,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scrúdaigh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Jacob Bernoulli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fadhb</a:t>
            </a:r>
            <a:r>
              <a:rPr lang="en-IE" sz="8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</a:t>
            </a:r>
            <a:r>
              <a:rPr lang="en-IE" sz="8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úis</a:t>
            </a:r>
            <a:r>
              <a:rPr lang="en-IE" sz="8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iolraithe</a:t>
            </a:r>
            <a:r>
              <a:rPr lang="en-IE" sz="8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IE" sz="8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D’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iniúch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sé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t-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ús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iolraithe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leanúnach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agus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rinne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sé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iarracht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teorainn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(1+1/n)</a:t>
            </a:r>
            <a:r>
              <a:rPr lang="en-IE" sz="800" b="1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aimsiú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agus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druidim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leis</a:t>
            </a:r>
            <a:r>
              <a:rPr lang="en-IE" sz="8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</a:t>
            </a:r>
            <a:r>
              <a:rPr lang="en-IE" sz="8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éigríoch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D’usáid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sé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teoragán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déthéarmach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lena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thaispeáint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gur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gá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go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luíonn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teorainn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idir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agus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3; 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tig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linn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breathnú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seo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mar an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chéad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neasluach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fuarthas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riamh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don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uimhir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seo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IE" sz="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bhliain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1731,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 an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matamaiticeoir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Eilbhéiseach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Euler a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bhain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úsáid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den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chéad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uair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an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nodaireacht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don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lim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(1+1/n)^n de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réir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mar a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dhruideanna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 leis an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éigríoch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IE" sz="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é an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próiseas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matamaiciúil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croílár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</a:t>
            </a:r>
            <a:r>
              <a:rPr lang="en-IE" sz="8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próiseas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teorann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IE" sz="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IE" sz="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seo</a:t>
            </a:r>
            <a:r>
              <a:rPr lang="en-IE" sz="8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</a:t>
            </a:r>
            <a:r>
              <a:rPr lang="en-IE" sz="8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chéad</a:t>
            </a:r>
            <a:r>
              <a:rPr lang="en-IE" sz="8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uair</a:t>
            </a:r>
            <a:r>
              <a:rPr lang="en-IE" sz="8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IE" sz="8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sainmhíníodh</a:t>
            </a:r>
            <a:r>
              <a:rPr lang="en-IE" sz="8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uimhir</a:t>
            </a:r>
            <a:r>
              <a:rPr lang="en-IE" sz="8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</a:t>
            </a:r>
            <a:r>
              <a:rPr lang="en-IE" sz="8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próiseas</a:t>
            </a:r>
            <a:r>
              <a:rPr lang="en-IE" sz="8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teorann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IE" sz="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IE" sz="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Fionnadh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an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uimhir</a:t>
            </a:r>
            <a:r>
              <a:rPr lang="en-IE" sz="8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en-IE" sz="8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chéad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uair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trí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staidéar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ús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iolraithe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</a:t>
            </a:r>
            <a:endParaRPr lang="en-IE" sz="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IE" sz="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Níor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aithin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Bernoulli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aon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cheangal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idir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chuid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oibre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féin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agus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</a:t>
            </a:r>
            <a:r>
              <a:rPr lang="en-IE" sz="8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obair</a:t>
            </a:r>
            <a:r>
              <a:rPr lang="en-IE" sz="8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lang="en-IE" sz="8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logartaim</a:t>
            </a:r>
            <a:r>
              <a:rPr lang="en-IE" sz="8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IE" sz="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Ní</a:t>
            </a:r>
            <a:r>
              <a:rPr lang="en-IE" sz="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fios</a:t>
            </a:r>
            <a:r>
              <a:rPr lang="en-IE" sz="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dúinn</a:t>
            </a:r>
            <a:r>
              <a:rPr lang="en-IE" sz="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cé</a:t>
            </a:r>
            <a:r>
              <a:rPr lang="en-IE" sz="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thug </a:t>
            </a:r>
            <a:r>
              <a:rPr lang="en-IE" sz="8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iompar</a:t>
            </a:r>
            <a:r>
              <a:rPr lang="en-IE" sz="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aisteach</a:t>
            </a:r>
            <a:r>
              <a:rPr lang="en-IE" sz="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</a:t>
            </a:r>
            <a:r>
              <a:rPr lang="en-IE" sz="8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tsloinn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(1+1/n)^n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faoi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deara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dtús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agus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druidim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leis an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éigríoch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 sin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níl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dáta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breithe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IE" sz="8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huimhreach</a:t>
            </a:r>
            <a:r>
              <a:rPr lang="en-IE" sz="8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</a:t>
            </a:r>
            <a:r>
              <a:rPr lang="en-IE" sz="8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chuirfí</a:t>
            </a:r>
            <a:r>
              <a:rPr lang="en-IE" sz="8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IE" sz="8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iúl</a:t>
            </a:r>
            <a:r>
              <a:rPr lang="en-IE" sz="8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níos</a:t>
            </a:r>
            <a:r>
              <a:rPr lang="en-IE" sz="8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déanaí</a:t>
            </a:r>
            <a:r>
              <a:rPr lang="en-IE" sz="8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trí</a:t>
            </a:r>
            <a:r>
              <a:rPr lang="en-IE" sz="8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e,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eolas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go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cruinn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IE" sz="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Deallraíonn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sé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go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síneann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fhoinsí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siar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go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dtí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go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luath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17ú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céad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timpeall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d’airg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Napier a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logartaim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Bhí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tagairt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indíreach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</a:t>
            </a:r>
            <a:r>
              <a:rPr lang="en-IE" sz="8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feiceáil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dara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heagrán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aistriúchán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Edward Wright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lang="en-IE" sz="8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Descriptio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Napier (1618).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Bhí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obair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logartaim</a:t>
            </a:r>
            <a:r>
              <a:rPr lang="en-IE" sz="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tar </a:t>
            </a:r>
            <a:r>
              <a:rPr lang="en-IE" sz="8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éis</a:t>
            </a:r>
            <a:r>
              <a:rPr lang="en-IE" sz="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teacht</a:t>
            </a:r>
            <a:r>
              <a:rPr lang="en-IE" sz="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an-</a:t>
            </a:r>
            <a:r>
              <a:rPr lang="en-IE" sz="8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ghar</a:t>
            </a:r>
            <a:r>
              <a:rPr lang="en-IE" sz="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don </a:t>
            </a:r>
            <a:r>
              <a:rPr lang="en-IE" sz="8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uimhir</a:t>
            </a:r>
            <a:r>
              <a:rPr lang="en-IE" sz="800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en-IE" sz="8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aithint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ach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ní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fad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fós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é! </a:t>
            </a:r>
          </a:p>
          <a:p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luath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17ú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céad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tharla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forás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ollmhór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thrádáil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idirnáisiúnta</a:t>
            </a:r>
            <a:r>
              <a:rPr lang="en-IE" sz="8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agus</a:t>
            </a:r>
            <a:r>
              <a:rPr lang="en-IE" sz="8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lang="en-IE" sz="8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idirbhearta</a:t>
            </a:r>
            <a:r>
              <a:rPr lang="en-IE" sz="8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airgeadais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iomadúla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gach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sórt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dá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bharr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seo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díríodh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aire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ghéar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dhlí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úis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iolraithe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agus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féidir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gur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aithníodh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chéad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uair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chomhthéacs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seo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Ceisteanna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nach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raibh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baint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bith</a:t>
            </a:r>
            <a:r>
              <a:rPr lang="en-IE" sz="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acu</a:t>
            </a:r>
            <a:r>
              <a:rPr lang="en-IE" sz="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 </a:t>
            </a:r>
            <a:r>
              <a:rPr lang="en-IE" sz="8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hús</a:t>
            </a:r>
            <a:r>
              <a:rPr lang="en-IE" sz="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iolraithe</a:t>
            </a:r>
            <a:r>
              <a:rPr lang="en-IE" sz="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IE" sz="8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dhírigh</a:t>
            </a:r>
            <a:r>
              <a:rPr lang="en-IE" sz="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siad</a:t>
            </a:r>
            <a:r>
              <a:rPr lang="en-IE" sz="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méar</a:t>
            </a:r>
            <a:r>
              <a:rPr lang="en-IE" sz="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freisin</a:t>
            </a:r>
            <a:r>
              <a:rPr lang="en-IE" sz="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IE" sz="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dtreo</a:t>
            </a:r>
            <a:r>
              <a:rPr lang="en-IE" sz="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IE" sz="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huimhreach</a:t>
            </a:r>
            <a:r>
              <a:rPr lang="en-IE" sz="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céanna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Cruthaíodh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éagóimheastacht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Euler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bhliain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1737. In 1873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chruthaigh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Charles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Hermite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go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bhfuil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tarchéimniúil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i.e.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ní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féidir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go</a:t>
            </a:r>
            <a:r>
              <a:rPr lang="en-IE" sz="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mbeadh</a:t>
            </a:r>
            <a:r>
              <a:rPr lang="en-IE" sz="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sé</a:t>
            </a:r>
            <a:r>
              <a:rPr lang="en-IE" sz="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mar </a:t>
            </a:r>
            <a:r>
              <a:rPr lang="en-IE" sz="8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réiteach</a:t>
            </a:r>
            <a:r>
              <a:rPr lang="en-IE" sz="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lang="en-IE" sz="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chothromóid</a:t>
            </a:r>
            <a:r>
              <a:rPr lang="en-IE" sz="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iltéarmach</a:t>
            </a:r>
            <a:r>
              <a:rPr lang="en-IE" sz="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 </a:t>
            </a:r>
            <a:r>
              <a:rPr lang="en-IE" sz="8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comhéifeachtaí</a:t>
            </a:r>
            <a:r>
              <a:rPr lang="en-IE" sz="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slánuimhreach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Go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céimseatúil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is</a:t>
            </a:r>
            <a:r>
              <a:rPr lang="en-IE" sz="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féidir</a:t>
            </a:r>
            <a:r>
              <a:rPr lang="en-IE" sz="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</a:t>
            </a:r>
            <a:r>
              <a:rPr lang="en-IE" sz="8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uimhir</a:t>
            </a:r>
            <a:r>
              <a:rPr lang="en-IE" sz="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IE" sz="8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léirmhíniú</a:t>
            </a:r>
            <a:r>
              <a:rPr lang="en-IE" sz="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IE" sz="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roinnt</a:t>
            </a:r>
            <a:r>
              <a:rPr lang="en-IE" sz="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slite</a:t>
            </a:r>
            <a:r>
              <a:rPr lang="en-IE" sz="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éagsúla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Tá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t-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achar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faoi</a:t>
            </a:r>
            <a:r>
              <a:rPr lang="en-IE" sz="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ghraf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=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e^x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ó x =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lúide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éigríoch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go x=1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ionann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 e.  Is í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fána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ghraif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chéanna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x=1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</a:t>
            </a:r>
            <a:r>
              <a:rPr lang="en-IE" sz="8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freisin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Tá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éagóimheasta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agus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tairiseach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bunúsach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cosúil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 pi.  </a:t>
            </a:r>
          </a:p>
          <a:p>
            <a:endParaRPr lang="en-IE" sz="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Breathnaigh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</a:t>
            </a:r>
            <a:r>
              <a:rPr lang="en-IE" sz="8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lang="en-IE" sz="8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</a:t>
            </a:r>
            <a:r>
              <a:rPr lang="en-IE" sz="8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áireamhán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Féach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gur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féidir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 a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thabhairt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chuig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cumhachtaí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difriúla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é an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próiseas</a:t>
            </a:r>
            <a:r>
              <a:rPr lang="en-IE" sz="8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matamaiticiúil</a:t>
            </a:r>
            <a:r>
              <a:rPr lang="en-IE" sz="8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</a:t>
            </a:r>
            <a:r>
              <a:rPr lang="en-IE" sz="8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croílár</a:t>
            </a:r>
            <a:r>
              <a:rPr lang="en-IE" sz="8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</a:t>
            </a:r>
            <a:r>
              <a:rPr lang="en-IE" sz="800" b="1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próiseas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teorann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Nuair</a:t>
            </a:r>
            <a:r>
              <a:rPr lang="en-IE" sz="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IE" sz="8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deirimid</a:t>
            </a:r>
            <a:r>
              <a:rPr lang="en-IE" sz="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go </a:t>
            </a:r>
            <a:r>
              <a:rPr lang="en-IE" sz="8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ndruideann</a:t>
            </a:r>
            <a:r>
              <a:rPr lang="en-IE" sz="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seicheamh</a:t>
            </a:r>
            <a:r>
              <a:rPr lang="en-IE" sz="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uimhreach</a:t>
            </a:r>
            <a:r>
              <a:rPr lang="en-IE" sz="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a1,a2,a3,…. , an,……le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teorainn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 de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réir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mar a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dhruideann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 leis an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eigríoch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is é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atá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á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rá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againn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réir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mar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théann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méad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agus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méad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druideann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téarmaí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tseichimh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níos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cóngaraí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agus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níos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cóngaraí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don</a:t>
            </a:r>
            <a:r>
              <a:rPr lang="en-IE" sz="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uimhir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L.  I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bhfocail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eile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is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féidir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linn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difríocht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idir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</a:t>
            </a:r>
            <a:r>
              <a:rPr lang="en-IE" sz="8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agus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chomh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beag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agus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mian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linn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trí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dhul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amach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chomh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fada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agus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féidir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inár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seicheamh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is é sin,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trína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roghnú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bheith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mór</a:t>
            </a:r>
            <a:r>
              <a:rPr lang="en-IE" sz="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leor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Ciallaíonn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sé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seo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gur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féidir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difríocht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idir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</a:t>
            </a:r>
            <a:r>
              <a:rPr lang="en-IE" sz="8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agus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 a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dhéanamh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chomh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beag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agus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mian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linn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roghnaímid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mór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go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leor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Ní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ionann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sin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agus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rá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áfach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nuair</a:t>
            </a:r>
            <a:r>
              <a:rPr lang="en-IE" sz="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IE" sz="8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dhruideann</a:t>
            </a:r>
            <a:r>
              <a:rPr lang="en-IE" sz="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lim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(1+1/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n^n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le </a:t>
            </a:r>
            <a:r>
              <a:rPr lang="en-IE" sz="8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réir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mar a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dhruideann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 leis an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éigríoch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go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mbeidh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(1+1/n)^n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cothrom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 </a:t>
            </a:r>
            <a:r>
              <a:rPr lang="en-IE" sz="8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choíche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bhfírinne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bheidh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sé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riamh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cothom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leis,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rud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bunbhrí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coincheap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teorann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Tig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seiceamh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uimhreach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teacht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chomh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cóngarach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agus</a:t>
            </a:r>
            <a:r>
              <a:rPr lang="en-IE" sz="8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</a:t>
            </a:r>
            <a:r>
              <a:rPr lang="en-IE" sz="8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mian</a:t>
            </a:r>
            <a:r>
              <a:rPr lang="en-IE" sz="8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linn</a:t>
            </a:r>
            <a:r>
              <a:rPr lang="en-IE" sz="8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</a:t>
            </a:r>
            <a:r>
              <a:rPr lang="en-IE" sz="8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theorainn</a:t>
            </a:r>
            <a:r>
              <a:rPr lang="en-IE" sz="8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ach </a:t>
            </a:r>
            <a:r>
              <a:rPr lang="en-IE" sz="8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ní</a:t>
            </a:r>
            <a:r>
              <a:rPr lang="en-IE" sz="8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shroichfidh</a:t>
            </a:r>
            <a:r>
              <a:rPr lang="en-IE" sz="8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sé</a:t>
            </a:r>
            <a:r>
              <a:rPr lang="en-IE" sz="8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</a:t>
            </a:r>
            <a:r>
              <a:rPr lang="en-IE" sz="8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teorainn</a:t>
            </a:r>
            <a:r>
              <a:rPr lang="en-IE" sz="8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sin </a:t>
            </a:r>
            <a:r>
              <a:rPr lang="en-IE" sz="8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choíche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IE" sz="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IE" b="1" i="0" u="none" baseline="0" dirty="0" smtClean="0"/>
          </a:p>
          <a:p>
            <a:r>
              <a:rPr lang="en-IE" baseline="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C6CC4-0388-4E9C-8391-1B6F2000C043}" type="slidenum">
              <a:rPr lang="en-IE" smtClean="0">
                <a:solidFill>
                  <a:prstClr val="black"/>
                </a:solidFill>
              </a:rPr>
              <a:pPr/>
              <a:t>4</a:t>
            </a:fld>
            <a:endParaRPr lang="en-I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48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Fiú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iolraítear</a:t>
            </a:r>
            <a:r>
              <a:rPr lang="en-IE" sz="8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t-</a:t>
            </a:r>
            <a:r>
              <a:rPr lang="en-IE" sz="8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ús</a:t>
            </a:r>
            <a:r>
              <a:rPr lang="en-IE" sz="8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go </a:t>
            </a:r>
            <a:r>
              <a:rPr lang="en-IE" sz="8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leanúnach</a:t>
            </a:r>
            <a:r>
              <a:rPr lang="en-IE" sz="8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IE" sz="8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bíonn</a:t>
            </a:r>
            <a:r>
              <a:rPr lang="en-IE" sz="8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</a:t>
            </a:r>
            <a:r>
              <a:rPr lang="en-IE" sz="8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toradh</a:t>
            </a:r>
            <a:r>
              <a:rPr lang="en-IE" sz="8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fós</a:t>
            </a:r>
            <a:r>
              <a:rPr lang="en-IE" sz="8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teoranta</a:t>
            </a:r>
            <a:r>
              <a:rPr lang="en-IE" sz="8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</a:t>
            </a:r>
            <a:r>
              <a:rPr lang="en-IE" sz="8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bhliain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1683,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scrúdaigh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Jacob Bernoulli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fadhb</a:t>
            </a:r>
            <a:r>
              <a:rPr lang="en-IE" sz="8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</a:t>
            </a:r>
            <a:r>
              <a:rPr lang="en-IE" sz="8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úis</a:t>
            </a:r>
            <a:r>
              <a:rPr lang="en-IE" sz="8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iolraithe</a:t>
            </a:r>
            <a:r>
              <a:rPr lang="en-IE" sz="8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IE" sz="8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D’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iniúch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sé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t-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ús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iolraithe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leanúnach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agus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rinne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sé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iarracht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teorainn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(1+1/n)</a:t>
            </a:r>
            <a:r>
              <a:rPr lang="en-IE" sz="800" b="1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aimsiú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agus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druidim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leis</a:t>
            </a:r>
            <a:r>
              <a:rPr lang="en-IE" sz="8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</a:t>
            </a:r>
            <a:r>
              <a:rPr lang="en-IE" sz="8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éigríoch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D’usáid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sé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teoragán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déthéarmach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lena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thaispeáint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gur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gá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go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luíonn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teorainn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idir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agus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3; 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tig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linn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breathnú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seo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mar an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chéad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neasluach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fuarthas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riamh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don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uimhir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seo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IE" sz="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bhliain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1731,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 an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matamaiticeoir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Eilbhéiseach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Euler a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bhain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úsáid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den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chéad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uair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an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nodaireacht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don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lim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(1+1/n)^n de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réir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mar a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dhruideanna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 leis an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éigríoch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IE" sz="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é an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próiseas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matamaiciúil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croílár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</a:t>
            </a:r>
            <a:r>
              <a:rPr lang="en-IE" sz="8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próiseas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teorann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IE" sz="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IE" sz="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seo</a:t>
            </a:r>
            <a:r>
              <a:rPr lang="en-IE" sz="8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</a:t>
            </a:r>
            <a:r>
              <a:rPr lang="en-IE" sz="8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chéad</a:t>
            </a:r>
            <a:r>
              <a:rPr lang="en-IE" sz="8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uair</a:t>
            </a:r>
            <a:r>
              <a:rPr lang="en-IE" sz="8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IE" sz="8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sainmhíníodh</a:t>
            </a:r>
            <a:r>
              <a:rPr lang="en-IE" sz="8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uimhir</a:t>
            </a:r>
            <a:r>
              <a:rPr lang="en-IE" sz="8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</a:t>
            </a:r>
            <a:r>
              <a:rPr lang="en-IE" sz="8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próiseas</a:t>
            </a:r>
            <a:r>
              <a:rPr lang="en-IE" sz="8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teorann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IE" sz="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IE" sz="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Fionnadh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an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uimhir</a:t>
            </a:r>
            <a:r>
              <a:rPr lang="en-IE" sz="8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en-IE" sz="8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chéad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uair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trí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staidéar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ús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iolraithe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</a:t>
            </a:r>
            <a:endParaRPr lang="en-IE" sz="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IE" sz="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Níor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aithin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Bernoulli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aon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cheangal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idir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chuid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oibre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féin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agus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</a:t>
            </a:r>
            <a:r>
              <a:rPr lang="en-IE" sz="8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obair</a:t>
            </a:r>
            <a:r>
              <a:rPr lang="en-IE" sz="8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lang="en-IE" sz="8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logartaim</a:t>
            </a:r>
            <a:r>
              <a:rPr lang="en-IE" sz="8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IE" sz="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Ní</a:t>
            </a:r>
            <a:r>
              <a:rPr lang="en-IE" sz="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fios</a:t>
            </a:r>
            <a:r>
              <a:rPr lang="en-IE" sz="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dúinn</a:t>
            </a:r>
            <a:r>
              <a:rPr lang="en-IE" sz="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cé</a:t>
            </a:r>
            <a:r>
              <a:rPr lang="en-IE" sz="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thug </a:t>
            </a:r>
            <a:r>
              <a:rPr lang="en-IE" sz="8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iompar</a:t>
            </a:r>
            <a:r>
              <a:rPr lang="en-IE" sz="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aisteach</a:t>
            </a:r>
            <a:r>
              <a:rPr lang="en-IE" sz="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</a:t>
            </a:r>
            <a:r>
              <a:rPr lang="en-IE" sz="8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tsloinn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(1+1/n)^n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faoi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deara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dtús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agus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druidim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leis an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éigríoch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 sin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níl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dáta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breithe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IE" sz="8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huimhreach</a:t>
            </a:r>
            <a:r>
              <a:rPr lang="en-IE" sz="8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</a:t>
            </a:r>
            <a:r>
              <a:rPr lang="en-IE" sz="8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chuirfí</a:t>
            </a:r>
            <a:r>
              <a:rPr lang="en-IE" sz="8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IE" sz="8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iúl</a:t>
            </a:r>
            <a:r>
              <a:rPr lang="en-IE" sz="8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níos</a:t>
            </a:r>
            <a:r>
              <a:rPr lang="en-IE" sz="8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déanaí</a:t>
            </a:r>
            <a:r>
              <a:rPr lang="en-IE" sz="8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trí</a:t>
            </a:r>
            <a:r>
              <a:rPr lang="en-IE" sz="8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e,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eolas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go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cruinn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IE" sz="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Deallraíonn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sé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go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síneann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fhoinsí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siar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go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dtí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go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luath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17ú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céad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timpeall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d’airg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Napier a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logartaim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Bhí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tagairt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indíreach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</a:t>
            </a:r>
            <a:r>
              <a:rPr lang="en-IE" sz="8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feiceáil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dara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heagrán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aistriúchán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Edward Wright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lang="en-IE" sz="8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Descriptio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Napier (1618).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Bhí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obair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logartaim</a:t>
            </a:r>
            <a:r>
              <a:rPr lang="en-IE" sz="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tar </a:t>
            </a:r>
            <a:r>
              <a:rPr lang="en-IE" sz="8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éis</a:t>
            </a:r>
            <a:r>
              <a:rPr lang="en-IE" sz="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teacht</a:t>
            </a:r>
            <a:r>
              <a:rPr lang="en-IE" sz="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an-</a:t>
            </a:r>
            <a:r>
              <a:rPr lang="en-IE" sz="8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ghar</a:t>
            </a:r>
            <a:r>
              <a:rPr lang="en-IE" sz="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don </a:t>
            </a:r>
            <a:r>
              <a:rPr lang="en-IE" sz="8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uimhir</a:t>
            </a:r>
            <a:r>
              <a:rPr lang="en-IE" sz="800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en-IE" sz="8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aithint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ach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ní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fad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fós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é! </a:t>
            </a:r>
          </a:p>
          <a:p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luath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17ú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céad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tharla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forás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ollmhór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thrádáil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idirnáisiúnta</a:t>
            </a:r>
            <a:r>
              <a:rPr lang="en-IE" sz="8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agus</a:t>
            </a:r>
            <a:r>
              <a:rPr lang="en-IE" sz="8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lang="en-IE" sz="8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idirbhearta</a:t>
            </a:r>
            <a:r>
              <a:rPr lang="en-IE" sz="8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airgeadais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iomadúla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gach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sórt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dá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bharr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seo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díríodh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aire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ghéar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dhlí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úis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iolraithe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agus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féidir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gur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aithníodh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chéad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uair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chomhthéacs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seo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Ceisteanna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nach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raibh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baint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bith</a:t>
            </a:r>
            <a:r>
              <a:rPr lang="en-IE" sz="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acu</a:t>
            </a:r>
            <a:r>
              <a:rPr lang="en-IE" sz="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 </a:t>
            </a:r>
            <a:r>
              <a:rPr lang="en-IE" sz="8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hús</a:t>
            </a:r>
            <a:r>
              <a:rPr lang="en-IE" sz="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iolraithe</a:t>
            </a:r>
            <a:r>
              <a:rPr lang="en-IE" sz="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IE" sz="8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dhírigh</a:t>
            </a:r>
            <a:r>
              <a:rPr lang="en-IE" sz="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siad</a:t>
            </a:r>
            <a:r>
              <a:rPr lang="en-IE" sz="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méar</a:t>
            </a:r>
            <a:r>
              <a:rPr lang="en-IE" sz="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freisin</a:t>
            </a:r>
            <a:r>
              <a:rPr lang="en-IE" sz="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IE" sz="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dtreo</a:t>
            </a:r>
            <a:r>
              <a:rPr lang="en-IE" sz="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IE" sz="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huimhreach</a:t>
            </a:r>
            <a:r>
              <a:rPr lang="en-IE" sz="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céanna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Cruthaíodh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éagóimheastacht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Euler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bhliain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1737. In 1873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chruthaigh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Charles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Hermite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go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bhfuil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tarchéimniúil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i.e.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ní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féidir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go</a:t>
            </a:r>
            <a:r>
              <a:rPr lang="en-IE" sz="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mbeadh</a:t>
            </a:r>
            <a:r>
              <a:rPr lang="en-IE" sz="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sé</a:t>
            </a:r>
            <a:r>
              <a:rPr lang="en-IE" sz="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mar </a:t>
            </a:r>
            <a:r>
              <a:rPr lang="en-IE" sz="8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réiteach</a:t>
            </a:r>
            <a:r>
              <a:rPr lang="en-IE" sz="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lang="en-IE" sz="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chothromóid</a:t>
            </a:r>
            <a:r>
              <a:rPr lang="en-IE" sz="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iltéarmach</a:t>
            </a:r>
            <a:r>
              <a:rPr lang="en-IE" sz="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 </a:t>
            </a:r>
            <a:r>
              <a:rPr lang="en-IE" sz="8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comhéifeachtaí</a:t>
            </a:r>
            <a:r>
              <a:rPr lang="en-IE" sz="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slánuimhreach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Go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céimseatúil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is</a:t>
            </a:r>
            <a:r>
              <a:rPr lang="en-IE" sz="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féidir</a:t>
            </a:r>
            <a:r>
              <a:rPr lang="en-IE" sz="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</a:t>
            </a:r>
            <a:r>
              <a:rPr lang="en-IE" sz="8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uimhir</a:t>
            </a:r>
            <a:r>
              <a:rPr lang="en-IE" sz="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IE" sz="8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léirmhíniú</a:t>
            </a:r>
            <a:r>
              <a:rPr lang="en-IE" sz="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IE" sz="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roinnt</a:t>
            </a:r>
            <a:r>
              <a:rPr lang="en-IE" sz="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slite</a:t>
            </a:r>
            <a:r>
              <a:rPr lang="en-IE" sz="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éagsúla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Tá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t-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achar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faoi</a:t>
            </a:r>
            <a:r>
              <a:rPr lang="en-IE" sz="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ghraf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=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e^x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ó x =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lúide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éigríoch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go x=1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ionann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 e.  Is í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fána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ghraif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chéanna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x=1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</a:t>
            </a:r>
            <a:r>
              <a:rPr lang="en-IE" sz="8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freisin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Tá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éagóimheasta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agus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tairiseach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bunúsach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cosúil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 pi.  </a:t>
            </a:r>
          </a:p>
          <a:p>
            <a:endParaRPr lang="en-IE" sz="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Breathnaigh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</a:t>
            </a:r>
            <a:r>
              <a:rPr lang="en-IE" sz="8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lang="en-IE" sz="8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</a:t>
            </a:r>
            <a:r>
              <a:rPr lang="en-IE" sz="8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áireamhán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Féach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gur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féidir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 a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thabhairt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chuig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cumhachtaí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difriúla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é an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próiseas</a:t>
            </a:r>
            <a:r>
              <a:rPr lang="en-IE" sz="8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matamaiticiúil</a:t>
            </a:r>
            <a:r>
              <a:rPr lang="en-IE" sz="8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</a:t>
            </a:r>
            <a:r>
              <a:rPr lang="en-IE" sz="8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croílár</a:t>
            </a:r>
            <a:r>
              <a:rPr lang="en-IE" sz="8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</a:t>
            </a:r>
            <a:r>
              <a:rPr lang="en-IE" sz="800" b="1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próiseas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teorann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Nuair</a:t>
            </a:r>
            <a:r>
              <a:rPr lang="en-IE" sz="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IE" sz="8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deirimid</a:t>
            </a:r>
            <a:r>
              <a:rPr lang="en-IE" sz="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go </a:t>
            </a:r>
            <a:r>
              <a:rPr lang="en-IE" sz="8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ndruideann</a:t>
            </a:r>
            <a:r>
              <a:rPr lang="en-IE" sz="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seicheamh</a:t>
            </a:r>
            <a:r>
              <a:rPr lang="en-IE" sz="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uimhreach</a:t>
            </a:r>
            <a:r>
              <a:rPr lang="en-IE" sz="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a1,a2,a3,…. , an,……le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teorainn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 de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réir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mar a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dhruideann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 leis an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eigríoch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is é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atá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á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rá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againn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réir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mar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théann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méad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agus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méad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druideann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téarmaí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tseichimh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níos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cóngaraí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agus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níos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cóngaraí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don</a:t>
            </a:r>
            <a:r>
              <a:rPr lang="en-IE" sz="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uimhir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L.  I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bhfocail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eile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is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féidir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linn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difríocht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idir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</a:t>
            </a:r>
            <a:r>
              <a:rPr lang="en-IE" sz="8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agus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chomh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beag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agus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mian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linn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trí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dhul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amach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chomh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fada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agus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féidir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inár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seicheamh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is é sin,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trína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roghnú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bheith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mór</a:t>
            </a:r>
            <a:r>
              <a:rPr lang="en-IE" sz="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leor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Ciallaíonn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sé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seo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gur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féidir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difríocht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idir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</a:t>
            </a:r>
            <a:r>
              <a:rPr lang="en-IE" sz="8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agus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 a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dhéanamh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chomh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beag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agus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mian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linn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roghnaímid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mór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go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leor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Ní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ionann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sin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agus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rá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áfach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nuair</a:t>
            </a:r>
            <a:r>
              <a:rPr lang="en-IE" sz="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IE" sz="8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dhruideann</a:t>
            </a:r>
            <a:r>
              <a:rPr lang="en-IE" sz="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lim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(1+1/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n^n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le </a:t>
            </a:r>
            <a:r>
              <a:rPr lang="en-IE" sz="8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réir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mar a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dhruideann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 leis an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éigríoch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go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mbeidh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(1+1/n)^n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cothrom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 </a:t>
            </a:r>
            <a:r>
              <a:rPr lang="en-IE" sz="8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choíche</a:t>
            </a:r>
            <a:r>
              <a:rPr lang="en-I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bhfírinne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bheidh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sé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riamh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cothom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leis,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rud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bunbhrí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coincheap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teorann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Tig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seiceamh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uimhreach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teacht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chomh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cóngarach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agus</a:t>
            </a:r>
            <a:r>
              <a:rPr lang="en-IE" sz="8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</a:t>
            </a:r>
            <a:r>
              <a:rPr lang="en-IE" sz="8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mian</a:t>
            </a:r>
            <a:r>
              <a:rPr lang="en-IE" sz="8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linn</a:t>
            </a:r>
            <a:r>
              <a:rPr lang="en-IE" sz="8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</a:t>
            </a:r>
            <a:r>
              <a:rPr lang="en-IE" sz="8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theorainn</a:t>
            </a:r>
            <a:r>
              <a:rPr lang="en-IE" sz="8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ach </a:t>
            </a:r>
            <a:r>
              <a:rPr lang="en-IE" sz="8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ní</a:t>
            </a:r>
            <a:r>
              <a:rPr lang="en-IE" sz="8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shroichfidh</a:t>
            </a:r>
            <a:r>
              <a:rPr lang="en-IE" sz="8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8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sé</a:t>
            </a:r>
            <a:r>
              <a:rPr lang="en-IE" sz="8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</a:t>
            </a:r>
            <a:r>
              <a:rPr lang="en-IE" sz="8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teorainn</a:t>
            </a:r>
            <a:r>
              <a:rPr lang="en-IE" sz="8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sin </a:t>
            </a:r>
            <a:r>
              <a:rPr lang="en-IE" sz="8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choíche</a:t>
            </a:r>
            <a:r>
              <a:rPr lang="en-IE" sz="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IE" sz="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IE" b="1" i="0" u="none" baseline="0" dirty="0" smtClean="0"/>
          </a:p>
          <a:p>
            <a:r>
              <a:rPr lang="en-IE" baseline="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C6CC4-0388-4E9C-8391-1B6F2000C043}" type="slidenum">
              <a:rPr lang="en-IE" smtClean="0">
                <a:solidFill>
                  <a:prstClr val="black"/>
                </a:solidFill>
              </a:rPr>
              <a:pPr/>
              <a:t>5</a:t>
            </a:fld>
            <a:endParaRPr lang="en-I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48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B5EB14-7E5E-4990-A569-CC8AB53172BC}" type="slidenum">
              <a:rPr lang="en-IE" smtClean="0"/>
              <a:pPr>
                <a:defRPr/>
              </a:pPr>
              <a:t>6</a:t>
            </a:fld>
            <a:endParaRPr lang="en-I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IE" dirty="0" smtClean="0"/>
              <a:t>Questions you may</a:t>
            </a:r>
            <a:r>
              <a:rPr lang="en-IE" baseline="0" dirty="0" smtClean="0"/>
              <a:t> be asked:</a:t>
            </a:r>
          </a:p>
          <a:p>
            <a:r>
              <a:rPr lang="en-IE" dirty="0" smtClean="0"/>
              <a:t>G(x) has a limit but its not continuous.</a:t>
            </a:r>
            <a:r>
              <a:rPr lang="en-IE" baseline="0" dirty="0" smtClean="0"/>
              <a:t> Hole exists.</a:t>
            </a:r>
          </a:p>
          <a:p>
            <a:r>
              <a:rPr lang="en-IE" baseline="0" dirty="0" smtClean="0"/>
              <a:t>Middle column = value of the function at the point.</a:t>
            </a:r>
          </a:p>
          <a:p>
            <a:r>
              <a:rPr lang="en-IE" baseline="0" dirty="0" smtClean="0"/>
              <a:t>Now, we have to look at this graphically.</a:t>
            </a:r>
          </a:p>
          <a:p>
            <a:pPr marL="228600" indent="-228600">
              <a:buNone/>
            </a:pPr>
            <a:r>
              <a:rPr lang="en-IE" baseline="0" dirty="0" smtClean="0"/>
              <a:t> f(x) Has a value and a limit.</a:t>
            </a:r>
          </a:p>
          <a:p>
            <a:pPr marL="228600" indent="-228600">
              <a:buAutoNum type="arabicPeriod"/>
            </a:pPr>
            <a:r>
              <a:rPr lang="en-IE" baseline="0" dirty="0" smtClean="0"/>
              <a:t>For  a function to have a limit at a point, the function must approach the same value from left and right.</a:t>
            </a:r>
          </a:p>
          <a:p>
            <a:pPr marL="228600" indent="-228600">
              <a:buNone/>
            </a:pPr>
            <a:endParaRPr lang="en-IE" baseline="0" dirty="0" smtClean="0"/>
          </a:p>
          <a:p>
            <a:pPr marL="228600" indent="-228600">
              <a:buNone/>
            </a:pPr>
            <a:endParaRPr lang="en-IE" baseline="0" dirty="0" smtClean="0"/>
          </a:p>
          <a:p>
            <a:pPr marL="228600" indent="-228600">
              <a:buNone/>
            </a:pPr>
            <a:endParaRPr lang="en-IE" baseline="0" dirty="0" smtClean="0"/>
          </a:p>
          <a:p>
            <a:pPr marL="228600" indent="-228600">
              <a:buNone/>
            </a:pPr>
            <a:r>
              <a:rPr lang="en-IE" baseline="0" dirty="0" smtClean="0"/>
              <a:t>Why is good for us to be able to calculate the limit of g(x) ? It tells us whether or not they are differentiable. </a:t>
            </a:r>
          </a:p>
          <a:p>
            <a:pPr marL="228600" indent="-228600">
              <a:buNone/>
            </a:pPr>
            <a:endParaRPr lang="en-IE" baseline="0" dirty="0" smtClean="0">
              <a:solidFill>
                <a:srgbClr val="FF0000"/>
              </a:solidFill>
            </a:endParaRPr>
          </a:p>
          <a:p>
            <a:pPr marL="228600" indent="-228600">
              <a:buNone/>
            </a:pPr>
            <a:r>
              <a:rPr lang="en-IE" baseline="0" dirty="0" smtClean="0">
                <a:solidFill>
                  <a:srgbClr val="FF0000"/>
                </a:solidFill>
              </a:rPr>
              <a:t>Ask them.. </a:t>
            </a:r>
            <a:r>
              <a:rPr lang="en-IE" baseline="0" dirty="0" smtClean="0"/>
              <a:t>Is the function approaching the same value from both sides and if it is what is that value??</a:t>
            </a:r>
          </a:p>
          <a:p>
            <a:pPr marL="228600" indent="-228600">
              <a:buNone/>
            </a:pPr>
            <a:endParaRPr lang="en-IE" baseline="0" dirty="0" smtClean="0"/>
          </a:p>
          <a:p>
            <a:pPr marL="228600" indent="-228600">
              <a:buNone/>
            </a:pPr>
            <a:endParaRPr lang="en-IE" baseline="0" dirty="0" smtClean="0"/>
          </a:p>
          <a:p>
            <a:pPr marL="228600" indent="-228600">
              <a:buNone/>
            </a:pPr>
            <a:r>
              <a:rPr lang="en-IE" baseline="0" dirty="0" smtClean="0"/>
              <a:t> Why can I not simplify g(x) first?? If you simplify you lose the continuity. Factorising will give you the limit but it hides something from the function- the discontinuity. When you have discontinuity done, it will have discontinuity at x=3. so it will break. </a:t>
            </a:r>
          </a:p>
          <a:p>
            <a:pPr marL="228600" indent="-228600">
              <a:buNone/>
            </a:pPr>
            <a:endParaRPr lang="en-IE" baseline="0" dirty="0" smtClean="0"/>
          </a:p>
          <a:p>
            <a:pPr marL="228600" indent="-228600">
              <a:buNone/>
            </a:pPr>
            <a:r>
              <a:rPr lang="en-IE" baseline="0" dirty="0" smtClean="0"/>
              <a:t>Because it is approaching the same value from the left and right (above and below), the function has a limit =6. </a:t>
            </a:r>
          </a:p>
          <a:p>
            <a:pPr marL="228600" indent="-228600">
              <a:buNone/>
            </a:pPr>
            <a:endParaRPr lang="en-IE" baseline="0" dirty="0" smtClean="0"/>
          </a:p>
          <a:p>
            <a:pPr marL="228600" indent="-228600">
              <a:buNone/>
            </a:pPr>
            <a:r>
              <a:rPr lang="en-IE" dirty="0" smtClean="0"/>
              <a:t>At g(x) it is the</a:t>
            </a:r>
            <a:r>
              <a:rPr lang="en-IE" baseline="0" dirty="0" smtClean="0"/>
              <a:t> limit but it doesn’t have a value.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9CC58-3C65-43D2-B3B5-05E5ED7B670B}" type="slidenum">
              <a:rPr lang="en-IE" smtClean="0"/>
              <a:pPr/>
              <a:t>12</a:t>
            </a:fld>
            <a:endParaRPr lang="en-I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G(x) not defined at 3.  So it doesn’t have a value at 3 but it does approach</a:t>
            </a:r>
            <a:r>
              <a:rPr lang="en-IE" baseline="0" dirty="0" smtClean="0"/>
              <a:t> a value. So</a:t>
            </a:r>
            <a:r>
              <a:rPr lang="en-IE" dirty="0" smtClean="0"/>
              <a:t> as we approached 3 it does</a:t>
            </a:r>
            <a:r>
              <a:rPr lang="en-IE" baseline="0" dirty="0" smtClean="0"/>
              <a:t> have a limit. Mention e here.</a:t>
            </a:r>
          </a:p>
          <a:p>
            <a:endParaRPr lang="en-IE" baseline="0" dirty="0" smtClean="0"/>
          </a:p>
          <a:p>
            <a:r>
              <a:rPr lang="en-IE" baseline="0" dirty="0" smtClean="0"/>
              <a:t>Because the value doesn’t exist at 3, there is a break in the function. </a:t>
            </a:r>
          </a:p>
          <a:p>
            <a:endParaRPr lang="en-IE" baseline="0" dirty="0" smtClean="0"/>
          </a:p>
          <a:p>
            <a:r>
              <a:rPr lang="en-IE" baseline="0" dirty="0" smtClean="0"/>
              <a:t>Not as well behaved but we can still predict. (It is not differentiable because we cant predict what it will do.)</a:t>
            </a:r>
          </a:p>
          <a:p>
            <a:endParaRPr lang="en-IE" baseline="0" dirty="0" smtClean="0"/>
          </a:p>
          <a:p>
            <a:r>
              <a:rPr lang="en-IE" baseline="0" dirty="0" smtClean="0"/>
              <a:t>Back to teachers Q... Had you simplify g(x) you would have missed this bad behaviour, as you have changed the characteristics</a:t>
            </a:r>
          </a:p>
          <a:p>
            <a:r>
              <a:rPr lang="en-IE" baseline="0" dirty="0" smtClean="0"/>
              <a:t>This is not differentiable at x=3...  Must be differentiable at all points on the domain.</a:t>
            </a:r>
          </a:p>
          <a:p>
            <a:r>
              <a:rPr lang="en-IE" baseline="0" dirty="0" smtClean="0"/>
              <a:t>A differentiable function may be </a:t>
            </a:r>
            <a:r>
              <a:rPr lang="en-IE" baseline="0" dirty="0" err="1" smtClean="0"/>
              <a:t>undifferentiable</a:t>
            </a:r>
            <a:r>
              <a:rPr lang="en-IE" baseline="0" dirty="0" smtClean="0"/>
              <a:t> at a point. </a:t>
            </a:r>
            <a:endParaRPr lang="en-IE" dirty="0" smtClean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B5EB14-7E5E-4990-A569-CC8AB53172BC}" type="slidenum">
              <a:rPr lang="en-IE" smtClean="0"/>
              <a:pPr>
                <a:defRPr/>
              </a:pPr>
              <a:t>15</a:t>
            </a:fld>
            <a:endParaRPr lang="en-I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B5EB14-7E5E-4990-A569-CC8AB53172BC}" type="slidenum">
              <a:rPr lang="en-IE" smtClean="0"/>
              <a:pPr>
                <a:defRPr/>
              </a:pPr>
              <a:t>17</a:t>
            </a:fld>
            <a:endParaRPr lang="en-I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63430-8A3D-46A5-803A-401D30E8D43E}" type="datetimeFigureOut">
              <a:rPr lang="en-IE"/>
              <a:pPr>
                <a:defRPr/>
              </a:pPr>
              <a:t>19/04/2013</a:t>
            </a:fld>
            <a:endParaRPr lang="en-IE" dirty="0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634F463-E8B4-49A0-B461-5F38492739CB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D1C88-ACA0-47D4-BA3B-A75C79191826}" type="datetimeFigureOut">
              <a:rPr lang="en-IE"/>
              <a:pPr>
                <a:defRPr/>
              </a:pPr>
              <a:t>19/04/2013</a:t>
            </a:fld>
            <a:endParaRPr lang="en-IE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F0104-6E00-4181-966C-705B5B7ABE28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8790D-19A0-4E5C-A0D0-0EA53AE8F764}" type="datetimeFigureOut">
              <a:rPr lang="en-IE"/>
              <a:pPr>
                <a:defRPr/>
              </a:pPr>
              <a:t>19/04/2013</a:t>
            </a:fld>
            <a:endParaRPr lang="en-IE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7F586-845A-4FE8-90EC-A793E6B7EE7A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48511-DB2F-433C-8E4B-A3F3519B82A3}" type="datetimeFigureOut">
              <a:rPr lang="en-IE" smtClean="0"/>
              <a:pPr/>
              <a:t>19/04/2013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66C8-035F-4AB1-B2C6-5E263CFF8C93}" type="slidenum">
              <a:rPr lang="en-IE" smtClean="0"/>
              <a:pPr/>
              <a:t>‹#›</a:t>
            </a:fld>
            <a:endParaRPr lang="en-IE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598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48511-DB2F-433C-8E4B-A3F3519B82A3}" type="datetimeFigureOut">
              <a:rPr lang="en-IE" smtClean="0"/>
              <a:pPr/>
              <a:t>19/04/2013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66C8-035F-4AB1-B2C6-5E263CFF8C93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21357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48511-DB2F-433C-8E4B-A3F3519B82A3}" type="datetimeFigureOut">
              <a:rPr lang="en-IE" smtClean="0"/>
              <a:pPr/>
              <a:t>19/04/2013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66C8-035F-4AB1-B2C6-5E263CFF8C93}" type="slidenum">
              <a:rPr lang="en-IE" smtClean="0"/>
              <a:pPr/>
              <a:t>‹#›</a:t>
            </a:fld>
            <a:endParaRPr lang="en-IE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2049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48511-DB2F-433C-8E4B-A3F3519B82A3}" type="datetimeFigureOut">
              <a:rPr lang="en-IE" smtClean="0"/>
              <a:pPr/>
              <a:t>19/04/2013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66C8-035F-4AB1-B2C6-5E263CFF8C93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80136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48511-DB2F-433C-8E4B-A3F3519B82A3}" type="datetimeFigureOut">
              <a:rPr lang="en-IE" smtClean="0"/>
              <a:pPr/>
              <a:t>19/04/2013</a:t>
            </a:fld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66C8-035F-4AB1-B2C6-5E263CFF8C93}" type="slidenum">
              <a:rPr lang="en-IE" smtClean="0"/>
              <a:pPr/>
              <a:t>‹#›</a:t>
            </a:fld>
            <a:endParaRPr lang="en-IE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885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48511-DB2F-433C-8E4B-A3F3519B82A3}" type="datetimeFigureOut">
              <a:rPr lang="en-IE" smtClean="0"/>
              <a:pPr/>
              <a:t>19/04/2013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66C8-035F-4AB1-B2C6-5E263CFF8C93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999483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48511-DB2F-433C-8E4B-A3F3519B82A3}" type="datetimeFigureOut">
              <a:rPr lang="en-IE" smtClean="0"/>
              <a:pPr/>
              <a:t>19/04/2013</a:t>
            </a:fld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66C8-035F-4AB1-B2C6-5E263CFF8C93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429" y="3933056"/>
            <a:ext cx="1880428" cy="181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0" descr="http://www.danajarvis.org/virtualteams/wp-content/uploads/2011/04/whatif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1717755" cy="1514378"/>
          </a:xfrm>
          <a:prstGeom prst="ellipse">
            <a:avLst/>
          </a:prstGeom>
          <a:ln w="127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89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48511-DB2F-433C-8E4B-A3F3519B82A3}" type="datetimeFigureOut">
              <a:rPr lang="en-IE" smtClean="0"/>
              <a:pPr/>
              <a:t>19/04/2013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66C8-035F-4AB1-B2C6-5E263CFF8C93}" type="slidenum">
              <a:rPr lang="en-IE" smtClean="0"/>
              <a:pPr/>
              <a:t>‹#›</a:t>
            </a:fld>
            <a:endParaRPr lang="en-IE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298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171400"/>
            <a:ext cx="7772400" cy="1143000"/>
          </a:xfrm>
        </p:spPr>
        <p:txBody>
          <a:bodyPr>
            <a:normAutofit/>
          </a:bodyPr>
          <a:lstStyle>
            <a:lvl1pPr algn="ctr">
              <a:defRPr sz="4400" b="1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755576" y="1196752"/>
            <a:ext cx="7772400" cy="4572000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AEA6D-AC82-41BB-A5A4-97079EE784FD}" type="datetimeFigureOut">
              <a:rPr lang="en-IE"/>
              <a:pPr>
                <a:defRPr/>
              </a:pPr>
              <a:t>19/04/2013</a:t>
            </a:fld>
            <a:endParaRPr lang="en-IE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557ED-D0A1-4DF1-9AB3-8B7688924E59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48511-DB2F-433C-8E4B-A3F3519B82A3}" type="datetimeFigureOut">
              <a:rPr lang="en-IE" smtClean="0"/>
              <a:pPr/>
              <a:t>19/04/2013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66C8-035F-4AB1-B2C6-5E263CFF8C93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272794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48511-DB2F-433C-8E4B-A3F3519B82A3}" type="datetimeFigureOut">
              <a:rPr lang="en-IE" smtClean="0"/>
              <a:pPr/>
              <a:t>19/04/2013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66C8-035F-4AB1-B2C6-5E263CFF8C93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16893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48511-DB2F-433C-8E4B-A3F3519B82A3}" type="datetimeFigureOut">
              <a:rPr lang="en-IE" smtClean="0"/>
              <a:pPr/>
              <a:t>19/04/2013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66C8-035F-4AB1-B2C6-5E263CFF8C93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55133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82968-5DE6-4F77-A8B0-BD0D7A27B3CC}" type="datetimeFigureOut">
              <a:rPr lang="en-IE"/>
              <a:pPr>
                <a:defRPr/>
              </a:pPr>
              <a:t>19/04/2013</a:t>
            </a:fld>
            <a:endParaRPr lang="en-IE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8D035-9C9A-44C6-8EE5-4EB4242581F1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4EE31-A579-4F01-B198-94A2DDCCAF32}" type="datetimeFigureOut">
              <a:rPr lang="en-IE"/>
              <a:pPr>
                <a:defRPr/>
              </a:pPr>
              <a:t>19/04/2013</a:t>
            </a:fld>
            <a:endParaRPr lang="en-IE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2C1DE-B715-4E55-B2FF-B3C66CA8DD9A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CE270-4293-4E1A-A74F-78567FACE523}" type="datetimeFigureOut">
              <a:rPr lang="en-IE"/>
              <a:pPr>
                <a:defRPr/>
              </a:pPr>
              <a:t>19/04/2013</a:t>
            </a:fld>
            <a:endParaRPr lang="en-IE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0D9B4-446F-4D12-8CB8-17BBEB5F05A5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2787F-00C2-4C0A-BF2A-A4876AF2AC51}" type="datetimeFigureOut">
              <a:rPr lang="en-IE"/>
              <a:pPr>
                <a:defRPr/>
              </a:pPr>
              <a:t>19/04/2013</a:t>
            </a:fld>
            <a:endParaRPr lang="en-I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62DC5-B45C-43B5-8755-9657ED619151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F9592-0D85-4A67-9AAB-8A55D24F1F6E}" type="datetimeFigureOut">
              <a:rPr lang="en-IE"/>
              <a:pPr>
                <a:defRPr/>
              </a:pPr>
              <a:t>19/04/2013</a:t>
            </a:fld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343D9-00D4-46AB-AD5A-0BFD3EE12F01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1C29D-4FC1-438D-BCA4-02956DB5BBA4}" type="datetimeFigureOut">
              <a:rPr lang="en-IE"/>
              <a:pPr>
                <a:defRPr/>
              </a:pPr>
              <a:t>19/04/2013</a:t>
            </a:fld>
            <a:endParaRPr lang="en-IE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61EF2-F106-489A-81DF-EC3E00FDE516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4D132-7BB7-4D06-A6B5-06E09856EAB7}" type="datetimeFigureOut">
              <a:rPr lang="en-IE"/>
              <a:pPr>
                <a:defRPr/>
              </a:pPr>
              <a:t>19/04/2013</a:t>
            </a:fld>
            <a:endParaRPr lang="en-IE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BE3A3-C090-4C0C-846C-7C04704CBA9E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/>
          </a:p>
        </p:txBody>
      </p:sp>
      <p:sp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solidFill>
            <a:schemeClr val="bg1"/>
          </a:solidFill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9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9B32F4-C807-48BC-82E3-87202031EC41}" type="datetimeFigureOut">
              <a:rPr lang="en-IE"/>
              <a:pPr>
                <a:defRPr/>
              </a:pPr>
              <a:t>19/04/2013</a:t>
            </a:fld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3E90CE0C-E918-4597-9B9B-49B5B9D1196D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8" r:id="rId2"/>
    <p:sldLayoutId id="2147483696" r:id="rId3"/>
    <p:sldLayoutId id="2147483689" r:id="rId4"/>
    <p:sldLayoutId id="2147483690" r:id="rId5"/>
    <p:sldLayoutId id="2147483691" r:id="rId6"/>
    <p:sldLayoutId id="2147483692" r:id="rId7"/>
    <p:sldLayoutId id="2147483697" r:id="rId8"/>
    <p:sldLayoutId id="2147483698" r:id="rId9"/>
    <p:sldLayoutId id="2147483693" r:id="rId10"/>
    <p:sldLayoutId id="2147483694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fontAlgn="base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fontAlgn="base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4C48511-DB2F-433C-8E4B-A3F3519B82A3}" type="datetimeFigureOut">
              <a:rPr lang="en-IE" smtClean="0"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19/04/2013</a:t>
            </a:fld>
            <a:endParaRPr lang="en-IE" dirty="0"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IE" dirty="0"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BDA66C8-035F-4AB1-B2C6-5E263CFF8C93}" type="slidenum">
              <a:rPr lang="en-IE" smtClean="0"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IE" dirty="0"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9699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gif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Geogebra%20files/Discrete%20compounding.ggb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0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gif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7175"/>
            <a:ext cx="7772400" cy="14700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E" sz="7200" dirty="0" err="1" smtClean="0"/>
              <a:t>Ailgéabar</a:t>
            </a:r>
            <a:r>
              <a:rPr lang="en-IE" sz="7200" dirty="0" smtClean="0"/>
              <a:t> &amp; </a:t>
            </a:r>
            <a:r>
              <a:rPr lang="en-IE" sz="7200" dirty="0" err="1" smtClean="0"/>
              <a:t>Calcalas</a:t>
            </a:r>
            <a:endParaRPr lang="en-IE" sz="7200" dirty="0"/>
          </a:p>
        </p:txBody>
      </p:sp>
      <p:sp>
        <p:nvSpPr>
          <p:cNvPr id="4" name="Rectangle 3"/>
          <p:cNvSpPr/>
          <p:nvPr/>
        </p:nvSpPr>
        <p:spPr>
          <a:xfrm>
            <a:off x="-324544" y="3212976"/>
            <a:ext cx="9628006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115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Coincheap</a:t>
            </a:r>
            <a:r>
              <a:rPr lang="en-IE" sz="11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 </a:t>
            </a:r>
            <a:r>
              <a:rPr lang="en-IE" sz="115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na</a:t>
            </a:r>
            <a:endParaRPr lang="en-IE" sz="115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115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Teorann</a:t>
            </a:r>
            <a:endParaRPr lang="en-IE" sz="115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3571461"/>
              </p:ext>
            </p:extLst>
          </p:nvPr>
        </p:nvGraphicFramePr>
        <p:xfrm>
          <a:off x="103736" y="980728"/>
          <a:ext cx="8963659" cy="18782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5659"/>
                <a:gridCol w="756000"/>
                <a:gridCol w="756000"/>
                <a:gridCol w="756000"/>
                <a:gridCol w="792000"/>
                <a:gridCol w="324000"/>
                <a:gridCol w="756000"/>
                <a:gridCol w="324000"/>
                <a:gridCol w="756000"/>
                <a:gridCol w="756000"/>
                <a:gridCol w="756000"/>
                <a:gridCol w="756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en-IE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101639" r="-507851" b="-30655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99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128125" r="-507851" b="-94792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3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…</a:t>
                      </a:r>
                      <a:endParaRPr lang="en-IE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6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neamhshainithe</a:t>
                      </a:r>
                      <a:endParaRPr lang="en-IE" sz="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3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…</a:t>
                      </a:r>
                      <a:endParaRPr lang="en-IE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5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243333" r="-507851" b="-111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6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neamhshainithe</a:t>
                      </a:r>
                      <a:endParaRPr lang="en-IE" sz="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028384" y="6021288"/>
            <a:ext cx="864096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IE" b="1" dirty="0" err="1" smtClean="0">
                <a:solidFill>
                  <a:srgbClr val="37E937"/>
                </a:solidFill>
              </a:rPr>
              <a:t>Lth</a:t>
            </a:r>
            <a:r>
              <a:rPr lang="en-IE" b="1" dirty="0" smtClean="0">
                <a:solidFill>
                  <a:srgbClr val="37E937"/>
                </a:solidFill>
                <a:cs typeface="Arial" charset="0"/>
              </a:rPr>
              <a:t> </a:t>
            </a:r>
            <a:r>
              <a:rPr lang="en-IE" b="1" dirty="0">
                <a:solidFill>
                  <a:srgbClr val="37E937"/>
                </a:solidFill>
                <a:cs typeface="Arial" charset="0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167" y="3429000"/>
            <a:ext cx="903649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Tasc</a:t>
            </a:r>
            <a:r>
              <a:rPr lang="en-IE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marL="514350" indent="-514350">
              <a:buAutoNum type="arabicPeriod"/>
            </a:pPr>
            <a:r>
              <a:rPr lang="en-IE" sz="3600" dirty="0" err="1" smtClean="0">
                <a:latin typeface="Calibri" pitchFamily="34" charset="0"/>
                <a:cs typeface="Calibri" pitchFamily="34" charset="0"/>
              </a:rPr>
              <a:t>Iniúchaigh</a:t>
            </a:r>
            <a:r>
              <a:rPr lang="en-IE" sz="3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IE" sz="3600" dirty="0">
                <a:latin typeface="Calibri" pitchFamily="34" charset="0"/>
                <a:cs typeface="Calibri" pitchFamily="34" charset="0"/>
              </a:rPr>
              <a:t>an </a:t>
            </a:r>
            <a:r>
              <a:rPr lang="en-IE" sz="3600" dirty="0" err="1">
                <a:latin typeface="Calibri" pitchFamily="34" charset="0"/>
                <a:cs typeface="Calibri" pitchFamily="34" charset="0"/>
              </a:rPr>
              <a:t>bhfuil</a:t>
            </a:r>
            <a:r>
              <a:rPr lang="en-IE" sz="3600" dirty="0">
                <a:latin typeface="Calibri" pitchFamily="34" charset="0"/>
                <a:cs typeface="Calibri" pitchFamily="34" charset="0"/>
              </a:rPr>
              <a:t> </a:t>
            </a:r>
            <a:r>
              <a:rPr lang="en-IE" sz="3600" dirty="0" err="1">
                <a:latin typeface="Calibri" pitchFamily="34" charset="0"/>
                <a:cs typeface="Calibri" pitchFamily="34" charset="0"/>
              </a:rPr>
              <a:t>aschur</a:t>
            </a:r>
            <a:r>
              <a:rPr lang="en-IE" sz="3600" dirty="0">
                <a:latin typeface="Calibri" pitchFamily="34" charset="0"/>
                <a:cs typeface="Calibri" pitchFamily="34" charset="0"/>
              </a:rPr>
              <a:t> do </a:t>
            </a:r>
            <a:r>
              <a:rPr lang="en-IE" sz="3600" dirty="0" err="1">
                <a:latin typeface="Calibri" pitchFamily="34" charset="0"/>
                <a:cs typeface="Calibri" pitchFamily="34" charset="0"/>
              </a:rPr>
              <a:t>gach</a:t>
            </a:r>
            <a:r>
              <a:rPr lang="en-IE" sz="3600" dirty="0">
                <a:latin typeface="Calibri" pitchFamily="34" charset="0"/>
                <a:cs typeface="Calibri" pitchFamily="34" charset="0"/>
              </a:rPr>
              <a:t> </a:t>
            </a:r>
            <a:r>
              <a:rPr lang="en-IE" sz="3600" dirty="0" err="1">
                <a:latin typeface="Calibri" pitchFamily="34" charset="0"/>
                <a:cs typeface="Calibri" pitchFamily="34" charset="0"/>
              </a:rPr>
              <a:t>feidhm</a:t>
            </a:r>
            <a:r>
              <a:rPr lang="en-IE" sz="3600" dirty="0"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en-IE" sz="3600" dirty="0">
                <a:latin typeface="Calibri" pitchFamily="34" charset="0"/>
                <a:cs typeface="Calibri" pitchFamily="34" charset="0"/>
              </a:rPr>
              <a:t>	f(x), g(x), h(x) </a:t>
            </a:r>
            <a:r>
              <a:rPr lang="en-IE" sz="3600" dirty="0" err="1" smtClean="0">
                <a:latin typeface="Calibri" pitchFamily="34" charset="0"/>
                <a:cs typeface="Calibri" pitchFamily="34" charset="0"/>
              </a:rPr>
              <a:t>ag</a:t>
            </a:r>
            <a:r>
              <a:rPr lang="en-IE" sz="3600" dirty="0" smtClean="0">
                <a:latin typeface="Calibri" pitchFamily="34" charset="0"/>
                <a:cs typeface="Calibri" pitchFamily="34" charset="0"/>
              </a:rPr>
              <a:t> 3</a:t>
            </a:r>
            <a:endParaRPr lang="en-IE" sz="36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en-IE" sz="2800" dirty="0" smtClean="0">
              <a:latin typeface="Calibri" pitchFamily="34" charset="0"/>
              <a:cs typeface="Calibri" pitchFamily="34" charset="0"/>
            </a:endParaRPr>
          </a:p>
          <a:p>
            <a:endParaRPr lang="en-IE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55650" y="-26988"/>
            <a:ext cx="7772400" cy="1143001"/>
          </a:xfrm>
          <a:prstGeom prst="rect">
            <a:avLst/>
          </a:prstGeom>
        </p:spPr>
        <p:txBody>
          <a:bodyPr bIns="91440" anchor="b">
            <a:normAutofit fontScale="90000" lnSpcReduction="2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b="1" kern="120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IE" dirty="0" err="1" smtClean="0">
                <a:solidFill>
                  <a:srgbClr val="D34817">
                    <a:lumMod val="60000"/>
                    <a:lumOff val="40000"/>
                  </a:srgbClr>
                </a:solidFill>
              </a:rPr>
              <a:t>Coincheap</a:t>
            </a:r>
            <a:r>
              <a:rPr lang="en-IE" dirty="0" smtClean="0">
                <a:solidFill>
                  <a:srgbClr val="D34817">
                    <a:lumMod val="60000"/>
                    <a:lumOff val="40000"/>
                  </a:srgbClr>
                </a:solidFill>
              </a:rPr>
              <a:t> </a:t>
            </a:r>
            <a:r>
              <a:rPr lang="en-IE" dirty="0" err="1" smtClean="0">
                <a:solidFill>
                  <a:srgbClr val="D34817">
                    <a:lumMod val="60000"/>
                    <a:lumOff val="40000"/>
                  </a:srgbClr>
                </a:solidFill>
              </a:rPr>
              <a:t>na</a:t>
            </a:r>
            <a:r>
              <a:rPr lang="en-IE" dirty="0" smtClean="0">
                <a:solidFill>
                  <a:srgbClr val="D34817">
                    <a:lumMod val="60000"/>
                    <a:lumOff val="40000"/>
                  </a:srgbClr>
                </a:solidFill>
              </a:rPr>
              <a:t> </a:t>
            </a:r>
            <a:r>
              <a:rPr lang="en-IE" dirty="0" err="1" smtClean="0">
                <a:solidFill>
                  <a:srgbClr val="D34817">
                    <a:lumMod val="60000"/>
                    <a:lumOff val="40000"/>
                  </a:srgbClr>
                </a:solidFill>
              </a:rPr>
              <a:t>Teorann</a:t>
            </a:r>
            <a:r>
              <a:rPr lang="en-IE" dirty="0" smtClean="0">
                <a:solidFill>
                  <a:srgbClr val="D34817">
                    <a:lumMod val="60000"/>
                    <a:lumOff val="40000"/>
                  </a:srgbClr>
                </a:solidFill>
              </a:rPr>
              <a:t/>
            </a:r>
            <a:br>
              <a:rPr lang="en-IE" dirty="0" smtClean="0">
                <a:solidFill>
                  <a:srgbClr val="D34817">
                    <a:lumMod val="60000"/>
                    <a:lumOff val="40000"/>
                  </a:srgbClr>
                </a:solidFill>
              </a:rPr>
            </a:br>
            <a:r>
              <a:rPr lang="en-IE" dirty="0" err="1" smtClean="0">
                <a:solidFill>
                  <a:srgbClr val="D34817">
                    <a:lumMod val="60000"/>
                    <a:lumOff val="40000"/>
                  </a:srgbClr>
                </a:solidFill>
              </a:rPr>
              <a:t>Gníomhaíocht</a:t>
            </a:r>
            <a:r>
              <a:rPr lang="en-IE" dirty="0" smtClean="0">
                <a:solidFill>
                  <a:srgbClr val="D34817">
                    <a:lumMod val="60000"/>
                    <a:lumOff val="40000"/>
                  </a:srgbClr>
                </a:solidFill>
              </a:rPr>
              <a:t> </a:t>
            </a:r>
            <a:r>
              <a:rPr lang="en-IE" dirty="0" err="1" smtClean="0">
                <a:solidFill>
                  <a:srgbClr val="D34817">
                    <a:lumMod val="60000"/>
                    <a:lumOff val="40000"/>
                  </a:srgbClr>
                </a:solidFill>
              </a:rPr>
              <a:t>Daltaí</a:t>
            </a:r>
            <a:endParaRPr lang="en-IE" dirty="0">
              <a:solidFill>
                <a:srgbClr val="D3481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18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103736" y="1005695"/>
          <a:ext cx="8963659" cy="18782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5659"/>
                <a:gridCol w="756000"/>
                <a:gridCol w="756000"/>
                <a:gridCol w="756000"/>
                <a:gridCol w="792000"/>
                <a:gridCol w="324000"/>
                <a:gridCol w="756000"/>
                <a:gridCol w="324000"/>
                <a:gridCol w="756000"/>
                <a:gridCol w="756000"/>
                <a:gridCol w="756000"/>
                <a:gridCol w="75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endParaRPr lang="en-IE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>
                          <a:latin typeface="Calibri" pitchFamily="34" charset="0"/>
                          <a:cs typeface="Calibri" pitchFamily="34" charset="0"/>
                        </a:rPr>
                        <a:t>2.9</a:t>
                      </a:r>
                      <a:endParaRPr lang="en-IE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>
                          <a:latin typeface="Calibri" pitchFamily="34" charset="0"/>
                          <a:cs typeface="Calibri" pitchFamily="34" charset="0"/>
                        </a:rPr>
                        <a:t>2.99</a:t>
                      </a:r>
                      <a:endParaRPr lang="en-IE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>
                          <a:latin typeface="Calibri" pitchFamily="34" charset="0"/>
                          <a:cs typeface="Calibri" pitchFamily="34" charset="0"/>
                        </a:rPr>
                        <a:t>2.999</a:t>
                      </a:r>
                      <a:endParaRPr lang="en-IE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>
                          <a:latin typeface="Calibri" pitchFamily="34" charset="0"/>
                          <a:cs typeface="Calibri" pitchFamily="34" charset="0"/>
                        </a:rPr>
                        <a:t>2.9999</a:t>
                      </a:r>
                      <a:endParaRPr lang="en-IE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en-IE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>
                          <a:latin typeface="Calibri" pitchFamily="34" charset="0"/>
                          <a:cs typeface="Calibri" pitchFamily="34" charset="0"/>
                        </a:rPr>
                        <a:t>3.0001</a:t>
                      </a:r>
                      <a:endParaRPr lang="en-IE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>
                          <a:latin typeface="Calibri" pitchFamily="34" charset="0"/>
                          <a:cs typeface="Calibri" pitchFamily="34" charset="0"/>
                        </a:rPr>
                        <a:t>3.001</a:t>
                      </a:r>
                      <a:endParaRPr lang="en-IE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>
                          <a:latin typeface="Calibri" pitchFamily="34" charset="0"/>
                          <a:cs typeface="Calibri" pitchFamily="34" charset="0"/>
                        </a:rPr>
                        <a:t>3.01</a:t>
                      </a:r>
                      <a:endParaRPr lang="en-IE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>
                          <a:latin typeface="Calibri" pitchFamily="34" charset="0"/>
                          <a:cs typeface="Calibri" pitchFamily="34" charset="0"/>
                        </a:rPr>
                        <a:t>3.1</a:t>
                      </a:r>
                      <a:endParaRPr lang="en-IE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104918" r="-507851" b="-30655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99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130208" r="-507851" b="-94792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3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3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59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245556" r="-507851" b="-111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6289635"/>
              </p:ext>
            </p:extLst>
          </p:nvPr>
        </p:nvGraphicFramePr>
        <p:xfrm>
          <a:off x="103736" y="1005695"/>
          <a:ext cx="8963659" cy="18782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5659"/>
                <a:gridCol w="756000"/>
                <a:gridCol w="756000"/>
                <a:gridCol w="756000"/>
                <a:gridCol w="792000"/>
                <a:gridCol w="324000"/>
                <a:gridCol w="756000"/>
                <a:gridCol w="324000"/>
                <a:gridCol w="756000"/>
                <a:gridCol w="756000"/>
                <a:gridCol w="756000"/>
                <a:gridCol w="756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tretch>
                        <a:fillRect t="-101639" r="-507851" b="-30655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99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tretch>
                        <a:fillRect t="-128125" r="-507851" b="-94792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3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…</a:t>
                      </a:r>
                      <a:endParaRPr lang="en-IE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6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neamhshainithe</a:t>
                      </a:r>
                      <a:endParaRPr lang="en-IE" sz="105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3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…</a:t>
                      </a:r>
                      <a:endParaRPr lang="en-IE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59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tretch>
                        <a:fillRect t="-243333" r="-507851" b="-111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6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neamhshainithe</a:t>
                      </a:r>
                      <a:endParaRPr lang="en-IE" sz="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028384" y="6021288"/>
            <a:ext cx="864096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IE" b="1" dirty="0">
                <a:solidFill>
                  <a:srgbClr val="37E937"/>
                </a:solidFill>
                <a:cs typeface="Arial" charset="0"/>
              </a:rPr>
              <a:t>Page 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2996952"/>
            <a:ext cx="903649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Tasc</a:t>
            </a:r>
            <a:r>
              <a:rPr lang="en-IE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endParaRPr lang="en-IE" sz="28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AutoNum type="arabicPeriod"/>
            </a:pPr>
            <a:r>
              <a:rPr lang="en-IE" sz="3600" dirty="0" err="1">
                <a:latin typeface="Calibri" pitchFamily="34" charset="0"/>
                <a:cs typeface="Calibri" pitchFamily="34" charset="0"/>
              </a:rPr>
              <a:t>Iniúchaigh</a:t>
            </a:r>
            <a:r>
              <a:rPr lang="en-IE" sz="3600" dirty="0">
                <a:latin typeface="Calibri" pitchFamily="34" charset="0"/>
                <a:cs typeface="Calibri" pitchFamily="34" charset="0"/>
              </a:rPr>
              <a:t> an </a:t>
            </a:r>
            <a:r>
              <a:rPr lang="en-IE" sz="3600" dirty="0" err="1">
                <a:latin typeface="Calibri" pitchFamily="34" charset="0"/>
                <a:cs typeface="Calibri" pitchFamily="34" charset="0"/>
              </a:rPr>
              <a:t>bhfuil</a:t>
            </a:r>
            <a:r>
              <a:rPr lang="en-IE" sz="3600" dirty="0">
                <a:latin typeface="Calibri" pitchFamily="34" charset="0"/>
                <a:cs typeface="Calibri" pitchFamily="34" charset="0"/>
              </a:rPr>
              <a:t> </a:t>
            </a:r>
            <a:r>
              <a:rPr lang="en-IE" sz="3600" dirty="0" err="1">
                <a:latin typeface="Calibri" pitchFamily="34" charset="0"/>
                <a:cs typeface="Calibri" pitchFamily="34" charset="0"/>
              </a:rPr>
              <a:t>aschur</a:t>
            </a:r>
            <a:r>
              <a:rPr lang="en-IE" sz="3600" dirty="0">
                <a:latin typeface="Calibri" pitchFamily="34" charset="0"/>
                <a:cs typeface="Calibri" pitchFamily="34" charset="0"/>
              </a:rPr>
              <a:t> do </a:t>
            </a:r>
            <a:r>
              <a:rPr lang="en-IE" sz="3600" dirty="0" err="1">
                <a:latin typeface="Calibri" pitchFamily="34" charset="0"/>
                <a:cs typeface="Calibri" pitchFamily="34" charset="0"/>
              </a:rPr>
              <a:t>gach</a:t>
            </a:r>
            <a:r>
              <a:rPr lang="en-IE" sz="3600" dirty="0">
                <a:latin typeface="Calibri" pitchFamily="34" charset="0"/>
                <a:cs typeface="Calibri" pitchFamily="34" charset="0"/>
              </a:rPr>
              <a:t> </a:t>
            </a:r>
            <a:r>
              <a:rPr lang="en-IE" sz="3600" dirty="0" err="1">
                <a:latin typeface="Calibri" pitchFamily="34" charset="0"/>
                <a:cs typeface="Calibri" pitchFamily="34" charset="0"/>
              </a:rPr>
              <a:t>feidhm</a:t>
            </a:r>
            <a:r>
              <a:rPr lang="en-IE" sz="3600" dirty="0"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en-IE" sz="3600" dirty="0">
                <a:latin typeface="Calibri" pitchFamily="34" charset="0"/>
                <a:cs typeface="Calibri" pitchFamily="34" charset="0"/>
              </a:rPr>
              <a:t>	f(x), g(x), h(x) </a:t>
            </a:r>
            <a:r>
              <a:rPr lang="en-IE" sz="3600" dirty="0" err="1">
                <a:latin typeface="Calibri" pitchFamily="34" charset="0"/>
                <a:cs typeface="Calibri" pitchFamily="34" charset="0"/>
              </a:rPr>
              <a:t>ag</a:t>
            </a:r>
            <a:r>
              <a:rPr lang="en-IE" sz="3600" dirty="0">
                <a:latin typeface="Calibri" pitchFamily="34" charset="0"/>
                <a:cs typeface="Calibri" pitchFamily="34" charset="0"/>
              </a:rPr>
              <a:t> 3</a:t>
            </a:r>
          </a:p>
          <a:p>
            <a:r>
              <a:rPr lang="en-IE" sz="3600" dirty="0" smtClean="0">
                <a:latin typeface="Calibri" pitchFamily="34" charset="0"/>
                <a:cs typeface="Calibri" pitchFamily="34" charset="0"/>
              </a:rPr>
              <a:t>2.  </a:t>
            </a:r>
            <a:r>
              <a:rPr lang="en-IE" sz="3600" dirty="0" err="1" smtClean="0">
                <a:latin typeface="Calibri" pitchFamily="34" charset="0"/>
                <a:cs typeface="Calibri" pitchFamily="34" charset="0"/>
              </a:rPr>
              <a:t>Comhlánaigh</a:t>
            </a:r>
            <a:r>
              <a:rPr lang="en-IE" sz="3600" dirty="0" smtClean="0">
                <a:latin typeface="Calibri" pitchFamily="34" charset="0"/>
                <a:cs typeface="Calibri" pitchFamily="34" charset="0"/>
              </a:rPr>
              <a:t> an </a:t>
            </a:r>
            <a:r>
              <a:rPr lang="en-IE" sz="3600" dirty="0" err="1" smtClean="0">
                <a:latin typeface="Calibri" pitchFamily="34" charset="0"/>
                <a:cs typeface="Calibri" pitchFamily="34" charset="0"/>
              </a:rPr>
              <a:t>tábla</a:t>
            </a:r>
            <a:r>
              <a:rPr lang="en-IE" sz="3600" dirty="0">
                <a:latin typeface="Calibri" pitchFamily="34" charset="0"/>
                <a:cs typeface="Calibri" pitchFamily="34" charset="0"/>
              </a:rPr>
              <a:t>.</a:t>
            </a:r>
            <a:r>
              <a:rPr lang="en-IE" sz="36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en-IE" sz="3600" dirty="0" smtClean="0">
                <a:latin typeface="Calibri" pitchFamily="34" charset="0"/>
                <a:cs typeface="Calibri" pitchFamily="34" charset="0"/>
              </a:rPr>
              <a:t>      Cad a </a:t>
            </a:r>
            <a:r>
              <a:rPr lang="en-IE" sz="3600" dirty="0" err="1" smtClean="0">
                <a:latin typeface="Calibri" pitchFamily="34" charset="0"/>
                <a:cs typeface="Calibri" pitchFamily="34" charset="0"/>
              </a:rPr>
              <a:t>thugann</a:t>
            </a:r>
            <a:r>
              <a:rPr lang="en-IE" sz="3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IE" sz="3600" dirty="0" err="1" smtClean="0">
                <a:latin typeface="Calibri" pitchFamily="34" charset="0"/>
                <a:cs typeface="Calibri" pitchFamily="34" charset="0"/>
              </a:rPr>
              <a:t>tú</a:t>
            </a:r>
            <a:r>
              <a:rPr lang="en-IE" sz="3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IE" sz="3600" dirty="0" err="1" smtClean="0">
                <a:latin typeface="Calibri" pitchFamily="34" charset="0"/>
                <a:cs typeface="Calibri" pitchFamily="34" charset="0"/>
              </a:rPr>
              <a:t>faoi</a:t>
            </a:r>
            <a:r>
              <a:rPr lang="en-IE" sz="3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IE" sz="3600" dirty="0" err="1" smtClean="0">
                <a:latin typeface="Calibri" pitchFamily="34" charset="0"/>
                <a:cs typeface="Calibri" pitchFamily="34" charset="0"/>
              </a:rPr>
              <a:t>ndeara</a:t>
            </a:r>
            <a:r>
              <a:rPr lang="en-IE" sz="3600" dirty="0">
                <a:latin typeface="Calibri" pitchFamily="34" charset="0"/>
                <a:cs typeface="Calibri" pitchFamily="34" charset="0"/>
              </a:rPr>
              <a:t>?</a:t>
            </a:r>
          </a:p>
          <a:p>
            <a:endParaRPr lang="en-IE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55650" y="-26988"/>
            <a:ext cx="7772400" cy="1143001"/>
          </a:xfrm>
          <a:prstGeom prst="rect">
            <a:avLst/>
          </a:prstGeom>
        </p:spPr>
        <p:txBody>
          <a:bodyPr bIns="91440" anchor="b">
            <a:normAutofit fontScale="90000" lnSpcReduction="2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b="1" kern="120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IE" dirty="0" err="1" smtClean="0">
                <a:solidFill>
                  <a:srgbClr val="D34817">
                    <a:lumMod val="60000"/>
                    <a:lumOff val="40000"/>
                  </a:srgbClr>
                </a:solidFill>
              </a:rPr>
              <a:t>Coincheap</a:t>
            </a:r>
            <a:r>
              <a:rPr lang="en-IE" dirty="0" smtClean="0">
                <a:solidFill>
                  <a:srgbClr val="D34817">
                    <a:lumMod val="60000"/>
                    <a:lumOff val="40000"/>
                  </a:srgbClr>
                </a:solidFill>
              </a:rPr>
              <a:t> </a:t>
            </a:r>
            <a:r>
              <a:rPr lang="en-IE" dirty="0" err="1" smtClean="0">
                <a:solidFill>
                  <a:srgbClr val="D34817">
                    <a:lumMod val="60000"/>
                    <a:lumOff val="40000"/>
                  </a:srgbClr>
                </a:solidFill>
              </a:rPr>
              <a:t>na</a:t>
            </a:r>
            <a:r>
              <a:rPr lang="en-IE" dirty="0" smtClean="0">
                <a:solidFill>
                  <a:srgbClr val="D34817">
                    <a:lumMod val="60000"/>
                    <a:lumOff val="40000"/>
                  </a:srgbClr>
                </a:solidFill>
              </a:rPr>
              <a:t> </a:t>
            </a:r>
            <a:r>
              <a:rPr lang="en-IE" dirty="0" err="1" smtClean="0">
                <a:solidFill>
                  <a:srgbClr val="D34817">
                    <a:lumMod val="60000"/>
                    <a:lumOff val="40000"/>
                  </a:srgbClr>
                </a:solidFill>
              </a:rPr>
              <a:t>Teorann</a:t>
            </a:r>
            <a:r>
              <a:rPr lang="en-IE" dirty="0" smtClean="0">
                <a:solidFill>
                  <a:srgbClr val="D34817">
                    <a:lumMod val="60000"/>
                    <a:lumOff val="40000"/>
                  </a:srgbClr>
                </a:solidFill>
              </a:rPr>
              <a:t/>
            </a:r>
            <a:br>
              <a:rPr lang="en-IE" dirty="0" smtClean="0">
                <a:solidFill>
                  <a:srgbClr val="D34817">
                    <a:lumMod val="60000"/>
                    <a:lumOff val="40000"/>
                  </a:srgbClr>
                </a:solidFill>
              </a:rPr>
            </a:br>
            <a:r>
              <a:rPr lang="en-IE" dirty="0" err="1" smtClean="0">
                <a:solidFill>
                  <a:srgbClr val="D34817">
                    <a:lumMod val="60000"/>
                    <a:lumOff val="40000"/>
                  </a:srgbClr>
                </a:solidFill>
              </a:rPr>
              <a:t>Gníomhaíocht</a:t>
            </a:r>
            <a:r>
              <a:rPr lang="en-IE" dirty="0" smtClean="0">
                <a:solidFill>
                  <a:srgbClr val="D34817">
                    <a:lumMod val="60000"/>
                    <a:lumOff val="40000"/>
                  </a:srgbClr>
                </a:solidFill>
              </a:rPr>
              <a:t> </a:t>
            </a:r>
            <a:r>
              <a:rPr lang="en-IE" dirty="0" err="1" smtClean="0">
                <a:solidFill>
                  <a:srgbClr val="D34817">
                    <a:lumMod val="60000"/>
                    <a:lumOff val="40000"/>
                  </a:srgbClr>
                </a:solidFill>
              </a:rPr>
              <a:t>Daltaí</a:t>
            </a:r>
            <a:endParaRPr lang="en-IE" dirty="0">
              <a:solidFill>
                <a:srgbClr val="D3481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28384" y="6021288"/>
            <a:ext cx="864096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IE" b="1" dirty="0" err="1" smtClean="0">
                <a:solidFill>
                  <a:srgbClr val="37E937"/>
                </a:solidFill>
              </a:rPr>
              <a:t>Lth</a:t>
            </a:r>
            <a:r>
              <a:rPr lang="en-IE" b="1" dirty="0" smtClean="0">
                <a:solidFill>
                  <a:srgbClr val="37E937"/>
                </a:solidFill>
                <a:cs typeface="Arial" charset="0"/>
              </a:rPr>
              <a:t> </a:t>
            </a:r>
            <a:r>
              <a:rPr lang="en-IE" b="1" dirty="0">
                <a:solidFill>
                  <a:srgbClr val="37E937"/>
                </a:solidFill>
                <a:cs typeface="Arial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9845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sz="quarter" idx="1"/>
                <p:extLst>
                  <p:ext uri="{D42A27DB-BD31-4B8C-83A1-F6EECF244321}">
                    <p14:modId xmlns:p14="http://schemas.microsoft.com/office/powerpoint/2010/main" val="4206813622"/>
                  </p:ext>
                </p:extLst>
              </p:nvPr>
            </p:nvGraphicFramePr>
            <p:xfrm>
              <a:off x="103736" y="1005695"/>
              <a:ext cx="8963659" cy="187826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75659"/>
                    <a:gridCol w="756000"/>
                    <a:gridCol w="756000"/>
                    <a:gridCol w="756000"/>
                    <a:gridCol w="792000"/>
                    <a:gridCol w="324000"/>
                    <a:gridCol w="756000"/>
                    <a:gridCol w="324000"/>
                    <a:gridCol w="756000"/>
                    <a:gridCol w="756000"/>
                    <a:gridCol w="756000"/>
                    <a:gridCol w="756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b="1" dirty="0" smtClean="0">
                              <a:latin typeface="Calibri" pitchFamily="34" charset="0"/>
                              <a:cs typeface="Calibri" pitchFamily="34" charset="0"/>
                            </a:rPr>
                            <a:t>X</a:t>
                          </a:r>
                          <a:endParaRPr lang="en-IE" sz="1600" b="1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b="1" dirty="0" smtClean="0">
                              <a:latin typeface="Calibri" pitchFamily="34" charset="0"/>
                              <a:cs typeface="Calibri" pitchFamily="34" charset="0"/>
                            </a:rPr>
                            <a:t>2.9</a:t>
                          </a:r>
                          <a:endParaRPr lang="en-IE" sz="1600" b="1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b="1" dirty="0" smtClean="0">
                              <a:latin typeface="Calibri" pitchFamily="34" charset="0"/>
                              <a:cs typeface="Calibri" pitchFamily="34" charset="0"/>
                            </a:rPr>
                            <a:t>2.99</a:t>
                          </a:r>
                          <a:endParaRPr lang="en-IE" sz="1600" b="1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b="1" dirty="0" smtClean="0">
                              <a:latin typeface="Calibri" pitchFamily="34" charset="0"/>
                              <a:cs typeface="Calibri" pitchFamily="34" charset="0"/>
                            </a:rPr>
                            <a:t>2.999</a:t>
                          </a:r>
                          <a:endParaRPr lang="en-IE" sz="1600" b="1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b="1" dirty="0" smtClean="0">
                              <a:latin typeface="Calibri" pitchFamily="34" charset="0"/>
                              <a:cs typeface="Calibri" pitchFamily="34" charset="0"/>
                            </a:rPr>
                            <a:t>2.9999</a:t>
                          </a:r>
                          <a:endParaRPr lang="en-IE" sz="1600" b="1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b="1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b="1" dirty="0" smtClean="0">
                              <a:latin typeface="Calibri" pitchFamily="34" charset="0"/>
                              <a:cs typeface="Calibri" pitchFamily="34" charset="0"/>
                            </a:rPr>
                            <a:t>3</a:t>
                          </a:r>
                          <a:endParaRPr lang="en-IE" sz="1600" b="1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b="1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b="1" dirty="0" smtClean="0">
                              <a:latin typeface="Calibri" pitchFamily="34" charset="0"/>
                              <a:cs typeface="Calibri" pitchFamily="34" charset="0"/>
                            </a:rPr>
                            <a:t>3.0001</a:t>
                          </a:r>
                          <a:endParaRPr lang="en-IE" sz="1600" b="1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b="1" dirty="0" smtClean="0">
                              <a:latin typeface="Calibri" pitchFamily="34" charset="0"/>
                              <a:cs typeface="Calibri" pitchFamily="34" charset="0"/>
                            </a:rPr>
                            <a:t>3.001</a:t>
                          </a:r>
                          <a:endParaRPr lang="en-IE" sz="1600" b="1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b="1" dirty="0" smtClean="0">
                              <a:latin typeface="Calibri" pitchFamily="34" charset="0"/>
                              <a:cs typeface="Calibri" pitchFamily="34" charset="0"/>
                            </a:rPr>
                            <a:t>3.01</a:t>
                          </a:r>
                          <a:endParaRPr lang="en-IE" sz="1600" b="1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b="1" dirty="0" smtClean="0">
                              <a:latin typeface="Calibri" pitchFamily="34" charset="0"/>
                              <a:cs typeface="Calibri" pitchFamily="34" charset="0"/>
                            </a:rPr>
                            <a:t>3.1</a:t>
                          </a:r>
                          <a:endParaRPr lang="en-IE" sz="1600" b="1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600" b="1" i="1" smtClean="0">
                                    <a:latin typeface="Cambria Math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IE" sz="1600" b="1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600" b="1" i="1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600" b="1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600" b="1" i="1" smtClean="0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IE" sz="1600" b="1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IE" sz="1600" b="1" i="1" smtClean="0">
                                    <a:latin typeface="Cambria Math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IE" sz="1600" b="1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600" b="1" i="1" smtClean="0">
                                    <a:latin typeface="Cambria Math"/>
                                  </a:rPr>
                                  <m:t>𝒈</m:t>
                                </m:r>
                                <m:d>
                                  <m:dPr>
                                    <m:ctrlPr>
                                      <a:rPr lang="en-IE" sz="1600" b="1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600" b="1" i="1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600" b="1" i="1" smtClean="0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IE" sz="1600" b="1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IE" sz="1600" b="1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E" sz="1600" b="1" i="1" smtClean="0"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p>
                                        <m:r>
                                          <a:rPr lang="en-IE" sz="1600" b="1" i="1" smtClean="0">
                                            <a:latin typeface="Cambria Math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  <m:r>
                                      <a:rPr lang="en-IE" sz="1600" b="1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IE" sz="1600" b="1" i="1" smtClean="0">
                                        <a:latin typeface="Cambria Math"/>
                                      </a:rPr>
                                      <m:t>𝟗</m:t>
                                    </m:r>
                                  </m:num>
                                  <m:den>
                                    <m:r>
                                      <a:rPr lang="en-IE" sz="1600" b="1" i="1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600" b="1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IE" sz="16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E" sz="1600" b="1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32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32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600" b="1" i="1" smtClean="0">
                                    <a:latin typeface="Cambria Math"/>
                                  </a:rPr>
                                  <m:t>𝒉</m:t>
                                </m:r>
                                <m:d>
                                  <m:dPr>
                                    <m:ctrlPr>
                                      <a:rPr lang="en-IE" sz="1600" b="1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600" b="1" i="1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600" b="1" i="1" smtClean="0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IE" sz="1600" b="1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E" sz="16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IE" sz="1600" b="1" i="1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600" b="1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IE" sz="16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E" sz="1600" b="1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sz="quarter" idx="1"/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78461686"/>
                  </p:ext>
                </p:extLst>
              </p:nvPr>
            </p:nvGraphicFramePr>
            <p:xfrm>
              <a:off x="103736" y="1005695"/>
              <a:ext cx="8963659" cy="187826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75659"/>
                    <a:gridCol w="756000"/>
                    <a:gridCol w="756000"/>
                    <a:gridCol w="756000"/>
                    <a:gridCol w="792000"/>
                    <a:gridCol w="324000"/>
                    <a:gridCol w="756000"/>
                    <a:gridCol w="324000"/>
                    <a:gridCol w="756000"/>
                    <a:gridCol w="756000"/>
                    <a:gridCol w="756000"/>
                    <a:gridCol w="756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b="1" dirty="0" smtClean="0">
                              <a:latin typeface="Calibri" pitchFamily="34" charset="0"/>
                              <a:cs typeface="Calibri" pitchFamily="34" charset="0"/>
                            </a:rPr>
                            <a:t>X</a:t>
                          </a:r>
                          <a:endParaRPr lang="en-IE" sz="1600" b="1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b="1" dirty="0" smtClean="0">
                              <a:latin typeface="Calibri" pitchFamily="34" charset="0"/>
                              <a:cs typeface="Calibri" pitchFamily="34" charset="0"/>
                            </a:rPr>
                            <a:t>2.9</a:t>
                          </a:r>
                          <a:endParaRPr lang="en-IE" sz="1600" b="1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b="1" dirty="0" smtClean="0">
                              <a:latin typeface="Calibri" pitchFamily="34" charset="0"/>
                              <a:cs typeface="Calibri" pitchFamily="34" charset="0"/>
                            </a:rPr>
                            <a:t>2.99</a:t>
                          </a:r>
                          <a:endParaRPr lang="en-IE" sz="1600" b="1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b="1" dirty="0" smtClean="0">
                              <a:latin typeface="Calibri" pitchFamily="34" charset="0"/>
                              <a:cs typeface="Calibri" pitchFamily="34" charset="0"/>
                            </a:rPr>
                            <a:t>2.999</a:t>
                          </a:r>
                          <a:endParaRPr lang="en-IE" sz="1600" b="1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b="1" dirty="0" smtClean="0">
                              <a:latin typeface="Calibri" pitchFamily="34" charset="0"/>
                              <a:cs typeface="Calibri" pitchFamily="34" charset="0"/>
                            </a:rPr>
                            <a:t>2.9999</a:t>
                          </a:r>
                          <a:endParaRPr lang="en-IE" sz="1600" b="1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b="1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b="1" dirty="0" smtClean="0">
                              <a:latin typeface="Calibri" pitchFamily="34" charset="0"/>
                              <a:cs typeface="Calibri" pitchFamily="34" charset="0"/>
                            </a:rPr>
                            <a:t>3</a:t>
                          </a:r>
                          <a:endParaRPr lang="en-IE" sz="1600" b="1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b="1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b="1" dirty="0" smtClean="0">
                              <a:latin typeface="Calibri" pitchFamily="34" charset="0"/>
                              <a:cs typeface="Calibri" pitchFamily="34" charset="0"/>
                            </a:rPr>
                            <a:t>3.0001</a:t>
                          </a:r>
                          <a:endParaRPr lang="en-IE" sz="1600" b="1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b="1" dirty="0" smtClean="0">
                              <a:latin typeface="Calibri" pitchFamily="34" charset="0"/>
                              <a:cs typeface="Calibri" pitchFamily="34" charset="0"/>
                            </a:rPr>
                            <a:t>3.001</a:t>
                          </a:r>
                          <a:endParaRPr lang="en-IE" sz="1600" b="1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b="1" dirty="0" smtClean="0">
                              <a:latin typeface="Calibri" pitchFamily="34" charset="0"/>
                              <a:cs typeface="Calibri" pitchFamily="34" charset="0"/>
                            </a:rPr>
                            <a:t>3.01</a:t>
                          </a:r>
                          <a:endParaRPr lang="en-IE" sz="1600" b="1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b="1" dirty="0" smtClean="0">
                              <a:latin typeface="Calibri" pitchFamily="34" charset="0"/>
                              <a:cs typeface="Calibri" pitchFamily="34" charset="0"/>
                            </a:rPr>
                            <a:t>3.1</a:t>
                          </a:r>
                          <a:endParaRPr lang="en-IE" sz="1600" b="1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104918" r="-507851" b="-30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869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130208" r="-507851" b="-947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32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32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4959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245556" r="-507851" b="-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930579286"/>
                  </p:ext>
                </p:extLst>
              </p:nvPr>
            </p:nvGraphicFramePr>
            <p:xfrm>
              <a:off x="103736" y="1005695"/>
              <a:ext cx="8963659" cy="187826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75659"/>
                    <a:gridCol w="756000"/>
                    <a:gridCol w="756000"/>
                    <a:gridCol w="756000"/>
                    <a:gridCol w="792000"/>
                    <a:gridCol w="324000"/>
                    <a:gridCol w="756000"/>
                    <a:gridCol w="324000"/>
                    <a:gridCol w="756000"/>
                    <a:gridCol w="756000"/>
                    <a:gridCol w="756000"/>
                    <a:gridCol w="756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IE" sz="1600" b="1" dirty="0">
                            <a:solidFill>
                              <a:schemeClr val="tx1"/>
                            </a:solidFill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b="1" dirty="0">
                            <a:solidFill>
                              <a:schemeClr val="tx1"/>
                            </a:solidFill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b="1" dirty="0">
                            <a:solidFill>
                              <a:schemeClr val="tx1"/>
                            </a:solidFill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b="1" dirty="0">
                            <a:solidFill>
                              <a:schemeClr val="tx1"/>
                            </a:solidFill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b="1" dirty="0">
                            <a:solidFill>
                              <a:schemeClr val="tx1"/>
                            </a:solidFill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b="1" dirty="0">
                            <a:solidFill>
                              <a:schemeClr val="tx1"/>
                            </a:solidFill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b="1" dirty="0">
                            <a:solidFill>
                              <a:schemeClr val="tx1"/>
                            </a:solidFill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b="1" dirty="0">
                            <a:solidFill>
                              <a:schemeClr val="tx1"/>
                            </a:solidFill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b="1" dirty="0">
                            <a:solidFill>
                              <a:schemeClr val="tx1"/>
                            </a:solidFill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b="1" dirty="0">
                            <a:solidFill>
                              <a:schemeClr val="tx1"/>
                            </a:solidFill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b="1" dirty="0">
                            <a:solidFill>
                              <a:schemeClr val="tx1"/>
                            </a:solidFill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b="1" dirty="0">
                            <a:solidFill>
                              <a:schemeClr val="tx1"/>
                            </a:solidFill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6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IE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6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6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IE" sz="16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IE" sz="16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IE" sz="1600" b="1" dirty="0">
                            <a:solidFill>
                              <a:schemeClr val="tx1"/>
                            </a:solidFill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b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libri" pitchFamily="34" charset="0"/>
                              <a:cs typeface="Calibri" pitchFamily="34" charset="0"/>
                            </a:rPr>
                            <a:t>5.9</a:t>
                          </a:r>
                          <a:endParaRPr lang="en-IE" sz="16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b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libri" pitchFamily="34" charset="0"/>
                              <a:cs typeface="Calibri" pitchFamily="34" charset="0"/>
                            </a:rPr>
                            <a:t>5.99</a:t>
                          </a:r>
                          <a:endParaRPr lang="en-IE" sz="16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b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libri" pitchFamily="34" charset="0"/>
                              <a:cs typeface="Calibri" pitchFamily="34" charset="0"/>
                            </a:rPr>
                            <a:t>5.999</a:t>
                          </a:r>
                          <a:endParaRPr lang="en-IE" sz="16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b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libri" pitchFamily="34" charset="0"/>
                              <a:cs typeface="Calibri" pitchFamily="34" charset="0"/>
                            </a:rPr>
                            <a:t>5.9999</a:t>
                          </a:r>
                          <a:endParaRPr lang="en-IE" sz="16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b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libri" pitchFamily="34" charset="0"/>
                              <a:cs typeface="Calibri" pitchFamily="34" charset="0"/>
                            </a:rPr>
                            <a:t>6</a:t>
                          </a:r>
                          <a:endParaRPr lang="en-IE" sz="16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b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libri" pitchFamily="34" charset="0"/>
                              <a:cs typeface="Calibri" pitchFamily="34" charset="0"/>
                            </a:rPr>
                            <a:t>6.0001</a:t>
                          </a:r>
                          <a:endParaRPr lang="en-IE" sz="16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b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libri" pitchFamily="34" charset="0"/>
                              <a:cs typeface="Calibri" pitchFamily="34" charset="0"/>
                            </a:rPr>
                            <a:t>6.001</a:t>
                          </a:r>
                          <a:endParaRPr lang="en-IE" sz="16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b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libri" pitchFamily="34" charset="0"/>
                              <a:cs typeface="Calibri" pitchFamily="34" charset="0"/>
                            </a:rPr>
                            <a:t>6.01</a:t>
                          </a:r>
                          <a:endParaRPr lang="en-IE" sz="16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b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libri" pitchFamily="34" charset="0"/>
                              <a:cs typeface="Calibri" pitchFamily="34" charset="0"/>
                            </a:rPr>
                            <a:t>6.1</a:t>
                          </a:r>
                          <a:endParaRPr lang="en-IE" sz="16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6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𝒈</m:t>
                                </m:r>
                                <m:d>
                                  <m:dPr>
                                    <m:ctrlPr>
                                      <a:rPr lang="en-IE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6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IE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IE" sz="16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E" sz="16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p>
                                        <m:r>
                                          <a:rPr lang="en-IE" sz="16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  <m:r>
                                      <a:rPr lang="en-IE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IE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𝟗</m:t>
                                    </m:r>
                                  </m:num>
                                  <m:den>
                                    <m:r>
                                      <a:rPr lang="en-IE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IE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E" sz="1600" b="1" dirty="0">
                            <a:solidFill>
                              <a:schemeClr val="tx1"/>
                            </a:solidFill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b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libri" pitchFamily="34" charset="0"/>
                              <a:cs typeface="Calibri" pitchFamily="34" charset="0"/>
                            </a:rPr>
                            <a:t>5.9</a:t>
                          </a:r>
                          <a:endParaRPr lang="en-IE" sz="16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b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libri" pitchFamily="34" charset="0"/>
                              <a:cs typeface="Calibri" pitchFamily="34" charset="0"/>
                            </a:rPr>
                            <a:t>5.99</a:t>
                          </a:r>
                          <a:endParaRPr lang="en-IE" sz="16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b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libri" pitchFamily="34" charset="0"/>
                              <a:cs typeface="Calibri" pitchFamily="34" charset="0"/>
                            </a:rPr>
                            <a:t>5.999</a:t>
                          </a:r>
                          <a:endParaRPr lang="en-IE" sz="16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b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libri" pitchFamily="34" charset="0"/>
                              <a:cs typeface="Calibri" pitchFamily="34" charset="0"/>
                            </a:rPr>
                            <a:t>5.9999</a:t>
                          </a:r>
                          <a:endParaRPr lang="en-IE" sz="16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3200" b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libri" pitchFamily="34" charset="0"/>
                              <a:cs typeface="Calibri" pitchFamily="34" charset="0"/>
                            </a:rPr>
                            <a:t>…</a:t>
                          </a:r>
                          <a:endParaRPr lang="en-IE" sz="32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600" b="1" dirty="0" err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libri" pitchFamily="34" charset="0"/>
                              <a:cs typeface="Calibri" pitchFamily="34" charset="0"/>
                            </a:rPr>
                            <a:t>neamhshainithe</a:t>
                          </a:r>
                          <a:endParaRPr lang="en-IE" sz="600" b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libri" pitchFamily="34" charset="0"/>
                            <a:cs typeface="Calibri" pitchFamily="34" charset="0"/>
                          </a:endParaRPr>
                        </a:p>
                        <a:p>
                          <a:pPr algn="ctr"/>
                          <a:endParaRPr lang="en-IE" sz="16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3200" b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libri" pitchFamily="34" charset="0"/>
                              <a:cs typeface="Calibri" pitchFamily="34" charset="0"/>
                            </a:rPr>
                            <a:t>…</a:t>
                          </a:r>
                          <a:endParaRPr lang="en-IE" sz="32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b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libri" pitchFamily="34" charset="0"/>
                              <a:cs typeface="Calibri" pitchFamily="34" charset="0"/>
                            </a:rPr>
                            <a:t>6.0001</a:t>
                          </a:r>
                          <a:endParaRPr lang="en-IE" sz="16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b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libri" pitchFamily="34" charset="0"/>
                              <a:cs typeface="Calibri" pitchFamily="34" charset="0"/>
                            </a:rPr>
                            <a:t>6.001</a:t>
                          </a:r>
                          <a:endParaRPr lang="en-IE" sz="16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b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libri" pitchFamily="34" charset="0"/>
                              <a:cs typeface="Calibri" pitchFamily="34" charset="0"/>
                            </a:rPr>
                            <a:t>6.01</a:t>
                          </a:r>
                          <a:endParaRPr lang="en-IE" sz="16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b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libri" pitchFamily="34" charset="0"/>
                              <a:cs typeface="Calibri" pitchFamily="34" charset="0"/>
                            </a:rPr>
                            <a:t>6.1</a:t>
                          </a:r>
                          <a:endParaRPr lang="en-IE" sz="16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6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𝒉</m:t>
                                </m:r>
                                <m:d>
                                  <m:dPr>
                                    <m:ctrlPr>
                                      <a:rPr lang="en-IE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6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IE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E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IE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IE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E" sz="1600" b="1" dirty="0">
                            <a:solidFill>
                              <a:schemeClr val="tx1"/>
                            </a:solidFill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b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libri" pitchFamily="34" charset="0"/>
                              <a:cs typeface="Calibri" pitchFamily="34" charset="0"/>
                            </a:rPr>
                            <a:t>-10</a:t>
                          </a:r>
                          <a:endParaRPr lang="en-IE" sz="16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b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libri" pitchFamily="34" charset="0"/>
                              <a:cs typeface="Calibri" pitchFamily="34" charset="0"/>
                            </a:rPr>
                            <a:t>-100</a:t>
                          </a:r>
                          <a:endParaRPr lang="en-IE" sz="16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b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libri" pitchFamily="34" charset="0"/>
                              <a:cs typeface="Calibri" pitchFamily="34" charset="0"/>
                            </a:rPr>
                            <a:t>-1000</a:t>
                          </a:r>
                          <a:endParaRPr lang="en-IE" sz="16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b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libri" pitchFamily="34" charset="0"/>
                              <a:cs typeface="Calibri" pitchFamily="34" charset="0"/>
                            </a:rPr>
                            <a:t>-10000</a:t>
                          </a:r>
                          <a:endParaRPr lang="en-IE" sz="16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600" b="1" dirty="0" err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libri" pitchFamily="34" charset="0"/>
                              <a:cs typeface="Calibri" pitchFamily="34" charset="0"/>
                            </a:rPr>
                            <a:t>neamhshainithe</a:t>
                          </a:r>
                          <a:endParaRPr lang="en-IE" sz="600" b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libri" pitchFamily="34" charset="0"/>
                            <a:cs typeface="Calibri" pitchFamily="34" charset="0"/>
                          </a:endParaRPr>
                        </a:p>
                        <a:p>
                          <a:pPr algn="ctr"/>
                          <a:endParaRPr lang="en-IE" sz="16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b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libri" pitchFamily="34" charset="0"/>
                              <a:cs typeface="Calibri" pitchFamily="34" charset="0"/>
                            </a:rPr>
                            <a:t>10000</a:t>
                          </a:r>
                          <a:endParaRPr lang="en-IE" sz="16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b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libri" pitchFamily="34" charset="0"/>
                              <a:cs typeface="Calibri" pitchFamily="34" charset="0"/>
                            </a:rPr>
                            <a:t>1000</a:t>
                          </a:r>
                          <a:endParaRPr lang="en-IE" sz="16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b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libri" pitchFamily="34" charset="0"/>
                              <a:cs typeface="Calibri" pitchFamily="34" charset="0"/>
                            </a:rPr>
                            <a:t>100</a:t>
                          </a:r>
                          <a:endParaRPr lang="en-IE" sz="16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b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libri" pitchFamily="34" charset="0"/>
                              <a:cs typeface="Calibri" pitchFamily="34" charset="0"/>
                            </a:rPr>
                            <a:t>10</a:t>
                          </a:r>
                          <a:endParaRPr lang="en-IE" sz="16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930579286"/>
                  </p:ext>
                </p:extLst>
              </p:nvPr>
            </p:nvGraphicFramePr>
            <p:xfrm>
              <a:off x="103736" y="1005695"/>
              <a:ext cx="8963659" cy="187826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75659"/>
                    <a:gridCol w="756000"/>
                    <a:gridCol w="756000"/>
                    <a:gridCol w="756000"/>
                    <a:gridCol w="792000"/>
                    <a:gridCol w="324000"/>
                    <a:gridCol w="756000"/>
                    <a:gridCol w="324000"/>
                    <a:gridCol w="756000"/>
                    <a:gridCol w="756000"/>
                    <a:gridCol w="756000"/>
                    <a:gridCol w="756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IE" sz="1600" b="1" dirty="0">
                            <a:solidFill>
                              <a:schemeClr val="tx1"/>
                            </a:solidFill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b="1" dirty="0">
                            <a:solidFill>
                              <a:schemeClr val="tx1"/>
                            </a:solidFill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b="1" dirty="0">
                            <a:solidFill>
                              <a:schemeClr val="tx1"/>
                            </a:solidFill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b="1" dirty="0">
                            <a:solidFill>
                              <a:schemeClr val="tx1"/>
                            </a:solidFill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b="1" dirty="0">
                            <a:solidFill>
                              <a:schemeClr val="tx1"/>
                            </a:solidFill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b="1" dirty="0">
                            <a:solidFill>
                              <a:schemeClr val="tx1"/>
                            </a:solidFill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b="1" dirty="0">
                            <a:solidFill>
                              <a:schemeClr val="tx1"/>
                            </a:solidFill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b="1" dirty="0">
                            <a:solidFill>
                              <a:schemeClr val="tx1"/>
                            </a:solidFill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b="1" dirty="0">
                            <a:solidFill>
                              <a:schemeClr val="tx1"/>
                            </a:solidFill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b="1" dirty="0">
                            <a:solidFill>
                              <a:schemeClr val="tx1"/>
                            </a:solidFill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b="1" dirty="0">
                            <a:solidFill>
                              <a:schemeClr val="tx1"/>
                            </a:solidFill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b="1" dirty="0">
                            <a:solidFill>
                              <a:schemeClr val="tx1"/>
                            </a:solidFill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101639" r="-507851" b="-30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b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libri" pitchFamily="34" charset="0"/>
                              <a:cs typeface="Calibri" pitchFamily="34" charset="0"/>
                            </a:rPr>
                            <a:t>5.9</a:t>
                          </a:r>
                          <a:endParaRPr lang="en-IE" sz="16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b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libri" pitchFamily="34" charset="0"/>
                              <a:cs typeface="Calibri" pitchFamily="34" charset="0"/>
                            </a:rPr>
                            <a:t>5.99</a:t>
                          </a:r>
                          <a:endParaRPr lang="en-IE" sz="16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b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libri" pitchFamily="34" charset="0"/>
                              <a:cs typeface="Calibri" pitchFamily="34" charset="0"/>
                            </a:rPr>
                            <a:t>5.999</a:t>
                          </a:r>
                          <a:endParaRPr lang="en-IE" sz="16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b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libri" pitchFamily="34" charset="0"/>
                              <a:cs typeface="Calibri" pitchFamily="34" charset="0"/>
                            </a:rPr>
                            <a:t>5.9999</a:t>
                          </a:r>
                          <a:endParaRPr lang="en-IE" sz="16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b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libri" pitchFamily="34" charset="0"/>
                              <a:cs typeface="Calibri" pitchFamily="34" charset="0"/>
                            </a:rPr>
                            <a:t>6</a:t>
                          </a:r>
                          <a:endParaRPr lang="en-IE" sz="16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b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libri" pitchFamily="34" charset="0"/>
                              <a:cs typeface="Calibri" pitchFamily="34" charset="0"/>
                            </a:rPr>
                            <a:t>6.0001</a:t>
                          </a:r>
                          <a:endParaRPr lang="en-IE" sz="16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b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libri" pitchFamily="34" charset="0"/>
                              <a:cs typeface="Calibri" pitchFamily="34" charset="0"/>
                            </a:rPr>
                            <a:t>6.001</a:t>
                          </a:r>
                          <a:endParaRPr lang="en-IE" sz="16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b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libri" pitchFamily="34" charset="0"/>
                              <a:cs typeface="Calibri" pitchFamily="34" charset="0"/>
                            </a:rPr>
                            <a:t>6.01</a:t>
                          </a:r>
                          <a:endParaRPr lang="en-IE" sz="16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b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libri" pitchFamily="34" charset="0"/>
                              <a:cs typeface="Calibri" pitchFamily="34" charset="0"/>
                            </a:rPr>
                            <a:t>6.1</a:t>
                          </a:r>
                          <a:endParaRPr lang="en-IE" sz="16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869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128125" r="-507851" b="-947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b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libri" pitchFamily="34" charset="0"/>
                              <a:cs typeface="Calibri" pitchFamily="34" charset="0"/>
                            </a:rPr>
                            <a:t>5.9</a:t>
                          </a:r>
                          <a:endParaRPr lang="en-IE" sz="16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b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libri" pitchFamily="34" charset="0"/>
                              <a:cs typeface="Calibri" pitchFamily="34" charset="0"/>
                            </a:rPr>
                            <a:t>5.99</a:t>
                          </a:r>
                          <a:endParaRPr lang="en-IE" sz="16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b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libri" pitchFamily="34" charset="0"/>
                              <a:cs typeface="Calibri" pitchFamily="34" charset="0"/>
                            </a:rPr>
                            <a:t>5.999</a:t>
                          </a:r>
                          <a:endParaRPr lang="en-IE" sz="16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b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libri" pitchFamily="34" charset="0"/>
                              <a:cs typeface="Calibri" pitchFamily="34" charset="0"/>
                            </a:rPr>
                            <a:t>5.9999</a:t>
                          </a:r>
                          <a:endParaRPr lang="en-IE" sz="16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3200" b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libri" pitchFamily="34" charset="0"/>
                              <a:cs typeface="Calibri" pitchFamily="34" charset="0"/>
                            </a:rPr>
                            <a:t>…</a:t>
                          </a:r>
                          <a:endParaRPr lang="en-IE" sz="32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600" b="1" dirty="0" err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libri" pitchFamily="34" charset="0"/>
                              <a:cs typeface="Calibri" pitchFamily="34" charset="0"/>
                            </a:rPr>
                            <a:t>neamhshainithe</a:t>
                          </a:r>
                          <a:endParaRPr lang="en-IE" sz="600" b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libri" pitchFamily="34" charset="0"/>
                            <a:cs typeface="Calibri" pitchFamily="34" charset="0"/>
                          </a:endParaRPr>
                        </a:p>
                        <a:p>
                          <a:pPr algn="ctr"/>
                          <a:endParaRPr lang="en-IE" sz="16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3200" b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libri" pitchFamily="34" charset="0"/>
                              <a:cs typeface="Calibri" pitchFamily="34" charset="0"/>
                            </a:rPr>
                            <a:t>…</a:t>
                          </a:r>
                          <a:endParaRPr lang="en-IE" sz="32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b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libri" pitchFamily="34" charset="0"/>
                              <a:cs typeface="Calibri" pitchFamily="34" charset="0"/>
                            </a:rPr>
                            <a:t>6.0001</a:t>
                          </a:r>
                          <a:endParaRPr lang="en-IE" sz="16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b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libri" pitchFamily="34" charset="0"/>
                              <a:cs typeface="Calibri" pitchFamily="34" charset="0"/>
                            </a:rPr>
                            <a:t>6.001</a:t>
                          </a:r>
                          <a:endParaRPr lang="en-IE" sz="16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b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libri" pitchFamily="34" charset="0"/>
                              <a:cs typeface="Calibri" pitchFamily="34" charset="0"/>
                            </a:rPr>
                            <a:t>6.01</a:t>
                          </a:r>
                          <a:endParaRPr lang="en-IE" sz="16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b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libri" pitchFamily="34" charset="0"/>
                              <a:cs typeface="Calibri" pitchFamily="34" charset="0"/>
                            </a:rPr>
                            <a:t>6.1</a:t>
                          </a:r>
                          <a:endParaRPr lang="en-IE" sz="16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4959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243333" r="-507851" b="-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b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libri" pitchFamily="34" charset="0"/>
                              <a:cs typeface="Calibri" pitchFamily="34" charset="0"/>
                            </a:rPr>
                            <a:t>-10</a:t>
                          </a:r>
                          <a:endParaRPr lang="en-IE" sz="16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b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libri" pitchFamily="34" charset="0"/>
                              <a:cs typeface="Calibri" pitchFamily="34" charset="0"/>
                            </a:rPr>
                            <a:t>-100</a:t>
                          </a:r>
                          <a:endParaRPr lang="en-IE" sz="16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b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libri" pitchFamily="34" charset="0"/>
                              <a:cs typeface="Calibri" pitchFamily="34" charset="0"/>
                            </a:rPr>
                            <a:t>-1000</a:t>
                          </a:r>
                          <a:endParaRPr lang="en-IE" sz="16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b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libri" pitchFamily="34" charset="0"/>
                              <a:cs typeface="Calibri" pitchFamily="34" charset="0"/>
                            </a:rPr>
                            <a:t>-10000</a:t>
                          </a:r>
                          <a:endParaRPr lang="en-IE" sz="16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600" b="1" dirty="0" err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libri" pitchFamily="34" charset="0"/>
                              <a:cs typeface="Calibri" pitchFamily="34" charset="0"/>
                            </a:rPr>
                            <a:t>neamhshainithe</a:t>
                          </a:r>
                          <a:endParaRPr lang="en-IE" sz="600" b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libri" pitchFamily="34" charset="0"/>
                            <a:cs typeface="Calibri" pitchFamily="34" charset="0"/>
                          </a:endParaRPr>
                        </a:p>
                        <a:p>
                          <a:pPr algn="ctr"/>
                          <a:endParaRPr lang="en-IE" sz="16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b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libri" pitchFamily="34" charset="0"/>
                              <a:cs typeface="Calibri" pitchFamily="34" charset="0"/>
                            </a:rPr>
                            <a:t>10000</a:t>
                          </a:r>
                          <a:endParaRPr lang="en-IE" sz="16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b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libri" pitchFamily="34" charset="0"/>
                              <a:cs typeface="Calibri" pitchFamily="34" charset="0"/>
                            </a:rPr>
                            <a:t>1000</a:t>
                          </a:r>
                          <a:endParaRPr lang="en-IE" sz="16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b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libri" pitchFamily="34" charset="0"/>
                              <a:cs typeface="Calibri" pitchFamily="34" charset="0"/>
                            </a:rPr>
                            <a:t>100</a:t>
                          </a:r>
                          <a:endParaRPr lang="en-IE" sz="16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b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libri" pitchFamily="34" charset="0"/>
                              <a:cs typeface="Calibri" pitchFamily="34" charset="0"/>
                            </a:rPr>
                            <a:t>10</a:t>
                          </a:r>
                          <a:endParaRPr lang="en-IE" sz="16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Title 1"/>
          <p:cNvSpPr txBox="1">
            <a:spLocks/>
          </p:cNvSpPr>
          <p:nvPr/>
        </p:nvSpPr>
        <p:spPr>
          <a:xfrm>
            <a:off x="755650" y="-26988"/>
            <a:ext cx="7772400" cy="1143001"/>
          </a:xfrm>
          <a:prstGeom prst="rect">
            <a:avLst/>
          </a:prstGeom>
        </p:spPr>
        <p:txBody>
          <a:bodyPr bIns="91440" anchor="b">
            <a:normAutofit fontScale="90000" lnSpcReduction="2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b="1" kern="120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IE" dirty="0" err="1" smtClean="0">
                <a:solidFill>
                  <a:srgbClr val="D34817">
                    <a:lumMod val="60000"/>
                    <a:lumOff val="40000"/>
                  </a:srgbClr>
                </a:solidFill>
              </a:rPr>
              <a:t>Coincheap</a:t>
            </a:r>
            <a:r>
              <a:rPr lang="en-IE" dirty="0" smtClean="0">
                <a:solidFill>
                  <a:srgbClr val="D34817">
                    <a:lumMod val="60000"/>
                    <a:lumOff val="40000"/>
                  </a:srgbClr>
                </a:solidFill>
              </a:rPr>
              <a:t> </a:t>
            </a:r>
            <a:r>
              <a:rPr lang="en-IE" dirty="0" err="1" smtClean="0">
                <a:solidFill>
                  <a:srgbClr val="D34817">
                    <a:lumMod val="60000"/>
                    <a:lumOff val="40000"/>
                  </a:srgbClr>
                </a:solidFill>
              </a:rPr>
              <a:t>na</a:t>
            </a:r>
            <a:r>
              <a:rPr lang="en-IE" dirty="0" smtClean="0">
                <a:solidFill>
                  <a:srgbClr val="D34817">
                    <a:lumMod val="60000"/>
                    <a:lumOff val="40000"/>
                  </a:srgbClr>
                </a:solidFill>
              </a:rPr>
              <a:t> </a:t>
            </a:r>
            <a:r>
              <a:rPr lang="en-IE" dirty="0" err="1" smtClean="0">
                <a:solidFill>
                  <a:srgbClr val="D34817">
                    <a:lumMod val="60000"/>
                    <a:lumOff val="40000"/>
                  </a:srgbClr>
                </a:solidFill>
              </a:rPr>
              <a:t>Teorann</a:t>
            </a:r>
            <a:r>
              <a:rPr lang="en-IE" dirty="0" smtClean="0">
                <a:solidFill>
                  <a:srgbClr val="D34817">
                    <a:lumMod val="60000"/>
                    <a:lumOff val="40000"/>
                  </a:srgbClr>
                </a:solidFill>
              </a:rPr>
              <a:t/>
            </a:r>
            <a:br>
              <a:rPr lang="en-IE" dirty="0" smtClean="0">
                <a:solidFill>
                  <a:srgbClr val="D34817">
                    <a:lumMod val="60000"/>
                    <a:lumOff val="40000"/>
                  </a:srgbClr>
                </a:solidFill>
              </a:rPr>
            </a:br>
            <a:r>
              <a:rPr lang="en-IE" dirty="0" err="1" smtClean="0">
                <a:solidFill>
                  <a:srgbClr val="D34817">
                    <a:lumMod val="60000"/>
                    <a:lumOff val="40000"/>
                  </a:srgbClr>
                </a:solidFill>
              </a:rPr>
              <a:t>Gníomhaíocht</a:t>
            </a:r>
            <a:r>
              <a:rPr lang="en-IE" dirty="0" smtClean="0">
                <a:solidFill>
                  <a:srgbClr val="D34817">
                    <a:lumMod val="60000"/>
                    <a:lumOff val="40000"/>
                  </a:srgbClr>
                </a:solidFill>
              </a:rPr>
              <a:t> </a:t>
            </a:r>
            <a:r>
              <a:rPr lang="en-IE" dirty="0" err="1" smtClean="0">
                <a:solidFill>
                  <a:srgbClr val="D34817">
                    <a:lumMod val="60000"/>
                    <a:lumOff val="40000"/>
                  </a:srgbClr>
                </a:solidFill>
              </a:rPr>
              <a:t>Daltaí</a:t>
            </a:r>
            <a:endParaRPr lang="en-IE" dirty="0">
              <a:solidFill>
                <a:srgbClr val="D3481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2996952"/>
            <a:ext cx="903649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Tasc</a:t>
            </a:r>
            <a:r>
              <a:rPr lang="en-IE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endParaRPr lang="en-IE" sz="28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AutoNum type="arabicPeriod"/>
            </a:pPr>
            <a:r>
              <a:rPr lang="en-IE" sz="3600" dirty="0" err="1">
                <a:latin typeface="Calibri" pitchFamily="34" charset="0"/>
                <a:cs typeface="Calibri" pitchFamily="34" charset="0"/>
              </a:rPr>
              <a:t>Iniúchaigh</a:t>
            </a:r>
            <a:r>
              <a:rPr lang="en-IE" sz="3600" dirty="0">
                <a:latin typeface="Calibri" pitchFamily="34" charset="0"/>
                <a:cs typeface="Calibri" pitchFamily="34" charset="0"/>
              </a:rPr>
              <a:t> an </a:t>
            </a:r>
            <a:r>
              <a:rPr lang="en-IE" sz="3600" dirty="0" err="1">
                <a:latin typeface="Calibri" pitchFamily="34" charset="0"/>
                <a:cs typeface="Calibri" pitchFamily="34" charset="0"/>
              </a:rPr>
              <a:t>bhfuil</a:t>
            </a:r>
            <a:r>
              <a:rPr lang="en-IE" sz="3600" dirty="0">
                <a:latin typeface="Calibri" pitchFamily="34" charset="0"/>
                <a:cs typeface="Calibri" pitchFamily="34" charset="0"/>
              </a:rPr>
              <a:t> </a:t>
            </a:r>
            <a:r>
              <a:rPr lang="en-IE" sz="3600" dirty="0" err="1">
                <a:latin typeface="Calibri" pitchFamily="34" charset="0"/>
                <a:cs typeface="Calibri" pitchFamily="34" charset="0"/>
              </a:rPr>
              <a:t>aschur</a:t>
            </a:r>
            <a:r>
              <a:rPr lang="en-IE" sz="3600" dirty="0">
                <a:latin typeface="Calibri" pitchFamily="34" charset="0"/>
                <a:cs typeface="Calibri" pitchFamily="34" charset="0"/>
              </a:rPr>
              <a:t> do </a:t>
            </a:r>
            <a:r>
              <a:rPr lang="en-IE" sz="3600" dirty="0" err="1">
                <a:latin typeface="Calibri" pitchFamily="34" charset="0"/>
                <a:cs typeface="Calibri" pitchFamily="34" charset="0"/>
              </a:rPr>
              <a:t>gach</a:t>
            </a:r>
            <a:r>
              <a:rPr lang="en-IE" sz="3600" dirty="0">
                <a:latin typeface="Calibri" pitchFamily="34" charset="0"/>
                <a:cs typeface="Calibri" pitchFamily="34" charset="0"/>
              </a:rPr>
              <a:t> </a:t>
            </a:r>
            <a:r>
              <a:rPr lang="en-IE" sz="3600" dirty="0" err="1">
                <a:latin typeface="Calibri" pitchFamily="34" charset="0"/>
                <a:cs typeface="Calibri" pitchFamily="34" charset="0"/>
              </a:rPr>
              <a:t>feidhm</a:t>
            </a:r>
            <a:r>
              <a:rPr lang="en-IE" sz="3600" dirty="0"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en-IE" sz="3600" dirty="0">
                <a:latin typeface="Calibri" pitchFamily="34" charset="0"/>
                <a:cs typeface="Calibri" pitchFamily="34" charset="0"/>
              </a:rPr>
              <a:t>	f(x), g(x), h(x) </a:t>
            </a:r>
            <a:r>
              <a:rPr lang="en-IE" sz="3600" dirty="0" err="1">
                <a:latin typeface="Calibri" pitchFamily="34" charset="0"/>
                <a:cs typeface="Calibri" pitchFamily="34" charset="0"/>
              </a:rPr>
              <a:t>ag</a:t>
            </a:r>
            <a:r>
              <a:rPr lang="en-IE" sz="3600" dirty="0">
                <a:latin typeface="Calibri" pitchFamily="34" charset="0"/>
                <a:cs typeface="Calibri" pitchFamily="34" charset="0"/>
              </a:rPr>
              <a:t> 3</a:t>
            </a:r>
          </a:p>
          <a:p>
            <a:r>
              <a:rPr lang="en-IE" sz="3600" dirty="0" smtClean="0">
                <a:latin typeface="Calibri" pitchFamily="34" charset="0"/>
                <a:cs typeface="Calibri" pitchFamily="34" charset="0"/>
              </a:rPr>
              <a:t>2.  </a:t>
            </a:r>
            <a:r>
              <a:rPr lang="en-IE" sz="3600" dirty="0" err="1" smtClean="0">
                <a:latin typeface="Calibri" pitchFamily="34" charset="0"/>
                <a:cs typeface="Calibri" pitchFamily="34" charset="0"/>
              </a:rPr>
              <a:t>Comhlánaigh</a:t>
            </a:r>
            <a:r>
              <a:rPr lang="en-IE" sz="3600" dirty="0" smtClean="0">
                <a:latin typeface="Calibri" pitchFamily="34" charset="0"/>
                <a:cs typeface="Calibri" pitchFamily="34" charset="0"/>
              </a:rPr>
              <a:t> an </a:t>
            </a:r>
            <a:r>
              <a:rPr lang="en-IE" sz="3600" dirty="0" err="1" smtClean="0">
                <a:latin typeface="Calibri" pitchFamily="34" charset="0"/>
                <a:cs typeface="Calibri" pitchFamily="34" charset="0"/>
              </a:rPr>
              <a:t>tábla</a:t>
            </a:r>
            <a:r>
              <a:rPr lang="en-IE" sz="3600" dirty="0">
                <a:latin typeface="Calibri" pitchFamily="34" charset="0"/>
                <a:cs typeface="Calibri" pitchFamily="34" charset="0"/>
              </a:rPr>
              <a:t>.</a:t>
            </a:r>
            <a:r>
              <a:rPr lang="en-IE" sz="36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en-IE" sz="3600" dirty="0" smtClean="0">
                <a:latin typeface="Calibri" pitchFamily="34" charset="0"/>
                <a:cs typeface="Calibri" pitchFamily="34" charset="0"/>
              </a:rPr>
              <a:t>      Cad a </a:t>
            </a:r>
            <a:r>
              <a:rPr lang="en-IE" sz="3600" dirty="0" err="1" smtClean="0">
                <a:latin typeface="Calibri" pitchFamily="34" charset="0"/>
                <a:cs typeface="Calibri" pitchFamily="34" charset="0"/>
              </a:rPr>
              <a:t>thugann</a:t>
            </a:r>
            <a:r>
              <a:rPr lang="en-IE" sz="3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IE" sz="3600" dirty="0" err="1" smtClean="0">
                <a:latin typeface="Calibri" pitchFamily="34" charset="0"/>
                <a:cs typeface="Calibri" pitchFamily="34" charset="0"/>
              </a:rPr>
              <a:t>tú</a:t>
            </a:r>
            <a:r>
              <a:rPr lang="en-IE" sz="3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IE" sz="3600" dirty="0" err="1" smtClean="0">
                <a:latin typeface="Calibri" pitchFamily="34" charset="0"/>
                <a:cs typeface="Calibri" pitchFamily="34" charset="0"/>
              </a:rPr>
              <a:t>faoi</a:t>
            </a:r>
            <a:r>
              <a:rPr lang="en-IE" sz="3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IE" sz="3600" dirty="0" err="1" smtClean="0">
                <a:latin typeface="Calibri" pitchFamily="34" charset="0"/>
                <a:cs typeface="Calibri" pitchFamily="34" charset="0"/>
              </a:rPr>
              <a:t>ndeara</a:t>
            </a:r>
            <a:r>
              <a:rPr lang="en-IE" sz="3600" dirty="0">
                <a:latin typeface="Calibri" pitchFamily="34" charset="0"/>
                <a:cs typeface="Calibri" pitchFamily="34" charset="0"/>
              </a:rPr>
              <a:t>?</a:t>
            </a:r>
          </a:p>
          <a:p>
            <a:endParaRPr lang="en-IE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28384" y="6021288"/>
            <a:ext cx="864096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IE" b="1" dirty="0" err="1" smtClean="0">
                <a:solidFill>
                  <a:srgbClr val="37E937"/>
                </a:solidFill>
              </a:rPr>
              <a:t>Lth</a:t>
            </a:r>
            <a:r>
              <a:rPr lang="en-IE" b="1" dirty="0" smtClean="0">
                <a:solidFill>
                  <a:srgbClr val="37E937"/>
                </a:solidFill>
                <a:cs typeface="Arial" charset="0"/>
              </a:rPr>
              <a:t> </a:t>
            </a:r>
            <a:r>
              <a:rPr lang="en-IE" b="1" dirty="0">
                <a:solidFill>
                  <a:srgbClr val="37E937"/>
                </a:solidFill>
                <a:cs typeface="Arial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8243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103736" y="1005695"/>
          <a:ext cx="8963659" cy="18782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5659"/>
                <a:gridCol w="756000"/>
                <a:gridCol w="756000"/>
                <a:gridCol w="756000"/>
                <a:gridCol w="792000"/>
                <a:gridCol w="324000"/>
                <a:gridCol w="756000"/>
                <a:gridCol w="324000"/>
                <a:gridCol w="756000"/>
                <a:gridCol w="756000"/>
                <a:gridCol w="756000"/>
                <a:gridCol w="75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endParaRPr lang="en-IE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>
                          <a:latin typeface="Calibri" pitchFamily="34" charset="0"/>
                          <a:cs typeface="Calibri" pitchFamily="34" charset="0"/>
                        </a:rPr>
                        <a:t>2.9</a:t>
                      </a:r>
                      <a:endParaRPr lang="en-IE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>
                          <a:latin typeface="Calibri" pitchFamily="34" charset="0"/>
                          <a:cs typeface="Calibri" pitchFamily="34" charset="0"/>
                        </a:rPr>
                        <a:t>2.99</a:t>
                      </a:r>
                      <a:endParaRPr lang="en-IE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>
                          <a:latin typeface="Calibri" pitchFamily="34" charset="0"/>
                          <a:cs typeface="Calibri" pitchFamily="34" charset="0"/>
                        </a:rPr>
                        <a:t>2.999</a:t>
                      </a:r>
                      <a:endParaRPr lang="en-IE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>
                          <a:latin typeface="Calibri" pitchFamily="34" charset="0"/>
                          <a:cs typeface="Calibri" pitchFamily="34" charset="0"/>
                        </a:rPr>
                        <a:t>2.9999</a:t>
                      </a:r>
                      <a:endParaRPr lang="en-IE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en-IE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>
                          <a:latin typeface="Calibri" pitchFamily="34" charset="0"/>
                          <a:cs typeface="Calibri" pitchFamily="34" charset="0"/>
                        </a:rPr>
                        <a:t>3.0001</a:t>
                      </a:r>
                      <a:endParaRPr lang="en-IE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>
                          <a:latin typeface="Calibri" pitchFamily="34" charset="0"/>
                          <a:cs typeface="Calibri" pitchFamily="34" charset="0"/>
                        </a:rPr>
                        <a:t>3.001</a:t>
                      </a:r>
                      <a:endParaRPr lang="en-IE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>
                          <a:latin typeface="Calibri" pitchFamily="34" charset="0"/>
                          <a:cs typeface="Calibri" pitchFamily="34" charset="0"/>
                        </a:rPr>
                        <a:t>3.01</a:t>
                      </a:r>
                      <a:endParaRPr lang="en-IE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>
                          <a:latin typeface="Calibri" pitchFamily="34" charset="0"/>
                          <a:cs typeface="Calibri" pitchFamily="34" charset="0"/>
                        </a:rPr>
                        <a:t>3.1</a:t>
                      </a:r>
                      <a:endParaRPr lang="en-IE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104918" r="-507851" b="-30655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99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130208" r="-507851" b="-94792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3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3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59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245556" r="-507851" b="-111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7094639"/>
              </p:ext>
            </p:extLst>
          </p:nvPr>
        </p:nvGraphicFramePr>
        <p:xfrm>
          <a:off x="103736" y="1005695"/>
          <a:ext cx="8963659" cy="18782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5659"/>
                <a:gridCol w="756000"/>
                <a:gridCol w="756000"/>
                <a:gridCol w="756000"/>
                <a:gridCol w="792000"/>
                <a:gridCol w="324000"/>
                <a:gridCol w="756000"/>
                <a:gridCol w="324000"/>
                <a:gridCol w="756000"/>
                <a:gridCol w="756000"/>
                <a:gridCol w="756000"/>
                <a:gridCol w="756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tretch>
                        <a:fillRect t="-101639" r="-507851" b="-30655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5.9</a:t>
                      </a:r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5.99</a:t>
                      </a:r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5.999</a:t>
                      </a:r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5.9999</a:t>
                      </a:r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6.0001</a:t>
                      </a:r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6.001</a:t>
                      </a:r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6.01</a:t>
                      </a:r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6.1</a:t>
                      </a:r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99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tretch>
                        <a:fillRect t="-128125" r="-507851" b="-94792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5.9</a:t>
                      </a:r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5.99</a:t>
                      </a:r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5.999</a:t>
                      </a:r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5.9999</a:t>
                      </a:r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3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…</a:t>
                      </a:r>
                      <a:endParaRPr lang="en-IE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6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neamhshainithe</a:t>
                      </a:r>
                      <a:endParaRPr lang="en-IE" sz="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3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…</a:t>
                      </a:r>
                      <a:endParaRPr lang="en-IE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6.0001</a:t>
                      </a:r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6.001</a:t>
                      </a:r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6.01</a:t>
                      </a:r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6.1</a:t>
                      </a:r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59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tretch>
                        <a:fillRect t="-243333" r="-507851" b="-111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-10</a:t>
                      </a:r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-100</a:t>
                      </a:r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-1000</a:t>
                      </a:r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-10000</a:t>
                      </a:r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6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neamhshainithe</a:t>
                      </a:r>
                      <a:endParaRPr lang="en-IE" sz="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10000</a:t>
                      </a:r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1000</a:t>
                      </a:r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100</a:t>
                      </a:r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10</a:t>
                      </a:r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323528" y="2852936"/>
                <a:ext cx="8424936" cy="4572000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>
                <a:lvl1pPr marL="274320" indent="-274320" algn="l" rtl="0" eaLnBrk="1" latinLnBrk="0" hangingPunct="1">
                  <a:spcBef>
                    <a:spcPts val="58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Calibri" pitchFamily="34" charset="0"/>
                  </a:defRPr>
                </a:lvl1pPr>
                <a:lvl2pPr marL="548640" indent="-228600" algn="l" rtl="0" eaLnBrk="1" latinLnBrk="0" hangingPunct="1">
                  <a:spcBef>
                    <a:spcPts val="370"/>
                  </a:spcBef>
                  <a:buClr>
                    <a:schemeClr val="accent2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Calibri" pitchFamily="34" charset="0"/>
                  </a:defRPr>
                </a:lvl2pPr>
                <a:lvl3pPr marL="822960" indent="-228600" algn="l" rtl="0" eaLnBrk="1" latinLnBrk="0" hangingPunct="1">
                  <a:spcBef>
                    <a:spcPts val="370"/>
                  </a:spcBef>
                  <a:buClr>
                    <a:schemeClr val="accent1">
                      <a:tint val="60000"/>
                    </a:schemeClr>
                  </a:buClr>
                  <a:buSzPct val="8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Calibri" pitchFamily="34" charset="0"/>
                  </a:defRPr>
                </a:lvl3pPr>
                <a:lvl4pPr marL="1097280" indent="-228600" algn="l" rtl="0" eaLnBrk="1" latinLnBrk="0" hangingPunct="1">
                  <a:spcBef>
                    <a:spcPts val="370"/>
                  </a:spcBef>
                  <a:buClr>
                    <a:schemeClr val="accent3"/>
                  </a:buClr>
                  <a:buSzPct val="80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Calibri" pitchFamily="34" charset="0"/>
                  </a:defRPr>
                </a:lvl4pPr>
                <a:lvl5pPr marL="1371600" indent="-228600" algn="l" rtl="0" eaLnBrk="1" latinLnBrk="0" hangingPunct="1">
                  <a:spcBef>
                    <a:spcPts val="370"/>
                  </a:spcBef>
                  <a:buClr>
                    <a:schemeClr val="accent3"/>
                  </a:buClr>
                  <a:buFontTx/>
                  <a:buChar char="o"/>
                  <a:defRPr kumimoji="0" sz="2000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Calibri" pitchFamily="34" charset="0"/>
                  </a:defRPr>
                </a:lvl5pPr>
                <a:lvl6pPr marL="1645920" indent="-228600" algn="l" rtl="0" eaLnBrk="1" latinLnBrk="0" hangingPunct="1">
                  <a:spcBef>
                    <a:spcPts val="370"/>
                  </a:spcBef>
                  <a:buClr>
                    <a:schemeClr val="accent3"/>
                  </a:buClr>
                  <a:buChar char="•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228600" algn="l" rtl="0" eaLnBrk="1" latinLnBrk="0" hangingPunct="1">
                  <a:spcBef>
                    <a:spcPts val="370"/>
                  </a:spcBef>
                  <a:buClr>
                    <a:schemeClr val="accent2"/>
                  </a:buClr>
                  <a:buChar char="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228600" algn="l" rtl="0" eaLnBrk="1" latinLnBrk="0" hangingPunct="1">
                  <a:spcBef>
                    <a:spcPts val="370"/>
                  </a:spcBef>
                  <a:buClr>
                    <a:schemeClr val="accent1">
                      <a:tint val="60000"/>
                    </a:schemeClr>
                  </a:buClr>
                  <a:buChar char="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228600" algn="l" rtl="0" eaLnBrk="1" latinLnBrk="0" hangingPunct="1">
                  <a:spcBef>
                    <a:spcPts val="370"/>
                  </a:spcBef>
                  <a:buClr>
                    <a:schemeClr val="accent2">
                      <a:tint val="60000"/>
                    </a:schemeClr>
                  </a:buClr>
                  <a:buChar char="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IE" sz="2400" dirty="0" smtClean="0"/>
                  <a:t>Agus </a:t>
                </a:r>
                <a14:m>
                  <m:oMath xmlns:m="http://schemas.openxmlformats.org/officeDocument/2006/math">
                    <m:r>
                      <a:rPr lang="en-IE" sz="24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IE" sz="2400" dirty="0" smtClean="0"/>
                  <a:t> </a:t>
                </a:r>
                <a:r>
                  <a:rPr lang="en-IE" sz="2400" dirty="0" err="1" smtClean="0"/>
                  <a:t>ag</a:t>
                </a:r>
                <a:r>
                  <a:rPr lang="en-IE" sz="2400" dirty="0" smtClean="0"/>
                  <a:t> </a:t>
                </a:r>
                <a:r>
                  <a:rPr lang="en-IE" sz="2400" dirty="0" err="1" smtClean="0"/>
                  <a:t>druidim</a:t>
                </a:r>
                <a:r>
                  <a:rPr lang="en-IE" sz="2400" dirty="0" smtClean="0"/>
                  <a:t> le 3 (ach </a:t>
                </a:r>
                <a14:m>
                  <m:oMath xmlns:m="http://schemas.openxmlformats.org/officeDocument/2006/math">
                    <m:r>
                      <a:rPr lang="en-IE" sz="2400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IE" sz="2400" b="0" i="1" smtClean="0">
                        <a:latin typeface="Cambria Math"/>
                        <a:ea typeface="Cambria Math"/>
                      </a:rPr>
                      <m:t>≠3)</m:t>
                    </m:r>
                  </m:oMath>
                </a14:m>
                <a:r>
                  <a:rPr lang="en-IE" sz="2400" dirty="0" smtClean="0"/>
                  <a:t> an </a:t>
                </a:r>
                <a:r>
                  <a:rPr lang="en-IE" sz="2400" dirty="0" err="1" smtClean="0"/>
                  <a:t>bhfuil</a:t>
                </a:r>
                <a:r>
                  <a:rPr lang="en-IE" sz="2400" dirty="0" smtClean="0"/>
                  <a:t> </a:t>
                </a:r>
                <a:r>
                  <a:rPr lang="en-IE" sz="2400" dirty="0" err="1" smtClean="0"/>
                  <a:t>luach</a:t>
                </a:r>
                <a:r>
                  <a:rPr lang="en-IE" sz="2400" dirty="0" smtClean="0"/>
                  <a:t> </a:t>
                </a:r>
                <a:r>
                  <a:rPr lang="en-IE" sz="2400" dirty="0" err="1" smtClean="0"/>
                  <a:t>gach</a:t>
                </a:r>
                <a:r>
                  <a:rPr lang="en-IE" sz="2400" dirty="0" smtClean="0"/>
                  <a:t> </a:t>
                </a:r>
                <a:r>
                  <a:rPr lang="en-IE" sz="2400" dirty="0" err="1" smtClean="0"/>
                  <a:t>ceann</a:t>
                </a:r>
                <a:r>
                  <a:rPr lang="en-IE" sz="2400" dirty="0" smtClean="0"/>
                  <a:t> de </a:t>
                </a:r>
                <a:r>
                  <a:rPr lang="en-IE" sz="2400" dirty="0" err="1" smtClean="0"/>
                  <a:t>na</a:t>
                </a:r>
                <a:r>
                  <a:rPr lang="en-IE" sz="2400" dirty="0" smtClean="0"/>
                  <a:t> </a:t>
                </a:r>
                <a:r>
                  <a:rPr lang="en-IE" sz="2400" dirty="0" err="1" smtClean="0"/>
                  <a:t>feidhmeanna</a:t>
                </a:r>
                <a:r>
                  <a:rPr lang="en-IE" sz="2400" dirty="0" smtClean="0"/>
                  <a:t> </a:t>
                </a:r>
                <a:r>
                  <a:rPr lang="en-IE" sz="2400" dirty="0" err="1" smtClean="0"/>
                  <a:t>seo</a:t>
                </a:r>
                <a:r>
                  <a:rPr lang="en-IE" sz="2400" dirty="0" smtClean="0"/>
                  <a:t> a </a:t>
                </a:r>
                <a:r>
                  <a:rPr lang="en-IE" sz="2400" dirty="0" err="1" smtClean="0"/>
                  <a:t>leanas</a:t>
                </a:r>
                <a:r>
                  <a:rPr lang="en-IE" sz="2400" dirty="0" smtClean="0"/>
                  <a:t> </a:t>
                </a:r>
                <a:r>
                  <a:rPr lang="en-IE" sz="2400" dirty="0" err="1" smtClean="0"/>
                  <a:t>ag</a:t>
                </a:r>
                <a:r>
                  <a:rPr lang="en-IE" sz="2400" dirty="0" smtClean="0"/>
                  <a:t> </a:t>
                </a:r>
                <a:r>
                  <a:rPr lang="en-IE" sz="2400" dirty="0" err="1" smtClean="0"/>
                  <a:t>druidim</a:t>
                </a:r>
                <a:r>
                  <a:rPr lang="en-IE" sz="2400" dirty="0" smtClean="0"/>
                  <a:t> le </a:t>
                </a:r>
                <a:r>
                  <a:rPr lang="en-IE" sz="2400" dirty="0" err="1" smtClean="0"/>
                  <a:t>luach</a:t>
                </a:r>
                <a:r>
                  <a:rPr lang="en-IE" sz="2400" dirty="0" smtClean="0"/>
                  <a:t> </a:t>
                </a:r>
                <a:r>
                  <a:rPr lang="en-IE" sz="2400" dirty="0" err="1" smtClean="0"/>
                  <a:t>seasta</a:t>
                </a:r>
                <a:r>
                  <a:rPr lang="en-IE" sz="2400" u="sng" dirty="0" smtClean="0"/>
                  <a:t>?</a:t>
                </a:r>
              </a:p>
              <a:p>
                <a:r>
                  <a:rPr lang="en-IE" sz="2400" dirty="0" err="1" smtClean="0"/>
                  <a:t>Má</a:t>
                </a:r>
                <a:r>
                  <a:rPr lang="en-IE" sz="2400" dirty="0" smtClean="0"/>
                  <a:t> </a:t>
                </a:r>
                <a:r>
                  <a:rPr lang="en-IE" sz="2400" dirty="0" err="1" smtClean="0"/>
                  <a:t>tá</a:t>
                </a:r>
                <a:r>
                  <a:rPr lang="en-IE" sz="2400" dirty="0" smtClean="0"/>
                  <a:t> </a:t>
                </a:r>
                <a:r>
                  <a:rPr lang="en-IE" sz="2400" dirty="0" err="1" smtClean="0"/>
                  <a:t>faigh</a:t>
                </a:r>
                <a:r>
                  <a:rPr lang="en-IE" sz="2400" dirty="0" smtClean="0"/>
                  <a:t> an </a:t>
                </a:r>
                <a:r>
                  <a:rPr lang="en-IE" sz="2400" dirty="0" err="1" smtClean="0"/>
                  <a:t>luach</a:t>
                </a:r>
                <a:r>
                  <a:rPr lang="en-IE" sz="2400" dirty="0" smtClean="0"/>
                  <a:t> sin:</a:t>
                </a:r>
              </a:p>
              <a:p>
                <a:pPr marL="177800" indent="0">
                  <a:lnSpc>
                    <a:spcPct val="160000"/>
                  </a:lnSpc>
                  <a:buFont typeface="Wingdings 2"/>
                  <a:buNone/>
                </a:pPr>
                <a14:m>
                  <m:oMath xmlns:m="http://schemas.openxmlformats.org/officeDocument/2006/math">
                    <m:r>
                      <a:rPr lang="en-IE" sz="2400" i="1" dirty="0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IE" sz="24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IE" sz="2400" i="1" dirty="0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IE" sz="2400" i="1" dirty="0" smtClean="0">
                        <a:latin typeface="Cambria Math"/>
                      </a:rPr>
                      <m:t>=</m:t>
                    </m:r>
                    <m:r>
                      <a:rPr lang="en-IE" sz="2400" i="1" dirty="0" smtClean="0">
                        <a:latin typeface="Cambria Math"/>
                      </a:rPr>
                      <m:t>𝑥</m:t>
                    </m:r>
                    <m:r>
                      <a:rPr lang="en-IE" sz="2400" i="1" dirty="0" smtClean="0">
                        <a:latin typeface="Cambria Math"/>
                      </a:rPr>
                      <m:t>+3	</m:t>
                    </m:r>
                  </m:oMath>
                </a14:m>
                <a:r>
                  <a:rPr lang="en-IE" sz="2400" i="1" dirty="0" smtClean="0">
                    <a:latin typeface="Cambria Math"/>
                  </a:rPr>
                  <a:t>       	                                          </a:t>
                </a:r>
                <a:r>
                  <a:rPr lang="en-IE" sz="2400" i="1" dirty="0" err="1" smtClean="0">
                    <a:latin typeface="Cambria Math"/>
                  </a:rPr>
                  <a:t>Frg</a:t>
                </a:r>
                <a:r>
                  <a:rPr lang="en-IE" sz="2400" i="1" dirty="0" smtClean="0">
                    <a:latin typeface="Cambria Math"/>
                  </a:rPr>
                  <a:t>:_______</a:t>
                </a:r>
              </a:p>
              <a:p>
                <a:pPr marL="177800" indent="0">
                  <a:lnSpc>
                    <a:spcPct val="160000"/>
                  </a:lnSpc>
                  <a:buNone/>
                </a:pPr>
                <a14:m>
                  <m:oMath xmlns:m="http://schemas.openxmlformats.org/officeDocument/2006/math">
                    <m:r>
                      <a:rPr lang="en-IE" sz="2400" i="1" dirty="0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IE" sz="24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IE" sz="2400" i="1" dirty="0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IE" sz="2400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IE" sz="2400" i="1" dirty="0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IE" sz="240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IE" sz="2400" i="1" dirty="0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IE" sz="2400" i="1" dirty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IE" sz="2400" i="1" dirty="0" smtClean="0">
                            <a:latin typeface="Cambria Math"/>
                          </a:rPr>
                          <m:t>−9</m:t>
                        </m:r>
                      </m:num>
                      <m:den>
                        <m:r>
                          <a:rPr lang="en-IE" sz="2400" i="1" dirty="0" smtClean="0">
                            <a:latin typeface="Cambria Math"/>
                          </a:rPr>
                          <m:t>𝑥</m:t>
                        </m:r>
                        <m:r>
                          <a:rPr lang="en-IE" sz="2400" i="1" dirty="0" smtClean="0">
                            <a:latin typeface="Cambria Math"/>
                          </a:rPr>
                          <m:t>−3</m:t>
                        </m:r>
                      </m:den>
                    </m:f>
                  </m:oMath>
                </a14:m>
                <a:r>
                  <a:rPr lang="en-IE" sz="2400" i="1" dirty="0" smtClean="0">
                    <a:latin typeface="Cambria Math"/>
                  </a:rPr>
                  <a:t>                                                          Frg:_______</a:t>
                </a:r>
              </a:p>
              <a:p>
                <a:pPr marL="177800" indent="0">
                  <a:lnSpc>
                    <a:spcPct val="160000"/>
                  </a:lnSpc>
                  <a:buNone/>
                </a:pPr>
                <a14:m>
                  <m:oMath xmlns:m="http://schemas.openxmlformats.org/officeDocument/2006/math">
                    <m:r>
                      <a:rPr lang="en-IE" sz="2400" i="1" smtClean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IE" sz="2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IE" sz="240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IE" sz="240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IE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IE" sz="240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IE" sz="2400" i="1" smtClean="0">
                            <a:latin typeface="Cambria Math"/>
                          </a:rPr>
                          <m:t>𝑥</m:t>
                        </m:r>
                        <m:r>
                          <a:rPr lang="en-IE" sz="2400" i="1" smtClean="0">
                            <a:latin typeface="Cambria Math"/>
                          </a:rPr>
                          <m:t>−3</m:t>
                        </m:r>
                      </m:den>
                    </m:f>
                  </m:oMath>
                </a14:m>
                <a:r>
                  <a:rPr lang="en-IE" sz="2400" i="1" dirty="0" smtClean="0">
                    <a:latin typeface="Cambria Math"/>
                  </a:rPr>
                  <a:t>                                                            Frg:_______</a:t>
                </a:r>
                <a:endParaRPr lang="en-IE" sz="2400" i="1" dirty="0">
                  <a:latin typeface="Cambria Math"/>
                </a:endParaRPr>
              </a:p>
              <a:p>
                <a:pPr marL="177800" indent="0">
                  <a:lnSpc>
                    <a:spcPct val="160000"/>
                  </a:lnSpc>
                  <a:buFont typeface="Wingdings 2"/>
                  <a:buNone/>
                </a:pPr>
                <a:endParaRPr lang="en-IE" sz="2400" dirty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852936"/>
                <a:ext cx="8424936" cy="4572000"/>
              </a:xfrm>
              <a:prstGeom prst="rect">
                <a:avLst/>
              </a:prstGeom>
              <a:blipFill rotWithShape="1">
                <a:blip r:embed="rId4"/>
                <a:stretch>
                  <a:fillRect l="-507" t="-1067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 txBox="1">
            <a:spLocks/>
          </p:cNvSpPr>
          <p:nvPr/>
        </p:nvSpPr>
        <p:spPr>
          <a:xfrm>
            <a:off x="755650" y="-26988"/>
            <a:ext cx="7772400" cy="1143001"/>
          </a:xfrm>
          <a:prstGeom prst="rect">
            <a:avLst/>
          </a:prstGeom>
        </p:spPr>
        <p:txBody>
          <a:bodyPr bIns="91440" anchor="b">
            <a:normAutofit fontScale="90000" lnSpcReduction="2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b="1" kern="120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IE" dirty="0" err="1" smtClean="0">
                <a:solidFill>
                  <a:srgbClr val="D34817">
                    <a:lumMod val="60000"/>
                    <a:lumOff val="40000"/>
                  </a:srgbClr>
                </a:solidFill>
              </a:rPr>
              <a:t>Coincheap</a:t>
            </a:r>
            <a:r>
              <a:rPr lang="en-IE" dirty="0" smtClean="0">
                <a:solidFill>
                  <a:srgbClr val="D34817">
                    <a:lumMod val="60000"/>
                    <a:lumOff val="40000"/>
                  </a:srgbClr>
                </a:solidFill>
              </a:rPr>
              <a:t> </a:t>
            </a:r>
            <a:r>
              <a:rPr lang="en-IE" dirty="0" err="1" smtClean="0">
                <a:solidFill>
                  <a:srgbClr val="D34817">
                    <a:lumMod val="60000"/>
                    <a:lumOff val="40000"/>
                  </a:srgbClr>
                </a:solidFill>
              </a:rPr>
              <a:t>na</a:t>
            </a:r>
            <a:r>
              <a:rPr lang="en-IE" dirty="0" smtClean="0">
                <a:solidFill>
                  <a:srgbClr val="D34817">
                    <a:lumMod val="60000"/>
                    <a:lumOff val="40000"/>
                  </a:srgbClr>
                </a:solidFill>
              </a:rPr>
              <a:t> </a:t>
            </a:r>
            <a:r>
              <a:rPr lang="en-IE" dirty="0" err="1" smtClean="0">
                <a:solidFill>
                  <a:srgbClr val="D34817">
                    <a:lumMod val="60000"/>
                    <a:lumOff val="40000"/>
                  </a:srgbClr>
                </a:solidFill>
              </a:rPr>
              <a:t>Teorann</a:t>
            </a:r>
            <a:r>
              <a:rPr lang="en-IE" dirty="0" smtClean="0">
                <a:solidFill>
                  <a:srgbClr val="D34817">
                    <a:lumMod val="60000"/>
                    <a:lumOff val="40000"/>
                  </a:srgbClr>
                </a:solidFill>
              </a:rPr>
              <a:t/>
            </a:r>
            <a:br>
              <a:rPr lang="en-IE" dirty="0" smtClean="0">
                <a:solidFill>
                  <a:srgbClr val="D34817">
                    <a:lumMod val="60000"/>
                    <a:lumOff val="40000"/>
                  </a:srgbClr>
                </a:solidFill>
              </a:rPr>
            </a:br>
            <a:r>
              <a:rPr lang="en-IE" dirty="0" err="1" smtClean="0">
                <a:solidFill>
                  <a:srgbClr val="D34817">
                    <a:lumMod val="60000"/>
                    <a:lumOff val="40000"/>
                  </a:srgbClr>
                </a:solidFill>
              </a:rPr>
              <a:t>Gníomhaíocht</a:t>
            </a:r>
            <a:r>
              <a:rPr lang="en-IE" dirty="0" smtClean="0">
                <a:solidFill>
                  <a:srgbClr val="D34817">
                    <a:lumMod val="60000"/>
                    <a:lumOff val="40000"/>
                  </a:srgbClr>
                </a:solidFill>
              </a:rPr>
              <a:t> </a:t>
            </a:r>
            <a:r>
              <a:rPr lang="en-IE" dirty="0" err="1" smtClean="0">
                <a:solidFill>
                  <a:srgbClr val="D34817">
                    <a:lumMod val="60000"/>
                    <a:lumOff val="40000"/>
                  </a:srgbClr>
                </a:solidFill>
              </a:rPr>
              <a:t>Daltaí</a:t>
            </a:r>
            <a:endParaRPr lang="en-IE" dirty="0">
              <a:solidFill>
                <a:srgbClr val="D3481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88125" y="4259263"/>
            <a:ext cx="478016" cy="224676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20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20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20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20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20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20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2000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Ní</a:t>
            </a:r>
            <a:r>
              <a:rPr lang="en-IE" sz="20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l</a:t>
            </a:r>
            <a:endParaRPr lang="en-IE" sz="20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6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2963" y="1412875"/>
            <a:ext cx="4918075" cy="25193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2" name="Oval 11"/>
          <p:cNvSpPr/>
          <p:nvPr/>
        </p:nvSpPr>
        <p:spPr>
          <a:xfrm>
            <a:off x="5854700" y="1673225"/>
            <a:ext cx="107950" cy="10795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908675" y="1764312"/>
            <a:ext cx="0" cy="1071562"/>
          </a:xfrm>
          <a:prstGeom prst="line">
            <a:avLst/>
          </a:prstGeom>
          <a:ln w="28575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732950" y="1734699"/>
            <a:ext cx="1087438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508104" y="1935874"/>
            <a:ext cx="0" cy="90000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732950" y="1913696"/>
            <a:ext cx="79200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364088" y="2007874"/>
            <a:ext cx="0" cy="828000"/>
          </a:xfrm>
          <a:prstGeom prst="line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732950" y="2005774"/>
            <a:ext cx="504000" cy="0"/>
          </a:xfrm>
          <a:prstGeom prst="line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707194" y="1863874"/>
            <a:ext cx="0" cy="9720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732950" y="1826394"/>
            <a:ext cx="9720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084168" y="1683874"/>
            <a:ext cx="0" cy="11520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732950" y="1645734"/>
            <a:ext cx="12960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6300192" y="1611874"/>
            <a:ext cx="0" cy="122400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4732950" y="1556792"/>
            <a:ext cx="151200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6441430" y="1503874"/>
            <a:ext cx="0" cy="1332000"/>
          </a:xfrm>
          <a:prstGeom prst="line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732950" y="1466354"/>
            <a:ext cx="1728000" cy="0"/>
          </a:xfrm>
          <a:prstGeom prst="line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51520" y="4869160"/>
            <a:ext cx="8694204" cy="1384995"/>
          </a:xfrm>
          <a:prstGeom prst="rect">
            <a:avLst/>
          </a:prstGeom>
          <a:solidFill>
            <a:schemeClr val="accent1"/>
          </a:solidFill>
          <a:ln cap="rnd">
            <a:noFill/>
          </a:ln>
        </p:spPr>
        <p:txBody>
          <a:bodyPr wrap="square" rtlCol="0">
            <a:spAutoFit/>
          </a:bodyPr>
          <a:lstStyle/>
          <a:p>
            <a:r>
              <a:rPr lang="en-IE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 </a:t>
            </a:r>
            <a:r>
              <a:rPr lang="en-IE" sz="28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bhfocal</a:t>
            </a:r>
            <a:r>
              <a:rPr lang="en-IE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r>
              <a:rPr lang="en-IE" sz="28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Nuair</a:t>
            </a:r>
            <a:r>
              <a:rPr lang="en-IE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E" sz="28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atá</a:t>
            </a:r>
            <a:r>
              <a:rPr lang="en-IE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x </a:t>
            </a:r>
            <a:r>
              <a:rPr lang="en-IE" sz="28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ag</a:t>
            </a:r>
            <a:r>
              <a:rPr lang="en-IE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E" sz="28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druidim</a:t>
            </a:r>
            <a:r>
              <a:rPr lang="en-IE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le 3, </a:t>
            </a:r>
            <a:r>
              <a:rPr lang="en-IE" sz="28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tá</a:t>
            </a:r>
            <a:r>
              <a:rPr lang="en-IE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E" sz="28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na</a:t>
            </a:r>
            <a:r>
              <a:rPr lang="en-IE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E" sz="28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haschuir</a:t>
            </a:r>
            <a:r>
              <a:rPr lang="en-IE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E" sz="28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chomhfhreagrach</a:t>
            </a:r>
            <a:r>
              <a:rPr lang="en-IE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de f(x) </a:t>
            </a:r>
            <a:r>
              <a:rPr lang="en-IE" sz="28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ag</a:t>
            </a:r>
            <a:r>
              <a:rPr lang="en-IE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E" sz="28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druidim</a:t>
            </a:r>
            <a:r>
              <a:rPr lang="en-IE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le 6 i.e. </a:t>
            </a:r>
            <a:r>
              <a:rPr lang="en-IE" sz="28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luach</a:t>
            </a:r>
            <a:r>
              <a:rPr lang="en-IE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E" sz="28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seasta</a:t>
            </a:r>
            <a:endParaRPr lang="en-IE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3783502" y="4149080"/>
                <a:ext cx="198862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400" b="1" i="1" dirty="0"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IE" sz="2400" b="1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E" sz="2400" b="1" i="1" dirty="0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IE" sz="2400" b="1" i="1" dirty="0">
                          <a:latin typeface="Cambria Math"/>
                        </a:rPr>
                        <m:t>=</m:t>
                      </m:r>
                      <m:r>
                        <a:rPr lang="en-IE" sz="2400" b="1" i="1" dirty="0">
                          <a:latin typeface="Cambria Math"/>
                        </a:rPr>
                        <m:t>𝒙</m:t>
                      </m:r>
                      <m:r>
                        <a:rPr lang="en-IE" sz="2400" b="1" i="1" dirty="0">
                          <a:latin typeface="Cambria Math"/>
                        </a:rPr>
                        <m:t>+</m:t>
                      </m:r>
                      <m:r>
                        <a:rPr lang="en-IE" sz="2400" b="1" i="1" dirty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en-IE" sz="2400" b="1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3502" y="4149080"/>
                <a:ext cx="1988621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613" b="-14667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269776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IE" dirty="0" err="1"/>
              <a:t>Brí</a:t>
            </a:r>
            <a:r>
              <a:rPr lang="en-IE" dirty="0"/>
              <a:t> </a:t>
            </a:r>
            <a:r>
              <a:rPr lang="en-IE" dirty="0" err="1"/>
              <a:t>Chéimseatúil</a:t>
            </a:r>
            <a:r>
              <a:rPr lang="en-IE" dirty="0"/>
              <a:t> ‘</a:t>
            </a:r>
            <a:r>
              <a:rPr lang="en-IE" dirty="0" err="1"/>
              <a:t>Teorainneacha</a:t>
            </a:r>
            <a:r>
              <a:rPr lang="en-IE" dirty="0"/>
              <a:t> </a:t>
            </a:r>
            <a:br>
              <a:rPr lang="en-IE" dirty="0"/>
            </a:br>
            <a:r>
              <a:rPr lang="en-IE" dirty="0" err="1"/>
              <a:t>Feidhmeanna</a:t>
            </a:r>
            <a:r>
              <a:rPr lang="en-IE" dirty="0"/>
              <a:t>’ a </a:t>
            </a:r>
            <a:r>
              <a:rPr lang="en-IE" dirty="0" err="1"/>
              <a:t>thuiscint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6035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1375" y="1412875"/>
            <a:ext cx="4918075" cy="25209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5854700" y="1673225"/>
            <a:ext cx="107950" cy="10795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dirty="0"/>
          </a:p>
        </p:txBody>
      </p:sp>
      <p:sp>
        <p:nvSpPr>
          <p:cNvPr id="9" name="Oval 8"/>
          <p:cNvSpPr/>
          <p:nvPr/>
        </p:nvSpPr>
        <p:spPr>
          <a:xfrm>
            <a:off x="5854700" y="1673225"/>
            <a:ext cx="107950" cy="10795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5508104" y="1935874"/>
            <a:ext cx="0" cy="90000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732950" y="1913696"/>
            <a:ext cx="79200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364088" y="2007874"/>
            <a:ext cx="0" cy="828000"/>
          </a:xfrm>
          <a:prstGeom prst="line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732950" y="2005774"/>
            <a:ext cx="504000" cy="0"/>
          </a:xfrm>
          <a:prstGeom prst="line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707194" y="1863874"/>
            <a:ext cx="0" cy="9720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732950" y="1826394"/>
            <a:ext cx="9720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084168" y="1683874"/>
            <a:ext cx="0" cy="11520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732950" y="1645734"/>
            <a:ext cx="12960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300192" y="1611874"/>
            <a:ext cx="0" cy="122400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732950" y="1556792"/>
            <a:ext cx="151200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6441430" y="1503874"/>
            <a:ext cx="0" cy="1332000"/>
          </a:xfrm>
          <a:prstGeom prst="line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4732950" y="1466354"/>
            <a:ext cx="1728000" cy="0"/>
          </a:xfrm>
          <a:prstGeom prst="line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3889677" y="4093567"/>
                <a:ext cx="2171300" cy="8428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400" b="1" i="1" dirty="0" smtClean="0">
                          <a:latin typeface="Cambria Math"/>
                        </a:rPr>
                        <m:t>𝒈</m:t>
                      </m:r>
                      <m:d>
                        <m:dPr>
                          <m:ctrlPr>
                            <a:rPr lang="en-IE" sz="2400" b="1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E" sz="2400" b="1" i="1" dirty="0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IE" sz="2400" b="1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IE" sz="2400" b="1" i="1" dirty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IE" sz="2400" b="1" i="1" dirty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IE" sz="2400" b="1" i="1" dirty="0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IE" sz="2400" b="1" i="1" dirty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IE" sz="2400" b="1" i="1" dirty="0">
                              <a:latin typeface="Cambria Math"/>
                            </a:rPr>
                            <m:t>−</m:t>
                          </m:r>
                          <m:r>
                            <a:rPr lang="en-IE" sz="2400" b="1" i="1" dirty="0">
                              <a:latin typeface="Cambria Math"/>
                            </a:rPr>
                            <m:t>𝟗</m:t>
                          </m:r>
                        </m:num>
                        <m:den>
                          <m:r>
                            <a:rPr lang="en-IE" sz="2400" b="1" i="1" dirty="0">
                              <a:latin typeface="Cambria Math"/>
                            </a:rPr>
                            <m:t>𝒙</m:t>
                          </m:r>
                          <m:r>
                            <a:rPr lang="en-IE" sz="2400" b="1" i="1" dirty="0">
                              <a:latin typeface="Cambria Math"/>
                            </a:rPr>
                            <m:t>−</m:t>
                          </m:r>
                          <m:r>
                            <a:rPr lang="en-IE" sz="2400" b="1" i="1" dirty="0"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IE" sz="2400" b="1" dirty="0" smtClean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9677" y="4093567"/>
                <a:ext cx="2171300" cy="84285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251397" y="5013176"/>
            <a:ext cx="8785099" cy="138499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IE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 </a:t>
            </a:r>
            <a:r>
              <a:rPr lang="en-IE" sz="28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bhfocal</a:t>
            </a:r>
            <a:r>
              <a:rPr lang="en-IE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r>
              <a:rPr lang="en-IE" sz="28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Nuair</a:t>
            </a:r>
            <a:r>
              <a:rPr lang="en-IE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E" sz="28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atá</a:t>
            </a:r>
            <a:r>
              <a:rPr lang="en-IE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x </a:t>
            </a:r>
            <a:r>
              <a:rPr lang="en-IE" sz="28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ag</a:t>
            </a:r>
            <a:r>
              <a:rPr lang="en-IE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E" sz="28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druidim</a:t>
            </a:r>
            <a:r>
              <a:rPr lang="en-IE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le 3, </a:t>
            </a:r>
            <a:r>
              <a:rPr lang="en-IE" sz="28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tá</a:t>
            </a:r>
            <a:r>
              <a:rPr lang="en-IE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E" sz="28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na</a:t>
            </a:r>
            <a:r>
              <a:rPr lang="en-IE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E" sz="28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haschuir</a:t>
            </a:r>
            <a:r>
              <a:rPr lang="en-IE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E" sz="28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comhfhreagach</a:t>
            </a:r>
            <a:r>
              <a:rPr lang="en-IE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de g(x) </a:t>
            </a:r>
            <a:r>
              <a:rPr lang="en-IE" sz="28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ag</a:t>
            </a:r>
            <a:r>
              <a:rPr lang="en-IE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E" sz="28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druidim</a:t>
            </a:r>
            <a:r>
              <a:rPr lang="en-IE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le  6 i.e. </a:t>
            </a:r>
            <a:r>
              <a:rPr lang="en-IE" sz="28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luach</a:t>
            </a:r>
            <a:r>
              <a:rPr lang="en-IE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E" sz="28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seasta</a:t>
            </a:r>
            <a:endParaRPr lang="en-IE" sz="2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5454539" y="2924944"/>
            <a:ext cx="410100" cy="0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6005560" y="2929267"/>
            <a:ext cx="478780" cy="0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584424" y="1745731"/>
            <a:ext cx="0" cy="285300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584424" y="1430219"/>
            <a:ext cx="0" cy="288000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2"/>
          <p:cNvSpPr>
            <a:spLocks noGrp="1"/>
          </p:cNvSpPr>
          <p:nvPr>
            <p:ph type="title"/>
          </p:nvPr>
        </p:nvSpPr>
        <p:spPr>
          <a:xfrm>
            <a:off x="755576" y="269776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IE" dirty="0" err="1"/>
              <a:t>Brí</a:t>
            </a:r>
            <a:r>
              <a:rPr lang="en-IE" dirty="0"/>
              <a:t> </a:t>
            </a:r>
            <a:r>
              <a:rPr lang="en-IE" dirty="0" err="1"/>
              <a:t>Chéimseatúil</a:t>
            </a:r>
            <a:r>
              <a:rPr lang="en-IE" dirty="0"/>
              <a:t> ‘</a:t>
            </a:r>
            <a:r>
              <a:rPr lang="en-IE" dirty="0" err="1"/>
              <a:t>Teorainneacha</a:t>
            </a:r>
            <a:r>
              <a:rPr lang="en-IE" dirty="0"/>
              <a:t> </a:t>
            </a:r>
            <a:br>
              <a:rPr lang="en-IE" dirty="0"/>
            </a:br>
            <a:r>
              <a:rPr lang="en-IE" dirty="0" err="1"/>
              <a:t>Feidhmeanna</a:t>
            </a:r>
            <a:r>
              <a:rPr lang="en-IE" dirty="0"/>
              <a:t>’ a </a:t>
            </a:r>
            <a:r>
              <a:rPr lang="en-IE" dirty="0" err="1"/>
              <a:t>thuiscint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6811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2963" y="1297950"/>
            <a:ext cx="4918075" cy="25193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cxnSp>
        <p:nvCxnSpPr>
          <p:cNvPr id="8" name="Straight Connector 7"/>
          <p:cNvCxnSpPr/>
          <p:nvPr/>
        </p:nvCxnSpPr>
        <p:spPr>
          <a:xfrm flipV="1">
            <a:off x="5908675" y="1253619"/>
            <a:ext cx="0" cy="2519363"/>
          </a:xfrm>
          <a:prstGeom prst="line">
            <a:avLst/>
          </a:prstGeom>
          <a:ln w="28575">
            <a:solidFill>
              <a:srgbClr val="FF0000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508104" y="2690546"/>
            <a:ext cx="0" cy="159322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732950" y="2868242"/>
            <a:ext cx="79200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327272" y="2688824"/>
            <a:ext cx="0" cy="108000"/>
          </a:xfrm>
          <a:prstGeom prst="line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732950" y="2805204"/>
            <a:ext cx="612000" cy="0"/>
          </a:xfrm>
          <a:prstGeom prst="line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704126" y="2685756"/>
            <a:ext cx="0" cy="3204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732950" y="3010730"/>
            <a:ext cx="9720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087236" y="2314572"/>
            <a:ext cx="0" cy="3600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732950" y="2309240"/>
            <a:ext cx="13320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294056" y="2513580"/>
            <a:ext cx="0" cy="16200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732950" y="2492872"/>
            <a:ext cx="151200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6441430" y="2560460"/>
            <a:ext cx="0" cy="108000"/>
          </a:xfrm>
          <a:prstGeom prst="line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4732950" y="2557632"/>
            <a:ext cx="1692000" cy="0"/>
          </a:xfrm>
          <a:prstGeom prst="line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3809034" y="3847027"/>
                <a:ext cx="2009461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E" sz="2400" b="1" i="1" smtClean="0">
                          <a:latin typeface="Cambria Math"/>
                        </a:rPr>
                        <m:t>𝒉</m:t>
                      </m:r>
                      <m:d>
                        <m:dPr>
                          <m:ctrlPr>
                            <a:rPr lang="en-IE" sz="2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E" sz="2400" b="1" i="1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IE" sz="24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IE" sz="2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IE" sz="24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IE" sz="2400" b="1" i="1">
                              <a:latin typeface="Cambria Math"/>
                            </a:rPr>
                            <m:t>𝒙</m:t>
                          </m:r>
                          <m:r>
                            <a:rPr lang="en-IE" sz="2400" b="1" i="1">
                              <a:latin typeface="Cambria Math"/>
                            </a:rPr>
                            <m:t>−</m:t>
                          </m:r>
                          <m:r>
                            <a:rPr lang="en-IE" sz="2400" b="1" i="1"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IE" b="1" dirty="0" smtClean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034" y="3847027"/>
                <a:ext cx="2009461" cy="7861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593340" y="5085183"/>
            <a:ext cx="8155124" cy="138499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IE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 </a:t>
            </a:r>
            <a:r>
              <a:rPr lang="en-IE" sz="28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bhfocal</a:t>
            </a:r>
            <a:r>
              <a:rPr lang="en-IE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r>
              <a:rPr lang="en-IE" sz="28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Nuair</a:t>
            </a:r>
            <a:r>
              <a:rPr lang="en-IE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E" sz="28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atá</a:t>
            </a:r>
            <a:r>
              <a:rPr lang="en-IE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x </a:t>
            </a:r>
            <a:r>
              <a:rPr lang="en-IE" sz="28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ag</a:t>
            </a:r>
            <a:r>
              <a:rPr lang="en-IE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E" sz="28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druidim</a:t>
            </a:r>
            <a:r>
              <a:rPr lang="en-IE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le 3, </a:t>
            </a:r>
            <a:r>
              <a:rPr lang="en-IE" sz="28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níl</a:t>
            </a:r>
            <a:r>
              <a:rPr lang="en-IE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E" sz="28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na</a:t>
            </a:r>
            <a:r>
              <a:rPr lang="en-IE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E" sz="28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haschuir</a:t>
            </a:r>
            <a:r>
              <a:rPr lang="en-IE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E" sz="28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chomhfhreagrach</a:t>
            </a:r>
            <a:r>
              <a:rPr lang="en-IE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de  h(x) </a:t>
            </a:r>
            <a:r>
              <a:rPr lang="en-IE" sz="28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ag</a:t>
            </a:r>
            <a:r>
              <a:rPr lang="en-IE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E" sz="28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druidim</a:t>
            </a:r>
            <a:r>
              <a:rPr lang="en-IE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le </a:t>
            </a:r>
            <a:r>
              <a:rPr lang="en-IE" sz="28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luach</a:t>
            </a:r>
            <a:r>
              <a:rPr lang="en-IE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E" sz="28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seasta</a:t>
            </a:r>
            <a:endParaRPr lang="en-IE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898579" y="2746505"/>
            <a:ext cx="972000" cy="0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5944852" y="2742824"/>
            <a:ext cx="1086186" cy="0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572001" y="1269677"/>
            <a:ext cx="0" cy="1324903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572000" y="2742824"/>
            <a:ext cx="0" cy="1018833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2"/>
          <p:cNvSpPr>
            <a:spLocks noGrp="1"/>
          </p:cNvSpPr>
          <p:nvPr>
            <p:ph type="title"/>
          </p:nvPr>
        </p:nvSpPr>
        <p:spPr>
          <a:xfrm>
            <a:off x="755576" y="269776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IE" dirty="0" err="1"/>
              <a:t>Brí</a:t>
            </a:r>
            <a:r>
              <a:rPr lang="en-IE" dirty="0"/>
              <a:t> </a:t>
            </a:r>
            <a:r>
              <a:rPr lang="en-IE" dirty="0" err="1"/>
              <a:t>Chéimseatúil</a:t>
            </a:r>
            <a:r>
              <a:rPr lang="en-IE" dirty="0"/>
              <a:t> ‘</a:t>
            </a:r>
            <a:r>
              <a:rPr lang="en-IE" dirty="0" err="1"/>
              <a:t>Teorainneacha</a:t>
            </a:r>
            <a:r>
              <a:rPr lang="en-IE" dirty="0"/>
              <a:t> </a:t>
            </a:r>
            <a:br>
              <a:rPr lang="en-IE" dirty="0"/>
            </a:br>
            <a:r>
              <a:rPr lang="en-IE" dirty="0" err="1"/>
              <a:t>Feidhmeanna</a:t>
            </a:r>
            <a:r>
              <a:rPr lang="en-IE" dirty="0"/>
              <a:t>’ a </a:t>
            </a:r>
            <a:r>
              <a:rPr lang="en-IE" dirty="0" err="1"/>
              <a:t>thuiscint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3242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Beagnáchachas</a:t>
            </a:r>
            <a:endParaRPr lang="en-IE" dirty="0"/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1331640" y="2060848"/>
            <a:ext cx="2511425" cy="2520950"/>
            <a:chOff x="6444208" y="260648"/>
            <a:chExt cx="2511841" cy="2520000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12268" r="53612"/>
            <a:stretch>
              <a:fillRect/>
            </a:stretch>
          </p:blipFill>
          <p:spPr bwMode="auto">
            <a:xfrm>
              <a:off x="6444208" y="260648"/>
              <a:ext cx="2511841" cy="25200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9" name="Oval 8"/>
            <p:cNvSpPr/>
            <p:nvPr/>
          </p:nvSpPr>
          <p:spPr>
            <a:xfrm>
              <a:off x="8203449" y="943016"/>
              <a:ext cx="107968" cy="10790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E" dirty="0"/>
            </a:p>
          </p:txBody>
        </p:sp>
      </p:grpSp>
      <p:grpSp>
        <p:nvGrpSpPr>
          <p:cNvPr id="10" name="Group 12"/>
          <p:cNvGrpSpPr>
            <a:grpSpLocks/>
          </p:cNvGrpSpPr>
          <p:nvPr/>
        </p:nvGrpSpPr>
        <p:grpSpPr bwMode="auto">
          <a:xfrm>
            <a:off x="4788024" y="2040457"/>
            <a:ext cx="2511425" cy="2520950"/>
            <a:chOff x="3316080" y="260648"/>
            <a:chExt cx="2511841" cy="2520000"/>
          </a:xfrm>
        </p:grpSpPr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3316080" y="260648"/>
              <a:ext cx="2511841" cy="2520000"/>
              <a:chOff x="3635896" y="260648"/>
              <a:chExt cx="2511841" cy="2520000"/>
            </a:xfrm>
          </p:grpSpPr>
          <p:pic>
            <p:nvPicPr>
              <p:cNvPr id="13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12093" r="53789"/>
              <a:stretch>
                <a:fillRect/>
              </a:stretch>
            </p:blipFill>
            <p:spPr bwMode="auto">
              <a:xfrm>
                <a:off x="3635896" y="260648"/>
                <a:ext cx="2511841" cy="25200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</p:pic>
          <p:sp>
            <p:nvSpPr>
              <p:cNvPr id="14" name="Oval 13"/>
              <p:cNvSpPr/>
              <p:nvPr/>
            </p:nvSpPr>
            <p:spPr>
              <a:xfrm>
                <a:off x="5398313" y="952537"/>
                <a:ext cx="107968" cy="10790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E" dirty="0"/>
              </a:p>
            </p:txBody>
          </p:sp>
        </p:grpSp>
        <p:sp>
          <p:nvSpPr>
            <p:cNvPr id="12" name="Oval 11"/>
            <p:cNvSpPr/>
            <p:nvPr/>
          </p:nvSpPr>
          <p:spPr>
            <a:xfrm>
              <a:off x="5075321" y="631983"/>
              <a:ext cx="107968" cy="10790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E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67544" y="980728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alibri" pitchFamily="34" charset="0"/>
              </a:rPr>
              <a:t>An </a:t>
            </a:r>
            <a:r>
              <a:rPr lang="en-GB" sz="2400" dirty="0" err="1" smtClean="0">
                <a:latin typeface="Calibri" pitchFamily="34" charset="0"/>
              </a:rPr>
              <a:t>féidir</a:t>
            </a:r>
            <a:r>
              <a:rPr lang="en-GB" sz="2400" dirty="0" smtClean="0">
                <a:latin typeface="Calibri" pitchFamily="34" charset="0"/>
              </a:rPr>
              <a:t> a </a:t>
            </a:r>
            <a:r>
              <a:rPr lang="en-GB" sz="2400" dirty="0" err="1" smtClean="0">
                <a:latin typeface="Calibri" pitchFamily="34" charset="0"/>
              </a:rPr>
              <a:t>rá</a:t>
            </a:r>
            <a:r>
              <a:rPr lang="en-GB" sz="2400" dirty="0" smtClean="0">
                <a:latin typeface="Calibri" pitchFamily="34" charset="0"/>
              </a:rPr>
              <a:t> go </a:t>
            </a:r>
            <a:r>
              <a:rPr lang="en-GB" sz="2400" dirty="0" err="1" smtClean="0">
                <a:latin typeface="Calibri" pitchFamily="34" charset="0"/>
              </a:rPr>
              <a:t>bhfuil</a:t>
            </a:r>
            <a:r>
              <a:rPr lang="en-GB" sz="2400" dirty="0" smtClean="0">
                <a:latin typeface="Calibri" pitchFamily="34" charset="0"/>
              </a:rPr>
              <a:t> y </a:t>
            </a:r>
            <a:r>
              <a:rPr lang="en-GB" sz="2400" dirty="0" err="1" smtClean="0">
                <a:latin typeface="Calibri" pitchFamily="34" charset="0"/>
              </a:rPr>
              <a:t>beagnach</a:t>
            </a:r>
            <a:r>
              <a:rPr lang="en-GB" sz="2400" dirty="0" smtClean="0">
                <a:latin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</a:rPr>
              <a:t>cothrom</a:t>
            </a:r>
            <a:r>
              <a:rPr lang="en-GB" sz="2400" dirty="0" smtClean="0">
                <a:latin typeface="Calibri" pitchFamily="34" charset="0"/>
              </a:rPr>
              <a:t> le 4 </a:t>
            </a:r>
            <a:r>
              <a:rPr lang="en-GB" sz="2400" dirty="0" err="1" smtClean="0">
                <a:latin typeface="Calibri" pitchFamily="34" charset="0"/>
              </a:rPr>
              <a:t>nuair</a:t>
            </a:r>
            <a:r>
              <a:rPr lang="en-GB" sz="2400" dirty="0" smtClean="0">
                <a:latin typeface="Calibri" pitchFamily="34" charset="0"/>
              </a:rPr>
              <a:t> x = 2 </a:t>
            </a:r>
            <a:r>
              <a:rPr lang="en-GB" sz="2400" dirty="0" err="1" smtClean="0">
                <a:latin typeface="Calibri" pitchFamily="34" charset="0"/>
              </a:rPr>
              <a:t>sna</a:t>
            </a:r>
            <a:r>
              <a:rPr lang="en-GB" sz="2400" dirty="0" smtClean="0">
                <a:latin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</a:rPr>
              <a:t>cásanna</a:t>
            </a:r>
            <a:r>
              <a:rPr lang="en-GB" sz="2400" dirty="0" smtClean="0">
                <a:latin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</a:rPr>
              <a:t>thíos</a:t>
            </a:r>
            <a:r>
              <a:rPr lang="en-GB" sz="2400" dirty="0" smtClean="0">
                <a:latin typeface="Calibri" pitchFamily="34" charset="0"/>
              </a:rPr>
              <a:t>?</a:t>
            </a:r>
            <a:endParaRPr lang="en-IE" sz="2400" dirty="0">
              <a:latin typeface="Calibri" pitchFamily="34" charset="0"/>
            </a:endParaRPr>
          </a:p>
        </p:txBody>
      </p:sp>
      <p:pic>
        <p:nvPicPr>
          <p:cNvPr id="5122" name="Picture 2" descr="C:\Users\siona\AppData\Local\Microsoft\Windows\Temporary Internet Files\Content.IE5\6N3QS13V\MM900185588[1]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921114"/>
            <a:ext cx="732805" cy="44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iona\AppData\Local\Microsoft\Windows\Temporary Internet Files\Content.IE5\WU1KFQOD\MC900432537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879" y="4901510"/>
            <a:ext cx="543714" cy="54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259632" y="5589240"/>
            <a:ext cx="25834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>
                <a:latin typeface="Calibri" pitchFamily="34" charset="0"/>
              </a:rPr>
              <a:t>Nuair</a:t>
            </a:r>
            <a:r>
              <a:rPr lang="en-GB" dirty="0" smtClean="0">
                <a:latin typeface="Calibri" pitchFamily="34" charset="0"/>
              </a:rPr>
              <a:t> x = 2:</a:t>
            </a:r>
          </a:p>
          <a:p>
            <a:pPr algn="ctr"/>
            <a:r>
              <a:rPr lang="en-GB" dirty="0" err="1" smtClean="0">
                <a:latin typeface="Calibri" pitchFamily="34" charset="0"/>
              </a:rPr>
              <a:t>tá</a:t>
            </a:r>
            <a:r>
              <a:rPr lang="en-GB" dirty="0" smtClean="0">
                <a:latin typeface="Calibri" pitchFamily="34" charset="0"/>
              </a:rPr>
              <a:t> y </a:t>
            </a:r>
            <a:r>
              <a:rPr lang="en-GB" dirty="0" err="1" smtClean="0">
                <a:latin typeface="Calibri" pitchFamily="34" charset="0"/>
              </a:rPr>
              <a:t>ag</a:t>
            </a:r>
            <a:r>
              <a:rPr lang="en-GB" dirty="0" smtClean="0">
                <a:latin typeface="Calibri" pitchFamily="34" charset="0"/>
              </a:rPr>
              <a:t> </a:t>
            </a:r>
            <a:r>
              <a:rPr lang="en-GB" dirty="0" err="1" smtClean="0">
                <a:latin typeface="Calibri" pitchFamily="34" charset="0"/>
              </a:rPr>
              <a:t>druidim</a:t>
            </a:r>
            <a:r>
              <a:rPr lang="en-GB" dirty="0" smtClean="0">
                <a:latin typeface="Calibri" pitchFamily="34" charset="0"/>
              </a:rPr>
              <a:t> le 4 </a:t>
            </a:r>
            <a:r>
              <a:rPr lang="en-GB" dirty="0" err="1" smtClean="0">
                <a:latin typeface="Calibri" pitchFamily="34" charset="0"/>
              </a:rPr>
              <a:t>ón</a:t>
            </a:r>
            <a:r>
              <a:rPr lang="en-GB" dirty="0" smtClean="0">
                <a:latin typeface="Calibri" pitchFamily="34" charset="0"/>
              </a:rPr>
              <a:t> </a:t>
            </a:r>
            <a:r>
              <a:rPr lang="en-GB" dirty="0" err="1" smtClean="0">
                <a:latin typeface="Calibri" pitchFamily="34" charset="0"/>
              </a:rPr>
              <a:t>taobh</a:t>
            </a:r>
            <a:r>
              <a:rPr lang="en-GB" dirty="0" smtClean="0">
                <a:latin typeface="Calibri" pitchFamily="34" charset="0"/>
              </a:rPr>
              <a:t> </a:t>
            </a:r>
            <a:r>
              <a:rPr lang="en-GB" dirty="0" err="1" smtClean="0">
                <a:latin typeface="Calibri" pitchFamily="34" charset="0"/>
              </a:rPr>
              <a:t>clé</a:t>
            </a:r>
            <a:r>
              <a:rPr lang="en-GB" dirty="0" smtClean="0">
                <a:latin typeface="Calibri" pitchFamily="34" charset="0"/>
              </a:rPr>
              <a:t> </a:t>
            </a:r>
            <a:r>
              <a:rPr lang="en-GB" dirty="0" err="1" smtClean="0">
                <a:latin typeface="Calibri" pitchFamily="34" charset="0"/>
              </a:rPr>
              <a:t>agus</a:t>
            </a:r>
            <a:r>
              <a:rPr lang="en-GB" dirty="0" smtClean="0">
                <a:latin typeface="Calibri" pitchFamily="34" charset="0"/>
              </a:rPr>
              <a:t> </a:t>
            </a:r>
            <a:r>
              <a:rPr lang="en-GB" dirty="0" err="1" smtClean="0">
                <a:latin typeface="Calibri" pitchFamily="34" charset="0"/>
              </a:rPr>
              <a:t>ón</a:t>
            </a:r>
            <a:r>
              <a:rPr lang="en-GB" dirty="0" smtClean="0">
                <a:latin typeface="Calibri" pitchFamily="34" charset="0"/>
              </a:rPr>
              <a:t> </a:t>
            </a:r>
            <a:r>
              <a:rPr lang="en-GB" dirty="0" err="1" smtClean="0">
                <a:latin typeface="Calibri" pitchFamily="34" charset="0"/>
              </a:rPr>
              <a:t>taobh</a:t>
            </a:r>
            <a:r>
              <a:rPr lang="en-GB" dirty="0" smtClean="0">
                <a:latin typeface="Calibri" pitchFamily="34" charset="0"/>
              </a:rPr>
              <a:t> </a:t>
            </a:r>
            <a:r>
              <a:rPr lang="en-GB" dirty="0" err="1" smtClean="0">
                <a:latin typeface="Calibri" pitchFamily="34" charset="0"/>
              </a:rPr>
              <a:t>deas</a:t>
            </a:r>
            <a:endParaRPr lang="en-IE" dirty="0"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52019" y="5589240"/>
            <a:ext cx="28443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>
                <a:latin typeface="Calibri" pitchFamily="34" charset="0"/>
              </a:rPr>
              <a:t>Nuair</a:t>
            </a:r>
            <a:r>
              <a:rPr lang="en-GB" dirty="0" smtClean="0">
                <a:latin typeface="Calibri" pitchFamily="34" charset="0"/>
              </a:rPr>
              <a:t> x =2:</a:t>
            </a:r>
          </a:p>
          <a:p>
            <a:pPr algn="ctr"/>
            <a:r>
              <a:rPr lang="en-GB" dirty="0" err="1" smtClean="0">
                <a:latin typeface="Calibri" pitchFamily="34" charset="0"/>
              </a:rPr>
              <a:t>tá</a:t>
            </a:r>
            <a:r>
              <a:rPr lang="en-GB" dirty="0" smtClean="0">
                <a:latin typeface="Calibri" pitchFamily="34" charset="0"/>
              </a:rPr>
              <a:t> y </a:t>
            </a:r>
            <a:r>
              <a:rPr lang="en-GB" dirty="0" err="1" smtClean="0">
                <a:latin typeface="Calibri" pitchFamily="34" charset="0"/>
              </a:rPr>
              <a:t>ag</a:t>
            </a:r>
            <a:r>
              <a:rPr lang="en-GB" dirty="0" smtClean="0">
                <a:latin typeface="Calibri" pitchFamily="34" charset="0"/>
              </a:rPr>
              <a:t> </a:t>
            </a:r>
            <a:r>
              <a:rPr lang="en-GB" dirty="0" err="1" smtClean="0">
                <a:latin typeface="Calibri" pitchFamily="34" charset="0"/>
              </a:rPr>
              <a:t>druidim</a:t>
            </a:r>
            <a:r>
              <a:rPr lang="en-GB" dirty="0" smtClean="0">
                <a:latin typeface="Calibri" pitchFamily="34" charset="0"/>
              </a:rPr>
              <a:t> le 4 on </a:t>
            </a:r>
            <a:r>
              <a:rPr lang="en-GB" dirty="0" err="1" smtClean="0">
                <a:latin typeface="Calibri" pitchFamily="34" charset="0"/>
              </a:rPr>
              <a:t>taobh</a:t>
            </a:r>
            <a:r>
              <a:rPr lang="en-GB" dirty="0" smtClean="0">
                <a:latin typeface="Calibri" pitchFamily="34" charset="0"/>
              </a:rPr>
              <a:t> </a:t>
            </a:r>
            <a:r>
              <a:rPr lang="en-GB" dirty="0" err="1" smtClean="0">
                <a:latin typeface="Calibri" pitchFamily="34" charset="0"/>
              </a:rPr>
              <a:t>clé</a:t>
            </a:r>
            <a:r>
              <a:rPr lang="en-GB" dirty="0" smtClean="0">
                <a:latin typeface="Calibri" pitchFamily="34" charset="0"/>
              </a:rPr>
              <a:t> </a:t>
            </a:r>
            <a:r>
              <a:rPr lang="en-GB" dirty="0" err="1" smtClean="0">
                <a:latin typeface="Calibri" pitchFamily="34" charset="0"/>
              </a:rPr>
              <a:t>agus</a:t>
            </a:r>
            <a:r>
              <a:rPr lang="en-GB" dirty="0" smtClean="0">
                <a:latin typeface="Calibri" pitchFamily="34" charset="0"/>
              </a:rPr>
              <a:t> le 5 on </a:t>
            </a:r>
            <a:r>
              <a:rPr lang="en-GB" dirty="0" err="1" smtClean="0">
                <a:latin typeface="Calibri" pitchFamily="34" charset="0"/>
              </a:rPr>
              <a:t>taobh</a:t>
            </a:r>
            <a:r>
              <a:rPr lang="en-GB" dirty="0" smtClean="0">
                <a:latin typeface="Calibri" pitchFamily="34" charset="0"/>
              </a:rPr>
              <a:t> </a:t>
            </a:r>
            <a:r>
              <a:rPr lang="en-GB" dirty="0" err="1" smtClean="0">
                <a:latin typeface="Calibri" pitchFamily="34" charset="0"/>
              </a:rPr>
              <a:t>deas</a:t>
            </a:r>
            <a:endParaRPr lang="en-IE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21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916832"/>
            <a:ext cx="7772400" cy="2727176"/>
          </a:xfrm>
        </p:spPr>
        <p:txBody>
          <a:bodyPr>
            <a:normAutofit fontScale="90000"/>
          </a:bodyPr>
          <a:lstStyle/>
          <a:p>
            <a:r>
              <a:rPr lang="en-GB" sz="4000" dirty="0" err="1" smtClean="0"/>
              <a:t>Tugtar</a:t>
            </a:r>
            <a:r>
              <a:rPr lang="en-GB" sz="4000" dirty="0" smtClean="0"/>
              <a:t> </a:t>
            </a:r>
            <a:r>
              <a:rPr lang="en-GB" sz="4000" dirty="0" err="1" smtClean="0"/>
              <a:t>teorainn</a:t>
            </a:r>
            <a:r>
              <a:rPr lang="en-GB" sz="4000" dirty="0" smtClean="0"/>
              <a:t> </a:t>
            </a:r>
            <a:r>
              <a:rPr lang="en-GB" sz="4000" dirty="0" err="1" smtClean="0"/>
              <a:t>ar</a:t>
            </a:r>
            <a:r>
              <a:rPr lang="en-GB" sz="4000" dirty="0" smtClean="0"/>
              <a:t> an </a:t>
            </a:r>
            <a:r>
              <a:rPr lang="en-GB" sz="4000" dirty="0" err="1" smtClean="0"/>
              <a:t>luach</a:t>
            </a:r>
            <a:r>
              <a:rPr lang="en-GB" sz="4000" dirty="0" smtClean="0"/>
              <a:t> </a:t>
            </a:r>
            <a:r>
              <a:rPr lang="en-GB" sz="4000" dirty="0" err="1" smtClean="0"/>
              <a:t>praiticiúil</a:t>
            </a:r>
            <a:r>
              <a:rPr lang="en-GB" sz="4000" dirty="0" smtClean="0"/>
              <a:t> a </a:t>
            </a:r>
            <a:r>
              <a:rPr lang="en-GB" sz="4000" dirty="0" err="1" smtClean="0"/>
              <a:t>úsáidtear</a:t>
            </a:r>
            <a:r>
              <a:rPr lang="en-GB" sz="4000" dirty="0" smtClean="0"/>
              <a:t> </a:t>
            </a:r>
            <a:r>
              <a:rPr lang="en-GB" sz="4000" dirty="0" err="1" smtClean="0"/>
              <a:t>agus</a:t>
            </a:r>
            <a:r>
              <a:rPr lang="en-GB" sz="4000" dirty="0" smtClean="0"/>
              <a:t> is </a:t>
            </a:r>
            <a:r>
              <a:rPr lang="en-GB" sz="4000" dirty="0" err="1" smtClean="0"/>
              <a:t>ann</a:t>
            </a:r>
            <a:r>
              <a:rPr lang="en-GB" sz="4000" dirty="0" smtClean="0"/>
              <a:t> </a:t>
            </a:r>
            <a:r>
              <a:rPr lang="en-GB" sz="4000" dirty="0" err="1" smtClean="0"/>
              <a:t>dó</a:t>
            </a:r>
            <a:r>
              <a:rPr lang="en-GB" sz="4000" dirty="0" smtClean="0"/>
              <a:t> </a:t>
            </a:r>
            <a:r>
              <a:rPr lang="en-GB" sz="4000" dirty="0" err="1" smtClean="0"/>
              <a:t>má</a:t>
            </a:r>
            <a:r>
              <a:rPr lang="en-GB" sz="4000" dirty="0" smtClean="0"/>
              <a:t> </a:t>
            </a:r>
            <a:r>
              <a:rPr lang="en-GB" sz="4000" dirty="0" err="1" smtClean="0"/>
              <a:t>dhruideann</a:t>
            </a:r>
            <a:r>
              <a:rPr lang="en-GB" sz="4000" dirty="0" smtClean="0"/>
              <a:t> an </a:t>
            </a:r>
            <a:r>
              <a:rPr lang="en-GB" sz="4000" dirty="0" err="1" smtClean="0"/>
              <a:t>fheidhm</a:t>
            </a:r>
            <a:r>
              <a:rPr lang="en-GB" sz="4000" dirty="0" smtClean="0"/>
              <a:t> leis an </a:t>
            </a:r>
            <a:r>
              <a:rPr lang="en-GB" sz="4000" dirty="0" err="1" smtClean="0"/>
              <a:t>luach</a:t>
            </a:r>
            <a:r>
              <a:rPr lang="en-GB" sz="4000" dirty="0" smtClean="0"/>
              <a:t> </a:t>
            </a:r>
            <a:r>
              <a:rPr lang="en-GB" sz="4000" dirty="0" err="1" smtClean="0"/>
              <a:t>céanna</a:t>
            </a:r>
            <a:r>
              <a:rPr lang="en-GB" sz="4000" dirty="0" smtClean="0"/>
              <a:t> </a:t>
            </a:r>
            <a:r>
              <a:rPr lang="en-GB" sz="4000" dirty="0" err="1" smtClean="0"/>
              <a:t>ón</a:t>
            </a:r>
            <a:r>
              <a:rPr lang="en-GB" sz="4000" dirty="0" smtClean="0"/>
              <a:t> </a:t>
            </a:r>
            <a:r>
              <a:rPr lang="en-GB" sz="4000" dirty="0" err="1" smtClean="0"/>
              <a:t>taobh</a:t>
            </a:r>
            <a:r>
              <a:rPr lang="en-GB" sz="4000" dirty="0" smtClean="0"/>
              <a:t> </a:t>
            </a:r>
            <a:r>
              <a:rPr lang="en-GB" sz="4000" dirty="0" err="1" smtClean="0"/>
              <a:t>deas</a:t>
            </a:r>
            <a:r>
              <a:rPr lang="en-GB" sz="4000" dirty="0" smtClean="0"/>
              <a:t> </a:t>
            </a:r>
            <a:r>
              <a:rPr lang="en-GB" sz="4000" dirty="0" err="1" smtClean="0"/>
              <a:t>agus</a:t>
            </a:r>
            <a:r>
              <a:rPr lang="en-GB" sz="4000" dirty="0" smtClean="0"/>
              <a:t> </a:t>
            </a:r>
            <a:r>
              <a:rPr lang="en-GB" sz="4000" dirty="0" err="1" smtClean="0"/>
              <a:t>ón</a:t>
            </a:r>
            <a:r>
              <a:rPr lang="en-GB" sz="4000" dirty="0" smtClean="0"/>
              <a:t> </a:t>
            </a:r>
            <a:r>
              <a:rPr lang="en-GB" sz="4000" dirty="0" err="1" smtClean="0"/>
              <a:t>taobh</a:t>
            </a:r>
            <a:r>
              <a:rPr lang="en-GB" sz="4000" dirty="0" smtClean="0"/>
              <a:t> </a:t>
            </a:r>
            <a:r>
              <a:rPr lang="en-GB" sz="4000" dirty="0" err="1" smtClean="0"/>
              <a:t>clé</a:t>
            </a:r>
            <a:r>
              <a:rPr lang="en-GB" sz="4000" dirty="0" smtClean="0"/>
              <a:t>.</a:t>
            </a:r>
            <a:endParaRPr lang="en-IE" sz="4000" dirty="0"/>
          </a:p>
        </p:txBody>
      </p:sp>
    </p:spTree>
    <p:extLst>
      <p:ext uri="{BB962C8B-B14F-4D97-AF65-F5344CB8AC3E}">
        <p14:creationId xmlns:p14="http://schemas.microsoft.com/office/powerpoint/2010/main" val="100730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Anois</a:t>
            </a:r>
            <a:r>
              <a:rPr lang="en-GB" dirty="0" smtClean="0"/>
              <a:t> </a:t>
            </a:r>
            <a:r>
              <a:rPr lang="en-GB" dirty="0" err="1" smtClean="0"/>
              <a:t>Feicim</a:t>
            </a:r>
            <a:r>
              <a:rPr lang="en-GB" dirty="0" smtClean="0"/>
              <a:t>…..</a:t>
            </a:r>
            <a:endParaRPr lang="en-I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23528" y="908720"/>
                <a:ext cx="8640960" cy="566124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IE" sz="2400" dirty="0" smtClean="0"/>
                  <a:t>Agus </a:t>
                </a:r>
                <a14:m>
                  <m:oMath xmlns:m="http://schemas.openxmlformats.org/officeDocument/2006/math">
                    <m:r>
                      <a:rPr lang="en-IE" sz="24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IE" sz="2400" dirty="0" smtClean="0"/>
                  <a:t> </a:t>
                </a:r>
                <a:r>
                  <a:rPr lang="en-IE" sz="2400" dirty="0" err="1" smtClean="0"/>
                  <a:t>ag</a:t>
                </a:r>
                <a:r>
                  <a:rPr lang="en-IE" sz="2400" dirty="0" smtClean="0"/>
                  <a:t> </a:t>
                </a:r>
                <a:r>
                  <a:rPr lang="en-IE" sz="2400" dirty="0" err="1" smtClean="0"/>
                  <a:t>druidim</a:t>
                </a:r>
                <a:r>
                  <a:rPr lang="en-IE" sz="2400" dirty="0" smtClean="0"/>
                  <a:t> le 3, </a:t>
                </a:r>
                <a:r>
                  <a:rPr lang="en-IE" sz="2400" dirty="0" err="1" smtClean="0"/>
                  <a:t>bíonn</a:t>
                </a:r>
                <a:r>
                  <a:rPr lang="en-IE" sz="2400" dirty="0" smtClean="0"/>
                  <a:t> </a:t>
                </a:r>
                <a:r>
                  <a:rPr lang="en-IE" sz="2400" dirty="0" err="1" smtClean="0"/>
                  <a:t>luach</a:t>
                </a:r>
                <a:r>
                  <a:rPr lang="en-IE" sz="2400" dirty="0" smtClean="0"/>
                  <a:t> </a:t>
                </a:r>
                <a:r>
                  <a:rPr lang="en-IE" sz="2400" dirty="0" err="1" smtClean="0"/>
                  <a:t>roinnt</a:t>
                </a:r>
                <a:r>
                  <a:rPr lang="en-IE" sz="2400" dirty="0" smtClean="0"/>
                  <a:t> de </a:t>
                </a:r>
                <a:r>
                  <a:rPr lang="en-IE" sz="2400" dirty="0" err="1" smtClean="0"/>
                  <a:t>na</a:t>
                </a:r>
                <a:r>
                  <a:rPr lang="en-IE" sz="2400" dirty="0" smtClean="0"/>
                  <a:t> </a:t>
                </a:r>
                <a:r>
                  <a:rPr lang="en-IE" sz="2400" dirty="0" err="1" smtClean="0"/>
                  <a:t>feidhmeannna</a:t>
                </a:r>
                <a:r>
                  <a:rPr lang="en-IE" sz="2400" dirty="0" smtClean="0"/>
                  <a:t> </a:t>
                </a:r>
                <a:r>
                  <a:rPr lang="en-IE" sz="2400" dirty="0" err="1" smtClean="0"/>
                  <a:t>ag</a:t>
                </a:r>
                <a:r>
                  <a:rPr lang="en-IE" sz="2400" dirty="0" smtClean="0"/>
                  <a:t> </a:t>
                </a:r>
                <a:r>
                  <a:rPr lang="en-IE" sz="2400" dirty="0" err="1" smtClean="0"/>
                  <a:t>druidim</a:t>
                </a:r>
                <a:r>
                  <a:rPr lang="en-IE" sz="2400" dirty="0" smtClean="0"/>
                  <a:t> le </a:t>
                </a:r>
                <a:r>
                  <a:rPr lang="en-IE" sz="2400" dirty="0" err="1" smtClean="0"/>
                  <a:t>luach</a:t>
                </a:r>
                <a:r>
                  <a:rPr lang="en-IE" sz="2400" dirty="0" smtClean="0"/>
                  <a:t> </a:t>
                </a:r>
                <a:r>
                  <a:rPr lang="en-IE" sz="2400" dirty="0" err="1" smtClean="0"/>
                  <a:t>seasta</a:t>
                </a:r>
                <a:endParaRPr lang="en-IE" sz="2400" dirty="0" smtClean="0"/>
              </a:p>
              <a:p>
                <a:pPr marL="0" indent="0">
                  <a:buNone/>
                </a:pPr>
                <a:r>
                  <a:rPr lang="en-IE" sz="2400" dirty="0"/>
                  <a:t> </a:t>
                </a:r>
                <a:endParaRPr lang="en-IE" sz="2400" dirty="0" smtClean="0"/>
              </a:p>
              <a:p>
                <a:pPr marL="0" indent="0">
                  <a:buNone/>
                </a:pPr>
                <a:r>
                  <a:rPr lang="en-IE" sz="2400" b="1" dirty="0" smtClean="0"/>
                  <a:t>Mar </a:t>
                </a:r>
                <a:r>
                  <a:rPr lang="en-IE" sz="2400" b="1" dirty="0" err="1" smtClean="0"/>
                  <a:t>shampla</a:t>
                </a:r>
                <a:r>
                  <a:rPr lang="en-IE" sz="2400" b="1" dirty="0" smtClean="0"/>
                  <a:t>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IE" sz="2400" i="1" dirty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IE" sz="24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IE" sz="2400" i="1" dirty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IE" sz="2400" i="1" dirty="0">
                        <a:latin typeface="Cambria Math"/>
                      </a:rPr>
                      <m:t>=</m:t>
                    </m:r>
                    <m:r>
                      <a:rPr lang="en-IE" sz="2400" i="1" dirty="0">
                        <a:latin typeface="Cambria Math"/>
                      </a:rPr>
                      <m:t>𝑥</m:t>
                    </m:r>
                    <m:r>
                      <a:rPr lang="en-IE" sz="2400" i="1" dirty="0">
                        <a:latin typeface="Cambria Math"/>
                      </a:rPr>
                      <m:t>+3</m:t>
                    </m:r>
                  </m:oMath>
                </a14:m>
                <a:r>
                  <a:rPr lang="en-IE" sz="2400" dirty="0" smtClean="0"/>
                  <a:t>, tá an fheidhm ag druidim le luach seasta nuair atá x ag druidim le </a:t>
                </a:r>
                <a14:m>
                  <m:oMath xmlns:m="http://schemas.openxmlformats.org/officeDocument/2006/math">
                    <m:r>
                      <a:rPr lang="en-IE" sz="2400" i="1" dirty="0" smtClean="0">
                        <a:latin typeface="Cambria Math"/>
                      </a:rPr>
                      <m:t>3</m:t>
                    </m:r>
                    <m:r>
                      <a:rPr lang="en-IE" sz="2400" b="0" i="1" dirty="0" smtClean="0">
                        <a:latin typeface="Cambria Math"/>
                      </a:rPr>
                      <m:t>  </m:t>
                    </m:r>
                    <m:r>
                      <m:rPr>
                        <m:nor/>
                      </m:rPr>
                      <a:rPr lang="en-IE" sz="2400" dirty="0"/>
                      <m:t>(</m:t>
                    </m:r>
                    <m:r>
                      <m:rPr>
                        <m:nor/>
                      </m:rPr>
                      <a:rPr lang="en-IE" sz="2400" b="0" i="0" dirty="0" smtClean="0"/>
                      <m:t>ach</m:t>
                    </m:r>
                    <m:r>
                      <m:rPr>
                        <m:nor/>
                      </m:rPr>
                      <a:rPr lang="en-IE" sz="2400" dirty="0"/>
                      <m:t> </m:t>
                    </m:r>
                    <m:r>
                      <a:rPr lang="en-IE" sz="2400" i="1">
                        <a:latin typeface="Cambria Math"/>
                        <a:ea typeface="Cambria Math"/>
                      </a:rPr>
                      <m:t>𝑥</m:t>
                    </m:r>
                    <m:r>
                      <a:rPr lang="en-IE" sz="2400" i="1">
                        <a:latin typeface="Cambria Math"/>
                        <a:ea typeface="Cambria Math"/>
                      </a:rPr>
                      <m:t>≠3)</m:t>
                    </m:r>
                  </m:oMath>
                </a14:m>
                <a:r>
                  <a:rPr lang="en-IE" sz="2400" dirty="0" smtClean="0"/>
                  <a:t>.</a:t>
                </a:r>
              </a:p>
              <a:p>
                <a:r>
                  <a:rPr lang="en-IE" sz="2400" dirty="0" err="1" smtClean="0"/>
                  <a:t>Nodaireacht</a:t>
                </a:r>
                <a:r>
                  <a:rPr lang="en-IE" sz="2400" dirty="0" smtClean="0"/>
                  <a:t>:  Sa </a:t>
                </a:r>
                <a:r>
                  <a:rPr lang="en-IE" sz="2400" dirty="0" err="1" smtClean="0"/>
                  <a:t>mhatamaitic</a:t>
                </a:r>
                <a:r>
                  <a:rPr lang="en-IE" sz="2400" dirty="0" smtClean="0"/>
                  <a:t>, </a:t>
                </a:r>
                <a:r>
                  <a:rPr lang="en-IE" sz="2400" dirty="0" err="1" smtClean="0"/>
                  <a:t>scríobhaimid</a:t>
                </a:r>
                <a:r>
                  <a:rPr lang="en-IE" sz="2400" dirty="0" smtClean="0"/>
                  <a:t> “</a:t>
                </a:r>
                <a14:m>
                  <m:oMath xmlns:m="http://schemas.openxmlformats.org/officeDocument/2006/math">
                    <m:r>
                      <a:rPr lang="en-IE" sz="2400" i="1" dirty="0">
                        <a:latin typeface="Cambria Math"/>
                      </a:rPr>
                      <m:t>𝑥</m:t>
                    </m:r>
                  </m:oMath>
                </a14:m>
                <a:r>
                  <a:rPr lang="en-IE" sz="2400" dirty="0"/>
                  <a:t> </a:t>
                </a:r>
                <a:r>
                  <a:rPr lang="en-IE" sz="2400" dirty="0" smtClean="0"/>
                  <a:t>ag druidim le </a:t>
                </a:r>
                <a14:m>
                  <m:oMath xmlns:m="http://schemas.openxmlformats.org/officeDocument/2006/math">
                    <m:r>
                      <a:rPr lang="en-IE" sz="2400" i="1" dirty="0">
                        <a:latin typeface="Cambria Math"/>
                      </a:rPr>
                      <m:t>3</m:t>
                    </m:r>
                  </m:oMath>
                </a14:m>
                <a:r>
                  <a:rPr lang="en-IE" sz="2400" dirty="0" smtClean="0"/>
                  <a:t>” mar </a:t>
                </a:r>
                <a:r>
                  <a:rPr lang="en-IE" sz="2400" dirty="0"/>
                  <a:t>“ </a:t>
                </a:r>
                <a14:m>
                  <m:oMath xmlns:m="http://schemas.openxmlformats.org/officeDocument/2006/math">
                    <m:r>
                      <a:rPr lang="en-IE" sz="2400" i="1" dirty="0">
                        <a:latin typeface="Cambria Math"/>
                      </a:rPr>
                      <m:t>𝑥</m:t>
                    </m:r>
                  </m:oMath>
                </a14:m>
                <a:r>
                  <a:rPr lang="en-IE" sz="2400" dirty="0"/>
                  <a:t> </a:t>
                </a:r>
                <a14:m>
                  <m:oMath xmlns:m="http://schemas.openxmlformats.org/officeDocument/2006/math">
                    <m:r>
                      <a:rPr lang="en-IE" sz="2400" i="1" dirty="0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IE" sz="2400" i="1" dirty="0">
                        <a:latin typeface="Cambria Math"/>
                      </a:rPr>
                      <m:t> 3</m:t>
                    </m:r>
                    <m:r>
                      <m:rPr>
                        <m:nor/>
                      </m:rPr>
                      <a:rPr lang="en-IE" sz="2400" dirty="0"/>
                      <m:t>”</m:t>
                    </m:r>
                  </m:oMath>
                </a14:m>
                <a:endParaRPr lang="en-IE" sz="2400" dirty="0" smtClean="0"/>
              </a:p>
              <a:p>
                <a:endParaRPr lang="en-IE" sz="2400" dirty="0" smtClean="0"/>
              </a:p>
              <a:p>
                <a:r>
                  <a:rPr lang="en-IE" sz="2400" dirty="0" err="1" smtClean="0"/>
                  <a:t>Abair</a:t>
                </a:r>
                <a:r>
                  <a:rPr lang="en-IE" sz="2400" dirty="0" smtClean="0"/>
                  <a:t> :	</a:t>
                </a:r>
                <a:r>
                  <a:rPr lang="en-IE" sz="2400" dirty="0" err="1" smtClean="0"/>
                  <a:t>Tá</a:t>
                </a:r>
                <a:r>
                  <a:rPr lang="en-IE" sz="2400" dirty="0" smtClean="0"/>
                  <a:t> </a:t>
                </a:r>
                <a:r>
                  <a:rPr lang="en-IE" sz="2400" dirty="0" err="1" smtClean="0"/>
                  <a:t>teorainn</a:t>
                </a:r>
                <a:r>
                  <a:rPr lang="en-IE" sz="2400" dirty="0" smtClean="0"/>
                  <a:t> </a:t>
                </a:r>
                <a14:m>
                  <m:oMath xmlns:m="http://schemas.openxmlformats.org/officeDocument/2006/math">
                    <m:r>
                      <a:rPr lang="en-IE" sz="2400" i="1" dirty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IE" sz="24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IE" sz="2400" i="1" dirty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IE" sz="2400" i="1" dirty="0">
                        <a:latin typeface="Cambria Math"/>
                      </a:rPr>
                      <m:t>=</m:t>
                    </m:r>
                    <m:r>
                      <a:rPr lang="en-IE" sz="2400" i="1" dirty="0">
                        <a:latin typeface="Cambria Math"/>
                      </a:rPr>
                      <m:t>𝑥</m:t>
                    </m:r>
                    <m:r>
                      <a:rPr lang="en-IE" sz="2400" i="1" dirty="0">
                        <a:latin typeface="Cambria Math"/>
                      </a:rPr>
                      <m:t>+3</m:t>
                    </m:r>
                  </m:oMath>
                </a14:m>
                <a:r>
                  <a:rPr lang="en-IE" sz="2400" dirty="0" smtClean="0"/>
                  <a:t> </a:t>
                </a:r>
                <a:r>
                  <a:rPr lang="en-IE" sz="2400" dirty="0" err="1" smtClean="0"/>
                  <a:t>agus</a:t>
                </a:r>
                <a:r>
                  <a:rPr lang="en-IE" sz="2400" dirty="0" smtClean="0"/>
                  <a:t> </a:t>
                </a:r>
                <a14:m>
                  <m:oMath xmlns:m="http://schemas.openxmlformats.org/officeDocument/2006/math">
                    <m:r>
                      <a:rPr lang="en-IE" sz="24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IE" sz="2400" dirty="0" smtClean="0"/>
                  <a:t> </a:t>
                </a:r>
                <a:r>
                  <a:rPr lang="en-IE" sz="2400" dirty="0" err="1" smtClean="0"/>
                  <a:t>ag</a:t>
                </a:r>
                <a:r>
                  <a:rPr lang="en-IE" sz="2400" dirty="0" smtClean="0"/>
                  <a:t> </a:t>
                </a:r>
                <a:r>
                  <a:rPr lang="en-IE" sz="2400" dirty="0" err="1" smtClean="0"/>
                  <a:t>druidim</a:t>
                </a:r>
                <a:r>
                  <a:rPr lang="en-IE" sz="2400" dirty="0" smtClean="0"/>
                  <a:t> le 3  			</a:t>
                </a:r>
                <a:r>
                  <a:rPr lang="en-IE" sz="2400" dirty="0" err="1" smtClean="0"/>
                  <a:t>cothrom</a:t>
                </a:r>
                <a:r>
                  <a:rPr lang="en-IE" sz="2400" dirty="0" smtClean="0"/>
                  <a:t> le 6</a:t>
                </a:r>
                <a:endParaRPr lang="en-IE" sz="2400" b="0" dirty="0" smtClean="0"/>
              </a:p>
              <a:p>
                <a:endParaRPr lang="en-IE" sz="2400" dirty="0" smtClean="0"/>
              </a:p>
              <a:p>
                <a:r>
                  <a:rPr lang="en-IE" sz="2400" dirty="0" err="1" smtClean="0"/>
                  <a:t>Nodaireacht</a:t>
                </a:r>
                <a:r>
                  <a:rPr lang="en-IE" sz="2400" dirty="0" smtClean="0"/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IE" sz="2400" i="1" dirty="0">
                            <a:latin typeface="Cambria Math"/>
                          </a:rPr>
                        </m:ctrlPr>
                      </m:funcPr>
                      <m:fName>
                        <m:r>
                          <a:rPr lang="en-IE" sz="2400" i="1" dirty="0">
                            <a:latin typeface="Cambria Math"/>
                          </a:rPr>
                          <m:t>𝑙𝑖𝑚</m:t>
                        </m:r>
                      </m:fName>
                      <m:e>
                        <m:r>
                          <a:rPr lang="en-IE" sz="2400" i="1" dirty="0">
                            <a:latin typeface="Cambria Math"/>
                          </a:rPr>
                          <m:t>  </m:t>
                        </m:r>
                        <m:r>
                          <a:rPr lang="en-IE" sz="2400" i="1" dirty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IE" sz="2400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IE" sz="2400" i="1" dirty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IE" sz="2400" i="1" dirty="0">
                            <a:latin typeface="Cambria Math"/>
                          </a:rPr>
                          <m:t>=6</m:t>
                        </m:r>
                      </m:e>
                    </m:func>
                  </m:oMath>
                </a14:m>
                <a:r>
                  <a:rPr lang="en-IE" sz="2400" dirty="0" smtClean="0"/>
                  <a:t>    nó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IE" sz="2400" i="1" dirty="0">
                            <a:latin typeface="Cambria Math"/>
                          </a:rPr>
                        </m:ctrlPr>
                      </m:funcPr>
                      <m:fName>
                        <m:r>
                          <a:rPr lang="en-IE" sz="2400" b="0" i="1" dirty="0" smtClean="0">
                            <a:latin typeface="Cambria Math"/>
                          </a:rPr>
                          <m:t>       </m:t>
                        </m:r>
                        <m:r>
                          <a:rPr lang="en-IE" sz="2400" i="1" dirty="0">
                            <a:latin typeface="Cambria Math"/>
                          </a:rPr>
                          <m:t>𝑙𝑖𝑚</m:t>
                        </m:r>
                      </m:fName>
                      <m:e>
                        <m:r>
                          <a:rPr lang="en-IE" sz="2400" i="1" dirty="0">
                            <a:latin typeface="Cambria Math"/>
                          </a:rPr>
                          <m:t>  </m:t>
                        </m:r>
                        <m:r>
                          <a:rPr lang="en-IE" sz="2400" b="0" i="1" dirty="0" smtClean="0">
                            <a:latin typeface="Cambria Math"/>
                          </a:rPr>
                          <m:t>(</m:t>
                        </m:r>
                        <m:r>
                          <a:rPr lang="en-IE" sz="2400" b="0" i="1" dirty="0" smtClean="0">
                            <a:latin typeface="Cambria Math"/>
                          </a:rPr>
                          <m:t>𝑥</m:t>
                        </m:r>
                        <m:r>
                          <a:rPr lang="en-IE" sz="2400" b="0" i="1" dirty="0" smtClean="0">
                            <a:latin typeface="Cambria Math"/>
                          </a:rPr>
                          <m:t>+3)=6</m:t>
                        </m:r>
                      </m:e>
                    </m:func>
                  </m:oMath>
                </a14:m>
                <a:r>
                  <a:rPr lang="en-IE" sz="2400" dirty="0" smtClean="0"/>
                  <a:t>  </a:t>
                </a:r>
              </a:p>
              <a:p>
                <a:endParaRPr lang="en-IE" sz="2400" i="1" dirty="0">
                  <a:latin typeface="Cambria Math"/>
                </a:endParaRPr>
              </a:p>
              <a:p>
                <a:pPr lvl="8"/>
                <a14:m>
                  <m:oMath xmlns:m="http://schemas.openxmlformats.org/officeDocument/2006/math">
                    <m:func>
                      <m:funcPr>
                        <m:ctrlPr>
                          <a:rPr lang="en-IE" sz="1600" i="1" dirty="0">
                            <a:latin typeface="Cambria Math"/>
                          </a:rPr>
                        </m:ctrlPr>
                      </m:funcPr>
                      <m:fName>
                        <m:r>
                          <a:rPr lang="en-IE" sz="1600" b="0" i="1" dirty="0" smtClean="0">
                            <a:latin typeface="Cambria Math"/>
                          </a:rPr>
                          <m:t>𝑡𝑟</m:t>
                        </m:r>
                      </m:fName>
                      <m:e>
                        <m:r>
                          <a:rPr lang="en-IE" sz="1600" i="1" dirty="0">
                            <a:latin typeface="Cambria Math"/>
                          </a:rPr>
                          <m:t>  </m:t>
                        </m:r>
                        <m:r>
                          <a:rPr lang="en-IE" sz="1600" i="1" dirty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IE" sz="1600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IE" sz="1600" i="1" dirty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IE" sz="1600" i="1" dirty="0">
                            <a:latin typeface="Cambria Math"/>
                          </a:rPr>
                          <m:t>=6</m:t>
                        </m:r>
                      </m:e>
                    </m:func>
                  </m:oMath>
                </a14:m>
                <a:endParaRPr lang="en-IE" sz="1600" dirty="0"/>
              </a:p>
              <a:p>
                <a:pPr marL="0" indent="0">
                  <a:buNone/>
                </a:pPr>
                <a:r>
                  <a:rPr lang="en-IE" sz="2400" dirty="0" smtClean="0"/>
                  <a:t> </a:t>
                </a:r>
                <a:endParaRPr lang="en-IE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23528" y="908720"/>
                <a:ext cx="8640960" cy="5661248"/>
              </a:xfrm>
              <a:blipFill rotWithShape="1">
                <a:blip r:embed="rId3"/>
                <a:stretch>
                  <a:fillRect l="-1058" t="-861" b="-10226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292080" y="6328868"/>
                <a:ext cx="8168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b="0" i="1" smtClean="0">
                          <a:latin typeface="Cambria Math"/>
                        </a:rPr>
                        <m:t>𝑥</m:t>
                      </m:r>
                      <m:r>
                        <a:rPr lang="en-IE" b="0" i="1" smtClean="0">
                          <a:latin typeface="Cambria Math"/>
                          <a:ea typeface="Cambria Math"/>
                        </a:rPr>
                        <m:t>→3</m:t>
                      </m:r>
                    </m:oMath>
                  </m:oMathPara>
                </a14:m>
                <a:endParaRPr lang="en-IE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6328868"/>
                <a:ext cx="816827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195736" y="6321562"/>
                <a:ext cx="9361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b="0" i="1" smtClean="0">
                          <a:latin typeface="Cambria Math"/>
                        </a:rPr>
                        <m:t>𝑥</m:t>
                      </m:r>
                      <m:r>
                        <a:rPr lang="en-IE" b="0" i="1" smtClean="0">
                          <a:latin typeface="Cambria Math"/>
                          <a:ea typeface="Cambria Math"/>
                        </a:rPr>
                        <m:t>→3</m:t>
                      </m:r>
                    </m:oMath>
                  </m:oMathPara>
                </a14:m>
                <a:endParaRPr lang="en-IE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6321562"/>
                <a:ext cx="936103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577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/>
          <p:cNvSpPr txBox="1">
            <a:spLocks noChangeArrowheads="1"/>
          </p:cNvSpPr>
          <p:nvPr/>
        </p:nvSpPr>
        <p:spPr bwMode="auto">
          <a:xfrm>
            <a:off x="1908175" y="1916113"/>
            <a:ext cx="547211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600" dirty="0" smtClean="0">
                <a:latin typeface="Century Gothic" pitchFamily="34" charset="0"/>
              </a:rPr>
              <a:t>An é 2 </a:t>
            </a:r>
            <a:r>
              <a:rPr lang="en-GB" sz="3600" dirty="0">
                <a:latin typeface="Century Gothic" pitchFamily="34" charset="0"/>
              </a:rPr>
              <a:t>euro </a:t>
            </a:r>
            <a:r>
              <a:rPr lang="en-GB" sz="3600" dirty="0" smtClean="0">
                <a:latin typeface="Century Gothic" pitchFamily="34" charset="0"/>
              </a:rPr>
              <a:t>an </a:t>
            </a:r>
            <a:r>
              <a:rPr lang="en-GB" sz="3600" dirty="0" err="1" smtClean="0">
                <a:latin typeface="Century Gothic" pitchFamily="34" charset="0"/>
              </a:rPr>
              <a:t>tsuim</a:t>
            </a:r>
            <a:r>
              <a:rPr lang="en-GB" sz="3600" dirty="0" smtClean="0">
                <a:latin typeface="Century Gothic" pitchFamily="34" charset="0"/>
              </a:rPr>
              <a:t> is </a:t>
            </a:r>
            <a:r>
              <a:rPr lang="en-GB" sz="3600" dirty="0" err="1" smtClean="0">
                <a:latin typeface="Century Gothic" pitchFamily="34" charset="0"/>
              </a:rPr>
              <a:t>mó</a:t>
            </a:r>
            <a:r>
              <a:rPr lang="en-GB" sz="3600" dirty="0" smtClean="0">
                <a:latin typeface="Century Gothic" pitchFamily="34" charset="0"/>
              </a:rPr>
              <a:t> is </a:t>
            </a:r>
            <a:r>
              <a:rPr lang="en-GB" sz="3600" dirty="0" err="1" smtClean="0">
                <a:latin typeface="Century Gothic" pitchFamily="34" charset="0"/>
              </a:rPr>
              <a:t>féidir</a:t>
            </a:r>
            <a:r>
              <a:rPr lang="en-GB" sz="3600" dirty="0" smtClean="0">
                <a:latin typeface="Century Gothic" pitchFamily="34" charset="0"/>
              </a:rPr>
              <a:t> </a:t>
            </a:r>
            <a:r>
              <a:rPr lang="en-GB" sz="3600" dirty="0" err="1" smtClean="0">
                <a:latin typeface="Century Gothic" pitchFamily="34" charset="0"/>
              </a:rPr>
              <a:t>liom</a:t>
            </a:r>
            <a:r>
              <a:rPr lang="en-GB" sz="3600" dirty="0" smtClean="0">
                <a:latin typeface="Century Gothic" pitchFamily="34" charset="0"/>
              </a:rPr>
              <a:t> a </a:t>
            </a:r>
            <a:r>
              <a:rPr lang="en-GB" sz="3600" dirty="0" err="1" smtClean="0">
                <a:latin typeface="Century Gothic" pitchFamily="34" charset="0"/>
              </a:rPr>
              <a:t>fháil</a:t>
            </a:r>
            <a:r>
              <a:rPr lang="en-GB" sz="3600" dirty="0" smtClean="0">
                <a:latin typeface="Century Gothic" pitchFamily="34" charset="0"/>
              </a:rPr>
              <a:t> tar </a:t>
            </a:r>
            <a:r>
              <a:rPr lang="en-GB" sz="3600" dirty="0" err="1" smtClean="0">
                <a:latin typeface="Century Gothic" pitchFamily="34" charset="0"/>
              </a:rPr>
              <a:t>éis</a:t>
            </a:r>
            <a:r>
              <a:rPr lang="en-GB" sz="3600" dirty="0" smtClean="0">
                <a:latin typeface="Century Gothic" pitchFamily="34" charset="0"/>
              </a:rPr>
              <a:t> 1 </a:t>
            </a:r>
            <a:r>
              <a:rPr lang="en-GB" sz="3600" dirty="0" err="1" smtClean="0">
                <a:latin typeface="Century Gothic" pitchFamily="34" charset="0"/>
              </a:rPr>
              <a:t>bhliain</a:t>
            </a:r>
            <a:r>
              <a:rPr lang="en-GB" sz="3600" dirty="0" smtClean="0">
                <a:latin typeface="Century Gothic" pitchFamily="34" charset="0"/>
              </a:rPr>
              <a:t> </a:t>
            </a:r>
            <a:r>
              <a:rPr lang="en-GB" sz="3600" dirty="0" err="1" smtClean="0">
                <a:latin typeface="Century Gothic" pitchFamily="34" charset="0"/>
              </a:rPr>
              <a:t>amháin</a:t>
            </a:r>
            <a:r>
              <a:rPr lang="en-GB" sz="3600" dirty="0" smtClean="0">
                <a:latin typeface="Century Gothic" pitchFamily="34" charset="0"/>
              </a:rPr>
              <a:t> </a:t>
            </a:r>
            <a:r>
              <a:rPr lang="en-GB" sz="3600" dirty="0" err="1" smtClean="0">
                <a:latin typeface="Century Gothic" pitchFamily="34" charset="0"/>
              </a:rPr>
              <a:t>ar</a:t>
            </a:r>
            <a:r>
              <a:rPr lang="en-GB" sz="3600" dirty="0" smtClean="0">
                <a:latin typeface="Century Gothic" pitchFamily="34" charset="0"/>
              </a:rPr>
              <a:t> </a:t>
            </a:r>
            <a:r>
              <a:rPr lang="en-GB" sz="3600" dirty="0" err="1" smtClean="0">
                <a:latin typeface="Century Gothic" pitchFamily="34" charset="0"/>
              </a:rPr>
              <a:t>ráta</a:t>
            </a:r>
            <a:r>
              <a:rPr lang="en-GB" sz="3600" dirty="0" smtClean="0">
                <a:latin typeface="Century Gothic" pitchFamily="34" charset="0"/>
              </a:rPr>
              <a:t> </a:t>
            </a:r>
            <a:r>
              <a:rPr lang="en-GB" sz="3600" dirty="0" err="1" smtClean="0">
                <a:latin typeface="Century Gothic" pitchFamily="34" charset="0"/>
              </a:rPr>
              <a:t>úis</a:t>
            </a:r>
            <a:r>
              <a:rPr lang="en-GB" sz="3600" dirty="0" smtClean="0">
                <a:latin typeface="Century Gothic" pitchFamily="34" charset="0"/>
              </a:rPr>
              <a:t> 100</a:t>
            </a:r>
            <a:r>
              <a:rPr lang="en-GB" sz="3600" dirty="0">
                <a:latin typeface="Century Gothic" pitchFamily="34" charset="0"/>
              </a:rPr>
              <a:t>%?</a:t>
            </a:r>
            <a:endParaRPr lang="en-IE" sz="3600" dirty="0">
              <a:latin typeface="Century Gothic" pitchFamily="34" charset="0"/>
            </a:endParaRPr>
          </a:p>
        </p:txBody>
      </p:sp>
      <p:pic>
        <p:nvPicPr>
          <p:cNvPr id="2050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814" y="5445224"/>
            <a:ext cx="887724" cy="621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368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Nuair</a:t>
            </a:r>
            <a:r>
              <a:rPr lang="en-IE" dirty="0" smtClean="0"/>
              <a:t> </a:t>
            </a:r>
            <a:r>
              <a:rPr lang="en-IE" dirty="0" err="1" smtClean="0"/>
              <a:t>nach</a:t>
            </a:r>
            <a:r>
              <a:rPr lang="en-IE" dirty="0" smtClean="0"/>
              <a:t> </a:t>
            </a:r>
            <a:r>
              <a:rPr lang="en-IE" dirty="0" err="1" smtClean="0"/>
              <a:t>ann</a:t>
            </a:r>
            <a:r>
              <a:rPr lang="en-IE" dirty="0" smtClean="0"/>
              <a:t> do </a:t>
            </a:r>
            <a:r>
              <a:rPr lang="en-IE" dirty="0" err="1" smtClean="0"/>
              <a:t>theorainn</a:t>
            </a:r>
            <a:endParaRPr lang="en-I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IE" sz="2400" dirty="0" smtClean="0"/>
                  <a:t>Cad mar </a:t>
                </a:r>
                <a:r>
                  <a:rPr lang="en-IE" sz="2400" dirty="0" err="1" smtClean="0"/>
                  <a:t>gheall</a:t>
                </a:r>
                <a:r>
                  <a:rPr lang="en-IE" sz="2400" dirty="0" smtClean="0"/>
                  <a:t> </a:t>
                </a:r>
                <a:r>
                  <a:rPr lang="en-IE" sz="2400" dirty="0" err="1" smtClean="0"/>
                  <a:t>ar</a:t>
                </a:r>
                <a:r>
                  <a:rPr lang="en-IE" sz="2400" dirty="0" smtClean="0"/>
                  <a:t> </a:t>
                </a:r>
                <a14:m>
                  <m:oMath xmlns:m="http://schemas.openxmlformats.org/officeDocument/2006/math">
                    <m:r>
                      <a:rPr lang="en-IE" sz="2400" i="1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IE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IE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IE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IE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IE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IE" sz="2400" i="1">
                            <a:latin typeface="Cambria Math"/>
                          </a:rPr>
                          <m:t>𝑥</m:t>
                        </m:r>
                        <m:r>
                          <a:rPr lang="en-IE" sz="2400" i="1">
                            <a:latin typeface="Cambria Math"/>
                          </a:rPr>
                          <m:t>−3</m:t>
                        </m:r>
                      </m:den>
                    </m:f>
                  </m:oMath>
                </a14:m>
                <a:r>
                  <a:rPr lang="en-IE" sz="2400" dirty="0" smtClean="0"/>
                  <a:t>?</a:t>
                </a:r>
              </a:p>
              <a:p>
                <a:pPr marL="0" indent="0">
                  <a:buNone/>
                </a:pPr>
                <a:r>
                  <a:rPr lang="en-IE" sz="2400" dirty="0" err="1" smtClean="0"/>
                  <a:t>Nuair</a:t>
                </a:r>
                <a:r>
                  <a:rPr lang="en-IE" sz="2400" dirty="0" smtClean="0"/>
                  <a:t> </a:t>
                </a:r>
                <a:r>
                  <a:rPr lang="en-IE" sz="2400" dirty="0" err="1" smtClean="0"/>
                  <a:t>atá</a:t>
                </a:r>
                <a:r>
                  <a:rPr lang="en-IE" sz="2400" dirty="0" smtClean="0"/>
                  <a:t> x </a:t>
                </a:r>
                <a:r>
                  <a:rPr lang="en-IE" sz="2400" dirty="0" err="1" smtClean="0"/>
                  <a:t>ag</a:t>
                </a:r>
                <a:r>
                  <a:rPr lang="en-IE" sz="2400" dirty="0" smtClean="0"/>
                  <a:t> </a:t>
                </a:r>
                <a:r>
                  <a:rPr lang="en-IE" sz="2400" dirty="0" err="1" smtClean="0"/>
                  <a:t>druidim</a:t>
                </a:r>
                <a:r>
                  <a:rPr lang="en-IE" sz="2400" dirty="0" smtClean="0"/>
                  <a:t> le x, </a:t>
                </a:r>
              </a:p>
              <a:p>
                <a:r>
                  <a:rPr lang="en-IE" sz="2400" dirty="0" smtClean="0"/>
                  <a:t>We say:	</a:t>
                </a:r>
              </a:p>
              <a:p>
                <a:endParaRPr lang="en-IE" sz="1200" dirty="0" smtClean="0"/>
              </a:p>
              <a:p>
                <a:pPr marL="0" indent="0">
                  <a:buNone/>
                </a:pPr>
                <a:r>
                  <a:rPr lang="en-IE" sz="2400" dirty="0" smtClean="0"/>
                  <a:t> </a:t>
                </a:r>
                <a:r>
                  <a:rPr lang="en-IE" sz="2400" dirty="0"/>
                  <a:t>“ The limit of</a:t>
                </a:r>
                <a14:m>
                  <m:oMath xmlns:m="http://schemas.openxmlformats.org/officeDocument/2006/math">
                    <m:r>
                      <a:rPr lang="en-IE" sz="2400" b="0" i="0" smtClean="0">
                        <a:latin typeface="Cambria Math"/>
                      </a:rPr>
                      <m:t> </m:t>
                    </m:r>
                    <m:r>
                      <a:rPr lang="en-IE" sz="2400" i="1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IE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IE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IE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IE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IE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IE" sz="2400" i="1">
                            <a:latin typeface="Cambria Math"/>
                          </a:rPr>
                          <m:t>𝑥</m:t>
                        </m:r>
                        <m:r>
                          <a:rPr lang="en-IE" sz="2400" i="1">
                            <a:latin typeface="Cambria Math"/>
                          </a:rPr>
                          <m:t>−3</m:t>
                        </m:r>
                      </m:den>
                    </m:f>
                    <m:r>
                      <a:rPr lang="en-IE" sz="24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IE" sz="2400" dirty="0"/>
                  <a:t>as </a:t>
                </a:r>
                <a14:m>
                  <m:oMath xmlns:m="http://schemas.openxmlformats.org/officeDocument/2006/math">
                    <m:r>
                      <a:rPr lang="en-IE" sz="2400" i="1" dirty="0">
                        <a:latin typeface="Cambria Math"/>
                      </a:rPr>
                      <m:t>𝑥</m:t>
                    </m:r>
                  </m:oMath>
                </a14:m>
                <a:r>
                  <a:rPr lang="en-IE" sz="2400" dirty="0"/>
                  <a:t> approaches</a:t>
                </a:r>
                <a14:m>
                  <m:oMath xmlns:m="http://schemas.openxmlformats.org/officeDocument/2006/math">
                    <m:r>
                      <a:rPr lang="en-IE" sz="2400" i="1" dirty="0">
                        <a:latin typeface="Cambria Math"/>
                      </a:rPr>
                      <m:t> 3</m:t>
                    </m:r>
                  </m:oMath>
                </a14:m>
                <a:r>
                  <a:rPr lang="en-IE" sz="2400" dirty="0"/>
                  <a:t> </a:t>
                </a:r>
                <a:r>
                  <a:rPr lang="en-IE" sz="2400" dirty="0" smtClean="0"/>
                  <a:t>does not exist</a:t>
                </a:r>
                <a:r>
                  <a:rPr lang="en-IE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IE" sz="2400" dirty="0"/>
                      <m:t>”</m:t>
                    </m:r>
                    <m:r>
                      <m:rPr>
                        <m:nor/>
                      </m:rPr>
                      <a:rPr lang="en-IE" sz="2400" b="0" i="0" dirty="0" smtClean="0"/>
                      <m:t>,</m:t>
                    </m:r>
                  </m:oMath>
                </a14:m>
                <a:endParaRPr lang="en-IE" sz="2400" dirty="0" smtClean="0"/>
              </a:p>
              <a:p>
                <a:pPr marL="0" indent="0">
                  <a:buNone/>
                </a:pPr>
                <a:endParaRPr lang="en-IE" sz="900" dirty="0" smtClean="0"/>
              </a:p>
              <a:p>
                <a:r>
                  <a:rPr lang="en-IE" sz="2400" dirty="0"/>
                  <a:t>can be expressed as </a:t>
                </a:r>
                <a:r>
                  <a:rPr lang="en-IE" sz="2400" dirty="0" smtClean="0"/>
                  <a:t>:	</a:t>
                </a:r>
              </a:p>
              <a:p>
                <a:pPr marL="0" indent="0">
                  <a:buNone/>
                </a:pPr>
                <a:endParaRPr lang="en-IE" sz="600" b="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IE" sz="2400" b="0" i="0" dirty="0" smtClean="0"/>
                      <m:t>    </m:t>
                    </m:r>
                    <m:r>
                      <m:rPr>
                        <m:nor/>
                      </m:rPr>
                      <a:rPr lang="en-IE" sz="2400" dirty="0"/>
                      <m:t>“</m:t>
                    </m:r>
                    <m:r>
                      <a:rPr lang="en-IE" sz="2400" b="0" i="1" smtClean="0">
                        <a:latin typeface="Cambria Math"/>
                      </a:rPr>
                      <m:t>𝑙𝑖𝑚</m:t>
                    </m:r>
                    <m:r>
                      <a:rPr lang="en-IE" sz="2400" b="0" i="1" smtClean="0">
                        <a:latin typeface="Cambria Math"/>
                      </a:rPr>
                      <m:t> </m:t>
                    </m:r>
                    <m:r>
                      <a:rPr lang="en-IE" sz="2400" i="1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IE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IE" sz="24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IE" sz="2400" dirty="0" smtClean="0"/>
                  <a:t>  does not exist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IE" sz="2400" dirty="0"/>
                      <m:t>”</m:t>
                    </m:r>
                  </m:oMath>
                </a14:m>
                <a:r>
                  <a:rPr lang="en-IE" sz="2400" dirty="0" smtClean="0"/>
                  <a:t>	or  </a:t>
                </a:r>
                <a:r>
                  <a:rPr lang="en-IE" sz="2400" dirty="0"/>
                  <a:t>“ </a:t>
                </a:r>
                <a14:m>
                  <m:oMath xmlns:m="http://schemas.openxmlformats.org/officeDocument/2006/math">
                    <m:r>
                      <a:rPr lang="en-IE" sz="2400" b="0" i="1" dirty="0" smtClean="0">
                        <a:latin typeface="Cambria Math"/>
                      </a:rPr>
                      <m:t>𝑙</m:t>
                    </m:r>
                    <m:r>
                      <a:rPr lang="en-IE" sz="2400" i="1" dirty="0" smtClean="0">
                        <a:latin typeface="Cambria Math"/>
                      </a:rPr>
                      <m:t>𝑖𝑚</m:t>
                    </m:r>
                  </m:oMath>
                </a14:m>
                <a:r>
                  <a:rPr lang="en-IE" sz="2400" dirty="0" smtClean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E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IE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IE" sz="2400" i="1">
                            <a:latin typeface="Cambria Math"/>
                          </a:rPr>
                          <m:t>𝑥</m:t>
                        </m:r>
                        <m:r>
                          <a:rPr lang="en-IE" sz="2400" i="1">
                            <a:latin typeface="Cambria Math"/>
                          </a:rPr>
                          <m:t>−3</m:t>
                        </m:r>
                      </m:den>
                    </m:f>
                  </m:oMath>
                </a14:m>
                <a:r>
                  <a:rPr lang="en-IE" sz="2400" dirty="0" smtClean="0"/>
                  <a:t> does not exist</a:t>
                </a:r>
                <a:r>
                  <a:rPr lang="en-IE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IE" sz="2400" dirty="0"/>
                      <m:t>”</m:t>
                    </m:r>
                  </m:oMath>
                </a14:m>
                <a:endParaRPr lang="en-IE" sz="2400" dirty="0"/>
              </a:p>
              <a:p>
                <a:endParaRPr lang="en-IE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3"/>
                <a:stretch>
                  <a:fillRect l="-1255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1162885" y="4725144"/>
            <a:ext cx="4584051" cy="369332"/>
            <a:chOff x="1162885" y="4725144"/>
            <a:chExt cx="4584051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1162885" y="4725144"/>
                  <a:ext cx="8168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E" b="0" i="1" smtClean="0">
                            <a:latin typeface="Cambria Math"/>
                          </a:rPr>
                          <m:t>𝑥</m:t>
                        </m:r>
                        <m:r>
                          <a:rPr lang="en-IE" b="0" i="1" smtClean="0">
                            <a:latin typeface="Cambria Math"/>
                            <a:ea typeface="Cambria Math"/>
                          </a:rPr>
                          <m:t>→3</m:t>
                        </m:r>
                      </m:oMath>
                    </m:oMathPara>
                  </a14:m>
                  <a:endParaRPr lang="en-IE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2885" y="4725144"/>
                  <a:ext cx="816827" cy="369332"/>
                </a:xfrm>
                <a:prstGeom prst="rect">
                  <a:avLst/>
                </a:prstGeom>
                <a:blipFill rotWithShape="1"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4930109" y="4725144"/>
                  <a:ext cx="8168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E" b="0" i="1" smtClean="0">
                            <a:latin typeface="Cambria Math"/>
                          </a:rPr>
                          <m:t>𝑥</m:t>
                        </m:r>
                        <m:r>
                          <a:rPr lang="en-IE" b="0" i="1" smtClean="0">
                            <a:latin typeface="Cambria Math"/>
                            <a:ea typeface="Cambria Math"/>
                          </a:rPr>
                          <m:t>→3</m:t>
                        </m:r>
                      </m:oMath>
                    </m:oMathPara>
                  </a14:m>
                  <a:endParaRPr lang="en-IE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0109" y="4725144"/>
                  <a:ext cx="816827" cy="369332"/>
                </a:xfrm>
                <a:prstGeom prst="rect">
                  <a:avLst/>
                </a:prstGeom>
                <a:blipFill rotWithShape="1">
                  <a:blip r:embed="rId5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1375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55576" y="2420888"/>
            <a:ext cx="77724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E" sz="5400" dirty="0" err="1" smtClean="0"/>
              <a:t>Feidhmeanna</a:t>
            </a:r>
            <a:r>
              <a:rPr lang="en-IE" sz="5400" dirty="0" smtClean="0"/>
              <a:t> </a:t>
            </a:r>
            <a:r>
              <a:rPr lang="en-IE" sz="5400" dirty="0" err="1" smtClean="0"/>
              <a:t>Leanúnacha</a:t>
            </a:r>
            <a:endParaRPr lang="en-IE" sz="5400" dirty="0"/>
          </a:p>
        </p:txBody>
      </p:sp>
    </p:spTree>
    <p:extLst>
      <p:ext uri="{BB962C8B-B14F-4D97-AF65-F5344CB8AC3E}">
        <p14:creationId xmlns:p14="http://schemas.microsoft.com/office/powerpoint/2010/main" val="382866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171450"/>
            <a:ext cx="77724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E" sz="3600" dirty="0" err="1" smtClean="0"/>
              <a:t>Ná</a:t>
            </a:r>
            <a:r>
              <a:rPr lang="en-IE" sz="3600" dirty="0" smtClean="0"/>
              <a:t> </a:t>
            </a:r>
            <a:r>
              <a:rPr lang="en-IE" sz="3600" smtClean="0"/>
              <a:t>dearmad</a:t>
            </a:r>
            <a:r>
              <a:rPr lang="en-IE" sz="3600" dirty="0" smtClean="0"/>
              <a:t> </a:t>
            </a:r>
            <a:r>
              <a:rPr lang="en-IE" sz="3600" dirty="0" err="1" smtClean="0"/>
              <a:t>scileanna</a:t>
            </a:r>
            <a:r>
              <a:rPr lang="en-IE" sz="3600" dirty="0" smtClean="0"/>
              <a:t> le </a:t>
            </a:r>
            <a:r>
              <a:rPr lang="en-IE" sz="3600" dirty="0" err="1" smtClean="0"/>
              <a:t>hatreisiú</a:t>
            </a:r>
            <a:endParaRPr lang="en-IE" sz="3600" dirty="0"/>
          </a:p>
        </p:txBody>
      </p:sp>
      <p:sp>
        <p:nvSpPr>
          <p:cNvPr id="25603" name="Content Placeholder 2"/>
          <p:cNvSpPr>
            <a:spLocks noGrp="1"/>
          </p:cNvSpPr>
          <p:nvPr>
            <p:ph sz="quarter" idx="1"/>
          </p:nvPr>
        </p:nvSpPr>
        <p:spPr>
          <a:xfrm>
            <a:off x="179388" y="836613"/>
            <a:ext cx="8856662" cy="4572000"/>
          </a:xfrm>
        </p:spPr>
        <p:txBody>
          <a:bodyPr/>
          <a:lstStyle/>
          <a:p>
            <a:r>
              <a:rPr lang="en-IE" sz="2400" dirty="0" err="1" smtClean="0">
                <a:ea typeface="Calibri" pitchFamily="34" charset="0"/>
              </a:rPr>
              <a:t>Cinn</a:t>
            </a:r>
            <a:r>
              <a:rPr lang="en-IE" sz="2400" dirty="0" smtClean="0">
                <a:ea typeface="Calibri" pitchFamily="34" charset="0"/>
              </a:rPr>
              <a:t> an </a:t>
            </a:r>
            <a:r>
              <a:rPr lang="en-IE" sz="2400" dirty="0" err="1" smtClean="0">
                <a:ea typeface="Calibri" pitchFamily="34" charset="0"/>
              </a:rPr>
              <a:t>bhfuil</a:t>
            </a:r>
            <a:r>
              <a:rPr lang="en-IE" sz="2400" dirty="0" smtClean="0">
                <a:ea typeface="Calibri" pitchFamily="34" charset="0"/>
              </a:rPr>
              <a:t> </a:t>
            </a:r>
            <a:r>
              <a:rPr lang="en-IE" sz="2400" dirty="0" err="1" smtClean="0">
                <a:ea typeface="Calibri" pitchFamily="34" charset="0"/>
              </a:rPr>
              <a:t>gach</a:t>
            </a:r>
            <a:r>
              <a:rPr lang="en-IE" sz="2400" dirty="0" smtClean="0">
                <a:ea typeface="Calibri" pitchFamily="34" charset="0"/>
              </a:rPr>
              <a:t> </a:t>
            </a:r>
            <a:r>
              <a:rPr lang="en-IE" sz="2400" dirty="0" err="1" smtClean="0">
                <a:ea typeface="Calibri" pitchFamily="34" charset="0"/>
              </a:rPr>
              <a:t>ceann</a:t>
            </a:r>
            <a:r>
              <a:rPr lang="en-IE" sz="2400" dirty="0" smtClean="0">
                <a:ea typeface="Calibri" pitchFamily="34" charset="0"/>
              </a:rPr>
              <a:t> de </a:t>
            </a:r>
            <a:r>
              <a:rPr lang="en-IE" sz="2400" dirty="0" err="1" smtClean="0">
                <a:ea typeface="Calibri" pitchFamily="34" charset="0"/>
              </a:rPr>
              <a:t>na</a:t>
            </a:r>
            <a:r>
              <a:rPr lang="en-IE" sz="2400" dirty="0" smtClean="0">
                <a:ea typeface="Calibri" pitchFamily="34" charset="0"/>
              </a:rPr>
              <a:t> </a:t>
            </a:r>
            <a:r>
              <a:rPr lang="en-IE" sz="2400" dirty="0" err="1" smtClean="0">
                <a:ea typeface="Calibri" pitchFamily="34" charset="0"/>
              </a:rPr>
              <a:t>feidhmeanna</a:t>
            </a:r>
            <a:r>
              <a:rPr lang="en-IE" sz="2400" dirty="0" smtClean="0">
                <a:ea typeface="Calibri" pitchFamily="34" charset="0"/>
              </a:rPr>
              <a:t> a </a:t>
            </a:r>
            <a:r>
              <a:rPr lang="en-IE" sz="2400" dirty="0" err="1" smtClean="0">
                <a:ea typeface="Calibri" pitchFamily="34" charset="0"/>
              </a:rPr>
              <a:t>leanas</a:t>
            </a:r>
            <a:r>
              <a:rPr lang="en-IE" sz="2400" dirty="0" smtClean="0">
                <a:ea typeface="Calibri" pitchFamily="34" charset="0"/>
              </a:rPr>
              <a:t> </a:t>
            </a:r>
            <a:r>
              <a:rPr lang="en-IE" sz="2400" dirty="0" err="1" smtClean="0">
                <a:ea typeface="Calibri" pitchFamily="34" charset="0"/>
              </a:rPr>
              <a:t>leanúnach</a:t>
            </a:r>
            <a:r>
              <a:rPr lang="en-IE" sz="2400" dirty="0" smtClean="0">
                <a:ea typeface="Calibri" pitchFamily="34" charset="0"/>
              </a:rPr>
              <a:t>.</a:t>
            </a:r>
          </a:p>
          <a:p>
            <a:r>
              <a:rPr lang="en-IE" sz="2400" dirty="0" err="1" smtClean="0">
                <a:ea typeface="Calibri" pitchFamily="34" charset="0"/>
              </a:rPr>
              <a:t>Muna</a:t>
            </a:r>
            <a:r>
              <a:rPr lang="en-IE" sz="2400" dirty="0" smtClean="0">
                <a:ea typeface="Calibri" pitchFamily="34" charset="0"/>
              </a:rPr>
              <a:t> </a:t>
            </a:r>
            <a:r>
              <a:rPr lang="en-IE" sz="2400" dirty="0" err="1" smtClean="0">
                <a:ea typeface="Calibri" pitchFamily="34" charset="0"/>
              </a:rPr>
              <a:t>bhfuil</a:t>
            </a:r>
            <a:r>
              <a:rPr lang="en-IE" sz="2400" dirty="0" smtClean="0">
                <a:ea typeface="Calibri" pitchFamily="34" charset="0"/>
              </a:rPr>
              <a:t>, </a:t>
            </a:r>
            <a:r>
              <a:rPr lang="en-IE" sz="2400" dirty="0" err="1" smtClean="0">
                <a:ea typeface="Calibri" pitchFamily="34" charset="0"/>
              </a:rPr>
              <a:t>luaigh</a:t>
            </a:r>
            <a:r>
              <a:rPr lang="en-IE" sz="2400" dirty="0" smtClean="0">
                <a:ea typeface="Calibri" pitchFamily="34" charset="0"/>
              </a:rPr>
              <a:t> </a:t>
            </a:r>
            <a:r>
              <a:rPr lang="en-IE" sz="2400" dirty="0" err="1" smtClean="0">
                <a:ea typeface="Calibri" pitchFamily="34" charset="0"/>
              </a:rPr>
              <a:t>cá</a:t>
            </a:r>
            <a:r>
              <a:rPr lang="en-IE" sz="2400" dirty="0" smtClean="0">
                <a:ea typeface="Calibri" pitchFamily="34" charset="0"/>
              </a:rPr>
              <a:t> </a:t>
            </a:r>
            <a:r>
              <a:rPr lang="en-IE" sz="2400" dirty="0" err="1" smtClean="0">
                <a:ea typeface="Calibri" pitchFamily="34" charset="0"/>
              </a:rPr>
              <a:t>bhfuil</a:t>
            </a:r>
            <a:r>
              <a:rPr lang="en-IE" sz="2400" dirty="0" smtClean="0">
                <a:ea typeface="Calibri" pitchFamily="34" charset="0"/>
              </a:rPr>
              <a:t> an </a:t>
            </a:r>
            <a:r>
              <a:rPr lang="en-IE" sz="2400" dirty="0" err="1" smtClean="0">
                <a:ea typeface="Calibri" pitchFamily="34" charset="0"/>
              </a:rPr>
              <a:t>fheidhm</a:t>
            </a:r>
            <a:r>
              <a:rPr lang="en-IE" sz="2400" dirty="0" smtClean="0">
                <a:ea typeface="Calibri" pitchFamily="34" charset="0"/>
              </a:rPr>
              <a:t> </a:t>
            </a:r>
            <a:r>
              <a:rPr lang="en-IE" sz="2400" dirty="0" err="1" smtClean="0">
                <a:ea typeface="Calibri" pitchFamily="34" charset="0"/>
              </a:rPr>
              <a:t>neamhleanúnach</a:t>
            </a:r>
            <a:r>
              <a:rPr lang="en-IE" sz="2400" dirty="0" smtClean="0">
                <a:ea typeface="Calibri" pitchFamily="34" charset="0"/>
              </a:rPr>
              <a:t>.</a:t>
            </a:r>
          </a:p>
        </p:txBody>
      </p:sp>
      <p:sp>
        <p:nvSpPr>
          <p:cNvPr id="7" name="Content Placeholder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5496" y="4298332"/>
            <a:ext cx="2511841" cy="1584176"/>
          </a:xfrm>
          <a:prstGeom prst="rect">
            <a:avLst/>
          </a:prstGeom>
          <a:blipFill rotWithShape="1">
            <a:blip r:embed="rId3" cstate="print"/>
            <a:stretch>
              <a:fillRect/>
            </a:stretch>
          </a:blipFill>
        </p:spPr>
        <p:txBody>
          <a:bodyPr/>
          <a:lstStyle/>
          <a:p>
            <a:r>
              <a:rPr lang="en-IE">
                <a:noFill/>
              </a:rPr>
              <a:t> </a:t>
            </a:r>
          </a:p>
        </p:txBody>
      </p:sp>
      <p:sp>
        <p:nvSpPr>
          <p:cNvPr id="8" name="Content Placeholder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16100" y="4370340"/>
            <a:ext cx="2852044" cy="1584176"/>
          </a:xfrm>
          <a:prstGeom prst="rect">
            <a:avLst/>
          </a:prstGeom>
          <a:blipFill rotWithShape="1">
            <a:blip r:embed="rId4" cstate="print"/>
            <a:stretch>
              <a:fillRect/>
            </a:stretch>
          </a:blipFill>
        </p:spPr>
        <p:txBody>
          <a:bodyPr/>
          <a:lstStyle/>
          <a:p>
            <a:r>
              <a:rPr lang="en-IE">
                <a:noFill/>
              </a:rPr>
              <a:t> </a:t>
            </a:r>
          </a:p>
        </p:txBody>
      </p:sp>
      <p:sp>
        <p:nvSpPr>
          <p:cNvPr id="9" name="Content Placeholder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760640" y="4365104"/>
            <a:ext cx="3419872" cy="1517404"/>
          </a:xfrm>
          <a:prstGeom prst="rect">
            <a:avLst/>
          </a:prstGeom>
          <a:blipFill rotWithShape="1">
            <a:blip r:embed="rId5" cstate="print"/>
            <a:stretch>
              <a:fillRect/>
            </a:stretch>
          </a:blipFill>
        </p:spPr>
        <p:txBody>
          <a:bodyPr/>
          <a:lstStyle/>
          <a:p>
            <a:r>
              <a:rPr lang="en-IE">
                <a:noFill/>
              </a:rPr>
              <a:t> </a:t>
            </a:r>
          </a:p>
        </p:txBody>
      </p:sp>
      <p:grpSp>
        <p:nvGrpSpPr>
          <p:cNvPr id="25607" name="Group 3"/>
          <p:cNvGrpSpPr>
            <a:grpSpLocks/>
          </p:cNvGrpSpPr>
          <p:nvPr/>
        </p:nvGrpSpPr>
        <p:grpSpPr bwMode="auto">
          <a:xfrm>
            <a:off x="179388" y="1746250"/>
            <a:ext cx="2571750" cy="2520950"/>
            <a:chOff x="179512" y="1746878"/>
            <a:chExt cx="2572119" cy="2520000"/>
          </a:xfrm>
        </p:grpSpPr>
        <p:pic>
          <p:nvPicPr>
            <p:cNvPr id="25614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 l="7957" r="50000"/>
            <a:stretch>
              <a:fillRect/>
            </a:stretch>
          </p:blipFill>
          <p:spPr bwMode="auto">
            <a:xfrm>
              <a:off x="179512" y="1746878"/>
              <a:ext cx="2572119" cy="25200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10" name="Oval 9"/>
            <p:cNvSpPr/>
            <p:nvPr/>
          </p:nvSpPr>
          <p:spPr>
            <a:xfrm>
              <a:off x="1884732" y="2065846"/>
              <a:ext cx="107965" cy="10790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E" dirty="0"/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155950" y="1746250"/>
            <a:ext cx="2571750" cy="2520950"/>
            <a:chOff x="3156062" y="1746878"/>
            <a:chExt cx="2572120" cy="2520000"/>
          </a:xfrm>
        </p:grpSpPr>
        <p:pic>
          <p:nvPicPr>
            <p:cNvPr id="25611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 l="7814" r="50145"/>
            <a:stretch>
              <a:fillRect/>
            </a:stretch>
          </p:blipFill>
          <p:spPr bwMode="auto">
            <a:xfrm>
              <a:off x="3156062" y="1746878"/>
              <a:ext cx="2572120" cy="25200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11" name="Oval 10"/>
            <p:cNvSpPr/>
            <p:nvPr/>
          </p:nvSpPr>
          <p:spPr>
            <a:xfrm>
              <a:off x="4859695" y="2330858"/>
              <a:ext cx="107966" cy="10790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E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4872397" y="2594284"/>
              <a:ext cx="107966" cy="10790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E" dirty="0"/>
            </a:p>
          </p:txBody>
        </p:sp>
      </p:grpSp>
      <p:pic>
        <p:nvPicPr>
          <p:cNvPr id="14" name="Picture 13"/>
          <p:cNvPicPr/>
          <p:nvPr/>
        </p:nvPicPr>
        <p:blipFill rotWithShape="1">
          <a:blip r:embed="rId8" cstate="print"/>
          <a:srcRect t="15625" r="30066"/>
          <a:stretch/>
        </p:blipFill>
        <p:spPr bwMode="auto">
          <a:xfrm>
            <a:off x="6210300" y="1746250"/>
            <a:ext cx="2519363" cy="2520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7504" y="4293096"/>
            <a:ext cx="8964612" cy="1150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/>
          </a:p>
        </p:txBody>
      </p:sp>
      <p:sp>
        <p:nvSpPr>
          <p:cNvPr id="17" name="TextBox 16"/>
          <p:cNvSpPr txBox="1"/>
          <p:nvPr/>
        </p:nvSpPr>
        <p:spPr>
          <a:xfrm>
            <a:off x="8028384" y="6021288"/>
            <a:ext cx="864096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IE" b="1" dirty="0" err="1" smtClean="0">
                <a:solidFill>
                  <a:srgbClr val="37E937"/>
                </a:solidFill>
              </a:rPr>
              <a:t>Lch</a:t>
            </a:r>
            <a:r>
              <a:rPr lang="en-IE" b="1" dirty="0" smtClean="0">
                <a:solidFill>
                  <a:srgbClr val="37E937"/>
                </a:solidFill>
              </a:rPr>
              <a:t>. 4</a:t>
            </a:r>
            <a:endParaRPr lang="en-IE" b="1" dirty="0">
              <a:solidFill>
                <a:srgbClr val="37E937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07504" y="2132856"/>
                <a:ext cx="9036496" cy="3528392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endParaRPr lang="en-IE" sz="1800" b="0" dirty="0" smtClean="0"/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en-IE" sz="2400" dirty="0" smtClean="0"/>
                  <a:t>	</a:t>
                </a:r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en-IE" sz="2400" dirty="0" smtClean="0"/>
                  <a:t>1.          </a:t>
                </a:r>
                <a:r>
                  <a:rPr lang="en-IE" sz="2400" dirty="0" err="1" smtClean="0"/>
                  <a:t>Ní</a:t>
                </a:r>
                <a:r>
                  <a:rPr lang="en-IE" sz="2400" dirty="0" smtClean="0"/>
                  <a:t> </a:t>
                </a:r>
                <a:r>
                  <a:rPr lang="en-IE" sz="2400" dirty="0" err="1" smtClean="0"/>
                  <a:t>mór</a:t>
                </a:r>
                <a:r>
                  <a:rPr lang="en-IE" sz="2400" dirty="0" smtClean="0"/>
                  <a:t> don </a:t>
                </a:r>
                <a:r>
                  <a:rPr lang="en-IE" sz="2400" dirty="0" err="1" smtClean="0"/>
                  <a:t>bhfeidhm</a:t>
                </a:r>
                <a:r>
                  <a:rPr lang="en-IE" sz="2400" dirty="0" smtClean="0"/>
                  <a:t> </a:t>
                </a:r>
                <a:r>
                  <a:rPr lang="en-IE" sz="2400" dirty="0" err="1" smtClean="0"/>
                  <a:t>luach</a:t>
                </a:r>
                <a:r>
                  <a:rPr lang="en-IE" sz="2400" dirty="0" smtClean="0"/>
                  <a:t> a </a:t>
                </a:r>
                <a:r>
                  <a:rPr lang="en-IE" sz="2400" dirty="0" err="1" smtClean="0"/>
                  <a:t>bheith</a:t>
                </a:r>
                <a:r>
                  <a:rPr lang="en-IE" sz="2400" dirty="0" smtClean="0"/>
                  <a:t> </a:t>
                </a:r>
                <a:r>
                  <a:rPr lang="en-IE" sz="2400" dirty="0" err="1" smtClean="0"/>
                  <a:t>ag</a:t>
                </a:r>
                <a:r>
                  <a:rPr lang="en-IE" sz="2400" dirty="0" smtClean="0"/>
                  <a:t>  </a:t>
                </a:r>
                <a14:m>
                  <m:oMath xmlns:m="http://schemas.openxmlformats.org/officeDocument/2006/math">
                    <m:r>
                      <a:rPr lang="en-IE" sz="2400" i="1" dirty="0">
                        <a:latin typeface="Cambria Math"/>
                      </a:rPr>
                      <m:t>𝑥</m:t>
                    </m:r>
                  </m:oMath>
                </a14:m>
                <a:r>
                  <a:rPr lang="en-IE" sz="2400" baseline="-25000" dirty="0" smtClean="0"/>
                  <a:t>0</a:t>
                </a:r>
                <a:r>
                  <a:rPr lang="en-IE" sz="2400" dirty="0"/>
                  <a:t>.</a:t>
                </a:r>
                <a:br>
                  <a:rPr lang="en-IE" sz="2400" dirty="0"/>
                </a:br>
                <a:r>
                  <a:rPr lang="en-IE" sz="2400" dirty="0"/>
                  <a:t>2 </a:t>
                </a:r>
                <a:r>
                  <a:rPr lang="en-IE" sz="2400" dirty="0" smtClean="0"/>
                  <a:t>.</a:t>
                </a:r>
                <a:r>
                  <a:rPr lang="en-IE" sz="2400" dirty="0"/>
                  <a:t>	</a:t>
                </a:r>
                <a:r>
                  <a:rPr lang="en-IE" sz="2400" dirty="0" err="1" smtClean="0"/>
                  <a:t>Ní</a:t>
                </a:r>
                <a:r>
                  <a:rPr lang="en-IE" sz="2400" dirty="0" smtClean="0"/>
                  <a:t> </a:t>
                </a:r>
                <a:r>
                  <a:rPr lang="en-IE" sz="2400" dirty="0" err="1" smtClean="0"/>
                  <a:t>mór</a:t>
                </a:r>
                <a:r>
                  <a:rPr lang="en-IE" sz="2400" dirty="0" smtClean="0"/>
                  <a:t> don </a:t>
                </a:r>
                <a:r>
                  <a:rPr lang="en-IE" sz="2400" dirty="0" err="1" smtClean="0"/>
                  <a:t>bhfeidhm</a:t>
                </a:r>
                <a:r>
                  <a:rPr lang="en-IE" sz="2400" dirty="0" smtClean="0"/>
                  <a:t> </a:t>
                </a:r>
                <a:r>
                  <a:rPr lang="en-IE" sz="2400" dirty="0" err="1" smtClean="0"/>
                  <a:t>teorainn</a:t>
                </a:r>
                <a:r>
                  <a:rPr lang="en-IE" sz="2400" dirty="0" smtClean="0"/>
                  <a:t> a </a:t>
                </a:r>
                <a:r>
                  <a:rPr lang="en-IE" sz="2400" dirty="0" err="1" smtClean="0"/>
                  <a:t>bheith</a:t>
                </a:r>
                <a:r>
                  <a:rPr lang="en-IE" sz="2400" dirty="0" smtClean="0"/>
                  <a:t> </a:t>
                </a:r>
                <a:r>
                  <a:rPr lang="en-IE" sz="2400" dirty="0" err="1" smtClean="0"/>
                  <a:t>ag</a:t>
                </a:r>
                <a:r>
                  <a:rPr lang="en-IE" sz="2400" dirty="0" smtClean="0"/>
                  <a:t> </a:t>
                </a:r>
                <a14:m>
                  <m:oMath xmlns:m="http://schemas.openxmlformats.org/officeDocument/2006/math">
                    <m:r>
                      <a:rPr lang="en-IE" sz="2400" i="1" dirty="0">
                        <a:latin typeface="Cambria Math"/>
                      </a:rPr>
                      <m:t>𝑥</m:t>
                    </m:r>
                  </m:oMath>
                </a14:m>
                <a:r>
                  <a:rPr lang="en-IE" sz="2400" baseline="-25000" dirty="0"/>
                  <a:t>0</a:t>
                </a:r>
                <a:r>
                  <a:rPr lang="en-IE" sz="2400" dirty="0"/>
                  <a:t>.</a:t>
                </a:r>
                <a:br>
                  <a:rPr lang="en-IE" sz="2400" dirty="0"/>
                </a:br>
                <a:r>
                  <a:rPr lang="en-IE" sz="2400" dirty="0" smtClean="0"/>
                  <a:t>3. 	</a:t>
                </a:r>
                <a:r>
                  <a:rPr lang="en-IE" sz="2400" dirty="0" err="1" smtClean="0"/>
                  <a:t>Luach</a:t>
                </a:r>
                <a:r>
                  <a:rPr lang="en-IE" sz="2400" dirty="0" smtClean="0"/>
                  <a:t> = </a:t>
                </a:r>
                <a:r>
                  <a:rPr lang="en-IE" sz="2400" dirty="0" err="1" smtClean="0"/>
                  <a:t>Teorainn</a:t>
                </a:r>
                <a:endParaRPr lang="en-IE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07504" y="2132856"/>
                <a:ext cx="9036496" cy="3528392"/>
              </a:xfrm>
              <a:blipFill rotWithShape="1">
                <a:blip r:embed="rId3"/>
                <a:stretch>
                  <a:fillRect l="-1080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868144" y="5419207"/>
            <a:ext cx="3024336" cy="9205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70000"/>
              </a:lnSpc>
            </a:pPr>
            <a:r>
              <a:rPr lang="en-IE" sz="36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Leanúnach</a:t>
            </a:r>
            <a:endParaRPr lang="en-IE" sz="3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Leanúnach</a:t>
            </a:r>
            <a:r>
              <a:rPr lang="en-IE" dirty="0" smtClean="0"/>
              <a:t> – </a:t>
            </a:r>
            <a:r>
              <a:rPr lang="en-IE" dirty="0" err="1" smtClean="0"/>
              <a:t>Tá</a:t>
            </a:r>
            <a:r>
              <a:rPr lang="en-IE" dirty="0" smtClean="0"/>
              <a:t>/</a:t>
            </a:r>
            <a:r>
              <a:rPr lang="en-IE" dirty="0" err="1" smtClean="0"/>
              <a:t>Níl</a:t>
            </a:r>
            <a:endParaRPr lang="en-IE" dirty="0"/>
          </a:p>
        </p:txBody>
      </p:sp>
      <p:sp>
        <p:nvSpPr>
          <p:cNvPr id="5" name="TextBox 4"/>
          <p:cNvSpPr txBox="1"/>
          <p:nvPr/>
        </p:nvSpPr>
        <p:spPr>
          <a:xfrm>
            <a:off x="344089" y="1484784"/>
            <a:ext cx="8568952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Calibri" pitchFamily="34" charset="0"/>
              </a:rPr>
              <a:t>Chun go </a:t>
            </a:r>
            <a:r>
              <a:rPr lang="en-GB" sz="3200" b="1" dirty="0" err="1" smtClean="0">
                <a:latin typeface="Calibri" pitchFamily="34" charset="0"/>
              </a:rPr>
              <a:t>mbeadh</a:t>
            </a:r>
            <a:r>
              <a:rPr lang="en-GB" sz="3200" b="1" dirty="0" smtClean="0">
                <a:latin typeface="Calibri" pitchFamily="34" charset="0"/>
              </a:rPr>
              <a:t> </a:t>
            </a:r>
            <a:r>
              <a:rPr lang="en-GB" sz="3200" b="1" dirty="0" err="1" smtClean="0">
                <a:latin typeface="Calibri" pitchFamily="34" charset="0"/>
              </a:rPr>
              <a:t>feidhm</a:t>
            </a:r>
            <a:r>
              <a:rPr lang="en-GB" sz="3200" b="1" dirty="0" smtClean="0">
                <a:latin typeface="Calibri" pitchFamily="34" charset="0"/>
              </a:rPr>
              <a:t> </a:t>
            </a:r>
            <a:r>
              <a:rPr lang="en-GB" sz="3200" b="1" dirty="0" err="1" smtClean="0">
                <a:latin typeface="Calibri" pitchFamily="34" charset="0"/>
              </a:rPr>
              <a:t>leanúnach</a:t>
            </a:r>
            <a:r>
              <a:rPr lang="en-GB" sz="3200" b="1" dirty="0" smtClean="0">
                <a:latin typeface="Calibri" pitchFamily="34" charset="0"/>
              </a:rPr>
              <a:t> </a:t>
            </a:r>
            <a:r>
              <a:rPr lang="en-GB" sz="3200" b="1" dirty="0" err="1" smtClean="0">
                <a:latin typeface="Calibri" pitchFamily="34" charset="0"/>
              </a:rPr>
              <a:t>ag</a:t>
            </a:r>
            <a:r>
              <a:rPr lang="en-GB" sz="3200" b="1" dirty="0" smtClean="0">
                <a:latin typeface="Calibri" pitchFamily="34" charset="0"/>
              </a:rPr>
              <a:t> </a:t>
            </a:r>
            <a:r>
              <a:rPr lang="en-GB" sz="3200" b="1" dirty="0" err="1" smtClean="0">
                <a:latin typeface="Calibri" pitchFamily="34" charset="0"/>
              </a:rPr>
              <a:t>pointe</a:t>
            </a:r>
            <a:r>
              <a:rPr lang="en-GB" sz="3200" b="1" dirty="0" smtClean="0">
                <a:latin typeface="Calibri" pitchFamily="34" charset="0"/>
              </a:rPr>
              <a:t>, </a:t>
            </a:r>
            <a:r>
              <a:rPr lang="en-GB" sz="3200" b="1" dirty="0" err="1" smtClean="0">
                <a:latin typeface="Calibri" pitchFamily="34" charset="0"/>
              </a:rPr>
              <a:t>ní</a:t>
            </a:r>
            <a:r>
              <a:rPr lang="en-GB" sz="3200" b="1" dirty="0" smtClean="0">
                <a:latin typeface="Calibri" pitchFamily="34" charset="0"/>
              </a:rPr>
              <a:t> </a:t>
            </a:r>
            <a:r>
              <a:rPr lang="en-GB" sz="3200" b="1" dirty="0" err="1" smtClean="0">
                <a:latin typeface="Calibri" pitchFamily="34" charset="0"/>
              </a:rPr>
              <a:t>mór</a:t>
            </a:r>
            <a:r>
              <a:rPr lang="en-GB" sz="3200" b="1" dirty="0" smtClean="0">
                <a:latin typeface="Calibri" pitchFamily="34" charset="0"/>
              </a:rPr>
              <a:t> </a:t>
            </a:r>
            <a:r>
              <a:rPr lang="en-GB" sz="3200" b="1" dirty="0" err="1" smtClean="0">
                <a:latin typeface="Calibri" pitchFamily="34" charset="0"/>
              </a:rPr>
              <a:t>gach</a:t>
            </a:r>
            <a:r>
              <a:rPr lang="en-GB" sz="3200" b="1" dirty="0" smtClean="0">
                <a:latin typeface="Calibri" pitchFamily="34" charset="0"/>
              </a:rPr>
              <a:t> </a:t>
            </a:r>
            <a:r>
              <a:rPr lang="en-GB" sz="3200" b="1" dirty="0" err="1" smtClean="0">
                <a:latin typeface="Calibri" pitchFamily="34" charset="0"/>
              </a:rPr>
              <a:t>ceann</a:t>
            </a:r>
            <a:r>
              <a:rPr lang="en-GB" sz="3200" b="1" dirty="0" smtClean="0">
                <a:latin typeface="Calibri" pitchFamily="34" charset="0"/>
              </a:rPr>
              <a:t> de </a:t>
            </a:r>
            <a:r>
              <a:rPr lang="en-GB" sz="3200" b="1" dirty="0" err="1" smtClean="0">
                <a:latin typeface="Calibri" pitchFamily="34" charset="0"/>
              </a:rPr>
              <a:t>na</a:t>
            </a:r>
            <a:r>
              <a:rPr lang="en-GB" sz="3200" b="1" dirty="0" smtClean="0">
                <a:latin typeface="Calibri" pitchFamily="34" charset="0"/>
              </a:rPr>
              <a:t> </a:t>
            </a:r>
            <a:r>
              <a:rPr lang="en-GB" sz="3200" b="1" dirty="0" err="1" smtClean="0">
                <a:latin typeface="Calibri" pitchFamily="34" charset="0"/>
              </a:rPr>
              <a:t>trí</a:t>
            </a:r>
            <a:r>
              <a:rPr lang="en-GB" sz="3200" b="1" dirty="0" smtClean="0">
                <a:latin typeface="Calibri" pitchFamily="34" charset="0"/>
              </a:rPr>
              <a:t> </a:t>
            </a:r>
            <a:r>
              <a:rPr lang="en-GB" sz="3200" b="1" dirty="0" err="1" smtClean="0">
                <a:latin typeface="Calibri" pitchFamily="34" charset="0"/>
              </a:rPr>
              <a:t>coinníollacha</a:t>
            </a:r>
            <a:r>
              <a:rPr lang="en-GB" sz="3200" b="1" dirty="0" smtClean="0">
                <a:latin typeface="Calibri" pitchFamily="34" charset="0"/>
              </a:rPr>
              <a:t> </a:t>
            </a:r>
            <a:r>
              <a:rPr lang="en-GB" sz="3200" b="1" dirty="0" err="1" smtClean="0">
                <a:latin typeface="Calibri" pitchFamily="34" charset="0"/>
              </a:rPr>
              <a:t>seo</a:t>
            </a:r>
            <a:r>
              <a:rPr lang="en-GB" sz="3200" b="1" dirty="0" smtClean="0">
                <a:latin typeface="Calibri" pitchFamily="34" charset="0"/>
              </a:rPr>
              <a:t> a </a:t>
            </a:r>
            <a:r>
              <a:rPr lang="en-GB" sz="3200" b="1" dirty="0" err="1" smtClean="0">
                <a:latin typeface="Calibri" pitchFamily="34" charset="0"/>
              </a:rPr>
              <a:t>chomhlíonadh</a:t>
            </a:r>
            <a:r>
              <a:rPr lang="en-GB" sz="3200" b="1" dirty="0" smtClean="0">
                <a:latin typeface="Calibri" pitchFamily="34" charset="0"/>
              </a:rPr>
              <a:t>:</a:t>
            </a:r>
            <a:endParaRPr lang="en-IE" sz="32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25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95536" y="3573016"/>
                <a:ext cx="9001000" cy="316835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IE" sz="2400" b="1" dirty="0" smtClean="0"/>
                  <a:t>An </a:t>
                </a:r>
                <a:r>
                  <a:rPr lang="en-IE" sz="2400" b="1" dirty="0" err="1" smtClean="0"/>
                  <a:t>feidhm</a:t>
                </a:r>
                <a:r>
                  <a:rPr lang="en-IE" sz="2400" b="1" dirty="0" smtClean="0"/>
                  <a:t> </a:t>
                </a:r>
                <a:r>
                  <a:rPr lang="en-IE" sz="2400" b="1" dirty="0" err="1" smtClean="0"/>
                  <a:t>leanúnach</a:t>
                </a:r>
                <a:r>
                  <a:rPr lang="en-IE" sz="2400" b="1" dirty="0" smtClean="0"/>
                  <a:t> é </a:t>
                </a:r>
                <a:r>
                  <a:rPr lang="en-IE" sz="2400" b="1" dirty="0" err="1" smtClean="0"/>
                  <a:t>ag</a:t>
                </a:r>
                <a:r>
                  <a:rPr lang="en-IE" sz="2400" b="1" dirty="0" smtClean="0"/>
                  <a:t>  </a:t>
                </a:r>
                <a14:m>
                  <m:oMath xmlns:m="http://schemas.openxmlformats.org/officeDocument/2006/math">
                    <m:r>
                      <a:rPr lang="en-IE" sz="2400" b="1" i="1" dirty="0" smtClean="0">
                        <a:latin typeface="Cambria Math"/>
                      </a:rPr>
                      <m:t>𝒙</m:t>
                    </m:r>
                    <m:r>
                      <a:rPr lang="en-IE" sz="2400" b="1" i="1" dirty="0" smtClean="0">
                        <a:latin typeface="Cambria Math"/>
                      </a:rPr>
                      <m:t>=</m:t>
                    </m:r>
                    <m:r>
                      <a:rPr lang="en-IE" sz="2400" b="1" i="1" dirty="0" smtClean="0">
                        <a:latin typeface="Cambria Math"/>
                      </a:rPr>
                      <m:t>𝟑</m:t>
                    </m:r>
                    <m:r>
                      <a:rPr lang="en-IE" sz="2400" b="1" i="1" dirty="0" smtClean="0">
                        <a:latin typeface="Cambria Math"/>
                      </a:rPr>
                      <m:t>?</m:t>
                    </m:r>
                  </m:oMath>
                </a14:m>
                <a:endParaRPr lang="en-IE" sz="2400" b="1" dirty="0" smtClean="0"/>
              </a:p>
              <a:p>
                <a:pPr marL="0" indent="0">
                  <a:buNone/>
                </a:pPr>
                <a:endParaRPr lang="en-IE" sz="2400" b="1" dirty="0" smtClean="0"/>
              </a:p>
              <a:p>
                <a:pPr marL="0" indent="0">
                  <a:buNone/>
                </a:pPr>
                <a:r>
                  <a:rPr lang="en-IE" sz="1800" dirty="0" smtClean="0"/>
                  <a:t>1.    </a:t>
                </a:r>
                <a:r>
                  <a:rPr lang="en-IE" sz="1800" dirty="0" err="1" smtClean="0"/>
                  <a:t>Luach</a:t>
                </a:r>
                <a:r>
                  <a:rPr lang="en-IE" sz="1800" dirty="0" smtClean="0"/>
                  <a:t> </a:t>
                </a:r>
                <a:r>
                  <a:rPr lang="en-IE" sz="1800" dirty="0" err="1" smtClean="0"/>
                  <a:t>ag</a:t>
                </a:r>
                <a:r>
                  <a:rPr lang="en-IE" sz="1800" dirty="0" smtClean="0"/>
                  <a:t> </a:t>
                </a:r>
                <a14:m>
                  <m:oMath xmlns:m="http://schemas.openxmlformats.org/officeDocument/2006/math">
                    <m:r>
                      <a:rPr lang="en-IE" sz="1800" i="1" dirty="0">
                        <a:latin typeface="Cambria Math"/>
                      </a:rPr>
                      <m:t>𝑥</m:t>
                    </m:r>
                    <m:r>
                      <a:rPr lang="en-IE" sz="1800" i="1" dirty="0">
                        <a:latin typeface="Cambria Math"/>
                      </a:rPr>
                      <m:t>=3</m:t>
                    </m:r>
                  </m:oMath>
                </a14:m>
                <a:r>
                  <a:rPr lang="en-IE" sz="1800" dirty="0" smtClean="0"/>
                  <a:t>, i.e. </a:t>
                </a:r>
                <a14:m>
                  <m:oMath xmlns:m="http://schemas.openxmlformats.org/officeDocument/2006/math">
                    <m:r>
                      <a:rPr lang="en-IE" sz="1800" i="1" dirty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IE" sz="18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IE" sz="1800" b="0" i="1" dirty="0" smtClean="0">
                            <a:latin typeface="Cambria Math"/>
                          </a:rPr>
                          <m:t>3</m:t>
                        </m:r>
                      </m:e>
                    </m:d>
                    <m:r>
                      <a:rPr lang="en-IE" sz="1800" i="1" dirty="0">
                        <a:latin typeface="Cambria Math"/>
                      </a:rPr>
                      <m:t>=</m:t>
                    </m:r>
                    <m:r>
                      <a:rPr lang="en-IE" sz="1800" b="0" i="1" dirty="0" smtClean="0">
                        <a:latin typeface="Cambria Math"/>
                      </a:rPr>
                      <m:t>6.</m:t>
                    </m:r>
                  </m:oMath>
                </a14:m>
                <a:endParaRPr lang="en-IE" sz="1800" dirty="0" smtClean="0"/>
              </a:p>
              <a:p>
                <a:pPr marL="0" indent="0">
                  <a:buNone/>
                </a:pPr>
                <a:endParaRPr lang="en-IE" sz="1800" dirty="0" smtClean="0"/>
              </a:p>
              <a:p>
                <a:pPr marL="0" indent="0">
                  <a:buNone/>
                </a:pPr>
                <a:r>
                  <a:rPr lang="en-IE" sz="1800" dirty="0" smtClean="0"/>
                  <a:t>2.     </a:t>
                </a:r>
                <a:r>
                  <a:rPr lang="en-IE" sz="1800" dirty="0" err="1" smtClean="0"/>
                  <a:t>Teorainn</a:t>
                </a:r>
                <a:r>
                  <a:rPr lang="en-IE" sz="1800" dirty="0" smtClean="0"/>
                  <a:t> ?         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IE" sz="1800" i="1" dirty="0">
                            <a:latin typeface="Cambria Math"/>
                          </a:rPr>
                        </m:ctrlPr>
                      </m:funcPr>
                      <m:fName>
                        <m:r>
                          <a:rPr lang="en-IE" sz="1800" b="0" i="1" dirty="0" smtClean="0">
                            <a:latin typeface="Cambria Math"/>
                          </a:rPr>
                          <m:t>  </m:t>
                        </m:r>
                        <m:r>
                          <a:rPr lang="en-IE" sz="1800" i="1" dirty="0">
                            <a:latin typeface="Cambria Math"/>
                          </a:rPr>
                          <m:t>𝑙𝑖𝑚</m:t>
                        </m:r>
                      </m:fName>
                      <m:e>
                        <m:r>
                          <a:rPr lang="en-IE" sz="1800" i="1" dirty="0">
                            <a:latin typeface="Cambria Math"/>
                          </a:rPr>
                          <m:t>  </m:t>
                        </m:r>
                        <m:r>
                          <a:rPr lang="en-IE" sz="1800" b="0" i="1" dirty="0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IE" sz="1800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IE" sz="1800" i="1" dirty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IE" sz="1800" i="1" dirty="0">
                            <a:latin typeface="Cambria Math"/>
                          </a:rPr>
                          <m:t>=6</m:t>
                        </m:r>
                      </m:e>
                    </m:func>
                  </m:oMath>
                </a14:m>
                <a:r>
                  <a:rPr lang="en-IE" sz="1800" dirty="0" smtClean="0"/>
                  <a:t>.</a:t>
                </a:r>
                <a:endParaRPr lang="en-IE" sz="1800" dirty="0"/>
              </a:p>
              <a:p>
                <a:pPr marL="0" indent="0">
                  <a:buNone/>
                </a:pPr>
                <a:r>
                  <a:rPr lang="en-IE" sz="1800" dirty="0" smtClean="0"/>
                  <a:t>                                                    </a:t>
                </a:r>
                <a14:m>
                  <m:oMath xmlns:m="http://schemas.openxmlformats.org/officeDocument/2006/math">
                    <m:r>
                      <a:rPr lang="en-IE" sz="1100" i="1" smtClean="0">
                        <a:latin typeface="Cambria Math"/>
                      </a:rPr>
                      <m:t>𝑥</m:t>
                    </m:r>
                    <m:r>
                      <a:rPr lang="en-IE" sz="1100" i="1">
                        <a:latin typeface="Cambria Math"/>
                        <a:ea typeface="Cambria Math"/>
                      </a:rPr>
                      <m:t>→3</m:t>
                    </m:r>
                  </m:oMath>
                </a14:m>
                <a:endParaRPr lang="en-IE" sz="1100" dirty="0"/>
              </a:p>
              <a:p>
                <a:pPr marL="0" indent="0">
                  <a:buNone/>
                </a:pPr>
                <a:r>
                  <a:rPr lang="en-IE" sz="1800" dirty="0" smtClean="0"/>
                  <a:t>3.      Luach </a:t>
                </a:r>
                <a14:m>
                  <m:oMath xmlns:m="http://schemas.openxmlformats.org/officeDocument/2006/math">
                    <m:r>
                      <a:rPr lang="en-IE" sz="1800" i="1" dirty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IE" sz="1800" dirty="0" smtClean="0"/>
                  <a:t> Teorainn</a:t>
                </a:r>
                <a:endParaRPr lang="en-IE" sz="1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95536" y="3573016"/>
                <a:ext cx="9001000" cy="3168352"/>
              </a:xfrm>
              <a:blipFill rotWithShape="1">
                <a:blip r:embed="rId3"/>
                <a:stretch>
                  <a:fillRect l="-1084" t="-1538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674" y="1052736"/>
            <a:ext cx="4917984" cy="2520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Oval 20"/>
          <p:cNvSpPr/>
          <p:nvPr/>
        </p:nvSpPr>
        <p:spPr>
          <a:xfrm>
            <a:off x="5832152" y="1340768"/>
            <a:ext cx="108000" cy="10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9" name="TextBox 8"/>
          <p:cNvSpPr txBox="1"/>
          <p:nvPr/>
        </p:nvSpPr>
        <p:spPr>
          <a:xfrm>
            <a:off x="5832152" y="5517232"/>
            <a:ext cx="3024336" cy="9205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70000"/>
              </a:lnSpc>
            </a:pPr>
            <a:r>
              <a:rPr lang="en-IE" sz="36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Leanúnach</a:t>
            </a:r>
            <a:endParaRPr lang="en-IE" sz="3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082674" y="1217935"/>
                <a:ext cx="198701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400" b="1" i="1" dirty="0"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IE" sz="2400" b="1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E" sz="2400" b="1" i="1" dirty="0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IE" sz="2400" b="1" i="1" dirty="0">
                          <a:latin typeface="Cambria Math"/>
                        </a:rPr>
                        <m:t>=</m:t>
                      </m:r>
                      <m:r>
                        <a:rPr lang="en-IE" sz="2400" b="1" i="1" dirty="0">
                          <a:latin typeface="Cambria Math"/>
                        </a:rPr>
                        <m:t>𝒙</m:t>
                      </m:r>
                      <m:r>
                        <a:rPr lang="en-IE" sz="2400" b="1" i="1" dirty="0">
                          <a:latin typeface="Cambria Math"/>
                        </a:rPr>
                        <m:t>+</m:t>
                      </m:r>
                      <m:r>
                        <a:rPr lang="en-IE" sz="2400" b="1" i="1" dirty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en-IE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2674" y="1217935"/>
                <a:ext cx="1987019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2147" b="-19737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Leanúnach</a:t>
            </a:r>
            <a:r>
              <a:rPr lang="en-IE" dirty="0" smtClean="0"/>
              <a:t> – </a:t>
            </a:r>
            <a:r>
              <a:rPr lang="en-IE" dirty="0" err="1" smtClean="0"/>
              <a:t>Tá</a:t>
            </a:r>
            <a:r>
              <a:rPr lang="en-IE" dirty="0" smtClean="0"/>
              <a:t>/</a:t>
            </a:r>
            <a:r>
              <a:rPr lang="en-IE" dirty="0" err="1" smtClean="0"/>
              <a:t>Níl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9494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5900" y="1290638"/>
            <a:ext cx="8275638" cy="4560887"/>
          </a:xfrm>
        </p:spPr>
        <p:txBody>
          <a:bodyPr>
            <a:normAutofit/>
          </a:bodyPr>
          <a:lstStyle/>
          <a:p>
            <a:pPr marL="0" indent="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IE" dirty="0" smtClean="0"/>
              <a:t>a)			b)			c)</a:t>
            </a:r>
          </a:p>
          <a:p>
            <a:pPr marL="514350" indent="-514350" fontAlgn="auto">
              <a:spcBef>
                <a:spcPts val="580"/>
              </a:spcBef>
              <a:spcAft>
                <a:spcPts val="0"/>
              </a:spcAft>
              <a:buFont typeface="Wingdings 2"/>
              <a:buAutoNum type="alphaLcParenR"/>
              <a:defRPr/>
            </a:pPr>
            <a:endParaRPr lang="en-IE" dirty="0"/>
          </a:p>
          <a:p>
            <a:pPr marL="514350" indent="-514350" fontAlgn="auto">
              <a:spcBef>
                <a:spcPts val="580"/>
              </a:spcBef>
              <a:spcAft>
                <a:spcPts val="0"/>
              </a:spcAft>
              <a:buFont typeface="Wingdings 2"/>
              <a:buAutoNum type="alphaLcParenR"/>
              <a:defRPr/>
            </a:pPr>
            <a:endParaRPr lang="en-IE" dirty="0" smtClean="0"/>
          </a:p>
          <a:p>
            <a:pPr marL="514350" indent="-514350" fontAlgn="auto">
              <a:spcBef>
                <a:spcPts val="580"/>
              </a:spcBef>
              <a:spcAft>
                <a:spcPts val="0"/>
              </a:spcAft>
              <a:buFont typeface="Wingdings 2"/>
              <a:buAutoNum type="alphaLcParenR"/>
              <a:defRPr/>
            </a:pPr>
            <a:endParaRPr lang="en-IE" dirty="0"/>
          </a:p>
          <a:p>
            <a:pPr marL="514350" indent="-514350" fontAlgn="auto">
              <a:spcBef>
                <a:spcPts val="580"/>
              </a:spcBef>
              <a:spcAft>
                <a:spcPts val="0"/>
              </a:spcAft>
              <a:buFont typeface="Wingdings 2"/>
              <a:buAutoNum type="alphaLcParenR"/>
              <a:defRPr/>
            </a:pPr>
            <a:endParaRPr lang="en-IE" dirty="0" smtClean="0"/>
          </a:p>
          <a:p>
            <a:pPr marL="0" indent="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IE" dirty="0" smtClean="0"/>
              <a:t>d)			e)			f)</a:t>
            </a:r>
            <a:endParaRPr lang="en-IE" dirty="0"/>
          </a:p>
        </p:txBody>
      </p:sp>
      <p:sp>
        <p:nvSpPr>
          <p:cNvPr id="45" name="Rectangle 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32258" y="270194"/>
            <a:ext cx="8704238" cy="1200329"/>
          </a:xfrm>
          <a:prstGeom prst="rect">
            <a:avLst/>
          </a:prstGeom>
          <a:blipFill rotWithShape="1">
            <a:blip r:embed="rId3" cstate="print"/>
            <a:stretch>
              <a:fillRect l="-1121" t="-3553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IE">
                <a:noFill/>
              </a:rPr>
              <a:t> 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38188" y="1412776"/>
            <a:ext cx="7650236" cy="4641949"/>
            <a:chOff x="738188" y="1412776"/>
            <a:chExt cx="7650236" cy="4641949"/>
          </a:xfrm>
        </p:grpSpPr>
        <p:grpSp>
          <p:nvGrpSpPr>
            <p:cNvPr id="26664" name="Group 38"/>
            <p:cNvGrpSpPr>
              <a:grpSpLocks/>
            </p:cNvGrpSpPr>
            <p:nvPr/>
          </p:nvGrpSpPr>
          <p:grpSpPr bwMode="auto">
            <a:xfrm>
              <a:off x="6157913" y="1412875"/>
              <a:ext cx="2159000" cy="2159000"/>
              <a:chOff x="0" y="0"/>
              <a:chExt cx="2159214" cy="2159214"/>
            </a:xfrm>
          </p:grpSpPr>
          <p:pic>
            <p:nvPicPr>
              <p:cNvPr id="41" name="Picture 40"/>
              <p:cNvPicPr>
                <a:picLocks/>
              </p:cNvPicPr>
              <p:nvPr/>
            </p:nvPicPr>
            <p:blipFill rotWithShape="1">
              <a:blip r:embed="rId4" cstate="print"/>
              <a:srcRect l="1" t="30754" r="55721"/>
              <a:stretch/>
            </p:blipFill>
            <p:spPr bwMode="auto">
              <a:xfrm>
                <a:off x="0" y="0"/>
                <a:ext cx="2159214" cy="2159214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43" name="Oval 42"/>
              <p:cNvSpPr/>
              <p:nvPr/>
            </p:nvSpPr>
            <p:spPr>
              <a:xfrm>
                <a:off x="1252661" y="838283"/>
                <a:ext cx="107961" cy="10796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E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1252661" y="460421"/>
                <a:ext cx="107961" cy="107961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E"/>
              </a:p>
            </p:txBody>
          </p:sp>
        </p:grpSp>
        <p:grpSp>
          <p:nvGrpSpPr>
            <p:cNvPr id="26628" name="Group 4"/>
            <p:cNvGrpSpPr>
              <a:grpSpLocks/>
            </p:cNvGrpSpPr>
            <p:nvPr/>
          </p:nvGrpSpPr>
          <p:grpSpPr bwMode="auto">
            <a:xfrm>
              <a:off x="3421063" y="3895725"/>
              <a:ext cx="2159000" cy="2159000"/>
              <a:chOff x="0" y="0"/>
              <a:chExt cx="2159000" cy="2159000"/>
            </a:xfrm>
          </p:grpSpPr>
          <p:pic>
            <p:nvPicPr>
              <p:cNvPr id="37" name="Picture 36"/>
              <p:cNvPicPr>
                <a:picLocks/>
              </p:cNvPicPr>
              <p:nvPr/>
            </p:nvPicPr>
            <p:blipFill rotWithShape="1">
              <a:blip r:embed="rId5" cstate="print"/>
              <a:srcRect l="8961" r="41259"/>
              <a:stretch/>
            </p:blipFill>
            <p:spPr bwMode="auto">
              <a:xfrm>
                <a:off x="0" y="0"/>
                <a:ext cx="2159000" cy="2159000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34" name="Oval 33"/>
              <p:cNvSpPr/>
              <p:nvPr/>
            </p:nvSpPr>
            <p:spPr>
              <a:xfrm>
                <a:off x="822325" y="984250"/>
                <a:ext cx="107950" cy="10795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E"/>
              </a:p>
            </p:txBody>
          </p:sp>
        </p:grpSp>
        <p:grpSp>
          <p:nvGrpSpPr>
            <p:cNvPr id="26651" name="Group 25"/>
            <p:cNvGrpSpPr>
              <a:grpSpLocks/>
            </p:cNvGrpSpPr>
            <p:nvPr/>
          </p:nvGrpSpPr>
          <p:grpSpPr bwMode="auto">
            <a:xfrm>
              <a:off x="3421063" y="1412875"/>
              <a:ext cx="2159000" cy="2159000"/>
              <a:chOff x="0" y="0"/>
              <a:chExt cx="2159213" cy="2159214"/>
            </a:xfrm>
          </p:grpSpPr>
          <p:pic>
            <p:nvPicPr>
              <p:cNvPr id="31" name="Picture 30"/>
              <p:cNvPicPr>
                <a:picLocks/>
              </p:cNvPicPr>
              <p:nvPr/>
            </p:nvPicPr>
            <p:blipFill rotWithShape="1">
              <a:blip r:embed="rId6" cstate="print"/>
              <a:srcRect l="6965" r="37314"/>
              <a:stretch/>
            </p:blipFill>
            <p:spPr bwMode="auto">
              <a:xfrm>
                <a:off x="0" y="0"/>
                <a:ext cx="2159213" cy="2159214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29" name="Oval 28"/>
              <p:cNvSpPr/>
              <p:nvPr/>
            </p:nvSpPr>
            <p:spPr>
              <a:xfrm>
                <a:off x="730322" y="1206620"/>
                <a:ext cx="107961" cy="10796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E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722383" y="968471"/>
                <a:ext cx="107961" cy="107961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E"/>
              </a:p>
            </p:txBody>
          </p:sp>
        </p:grpSp>
        <p:grpSp>
          <p:nvGrpSpPr>
            <p:cNvPr id="26646" name="Group 20"/>
            <p:cNvGrpSpPr>
              <a:grpSpLocks/>
            </p:cNvGrpSpPr>
            <p:nvPr/>
          </p:nvGrpSpPr>
          <p:grpSpPr bwMode="auto">
            <a:xfrm>
              <a:off x="738188" y="3895725"/>
              <a:ext cx="2159000" cy="2159000"/>
              <a:chOff x="0" y="0"/>
              <a:chExt cx="2159213" cy="2159213"/>
            </a:xfrm>
          </p:grpSpPr>
          <p:pic>
            <p:nvPicPr>
              <p:cNvPr id="23" name="Picture 22"/>
              <p:cNvPicPr>
                <a:picLocks/>
              </p:cNvPicPr>
              <p:nvPr/>
            </p:nvPicPr>
            <p:blipFill rotWithShape="1">
              <a:blip r:embed="rId7" cstate="print"/>
              <a:srcRect l="10455" t="19820" r="46734"/>
              <a:stretch/>
            </p:blipFill>
            <p:spPr bwMode="auto">
              <a:xfrm>
                <a:off x="0" y="0"/>
                <a:ext cx="2159213" cy="2159213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24" name="Oval 23"/>
              <p:cNvSpPr/>
              <p:nvPr/>
            </p:nvSpPr>
            <p:spPr>
              <a:xfrm>
                <a:off x="898614" y="706508"/>
                <a:ext cx="107961" cy="10796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E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898614" y="1152639"/>
                <a:ext cx="107961" cy="107961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E"/>
              </a:p>
            </p:txBody>
          </p:sp>
        </p:grpSp>
        <p:pic>
          <p:nvPicPr>
            <p:cNvPr id="19" name="Picture 18"/>
            <p:cNvPicPr>
              <a:picLocks/>
            </p:cNvPicPr>
            <p:nvPr/>
          </p:nvPicPr>
          <p:blipFill rotWithShape="1">
            <a:blip r:embed="rId8" cstate="print"/>
            <a:srcRect l="6471" t="8108" r="38272" b="12613"/>
            <a:stretch/>
          </p:blipFill>
          <p:spPr bwMode="auto">
            <a:xfrm>
              <a:off x="6157913" y="3895725"/>
              <a:ext cx="2159000" cy="2159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26632" name="Group 8"/>
            <p:cNvGrpSpPr>
              <a:grpSpLocks/>
            </p:cNvGrpSpPr>
            <p:nvPr/>
          </p:nvGrpSpPr>
          <p:grpSpPr bwMode="auto">
            <a:xfrm>
              <a:off x="747713" y="1412875"/>
              <a:ext cx="2157412" cy="2159000"/>
              <a:chOff x="0" y="0"/>
              <a:chExt cx="2158361" cy="2159000"/>
            </a:xfrm>
          </p:grpSpPr>
          <p:grpSp>
            <p:nvGrpSpPr>
              <p:cNvPr id="26637" name="Group 11"/>
              <p:cNvGrpSpPr>
                <a:grpSpLocks/>
              </p:cNvGrpSpPr>
              <p:nvPr/>
            </p:nvGrpSpPr>
            <p:grpSpPr bwMode="auto">
              <a:xfrm>
                <a:off x="0" y="0"/>
                <a:ext cx="2158361" cy="2159000"/>
                <a:chOff x="0" y="0"/>
                <a:chExt cx="2158902" cy="2159214"/>
              </a:xfrm>
            </p:grpSpPr>
            <p:sp>
              <p:nvSpPr>
                <p:cNvPr id="14" name="Oval 13"/>
                <p:cNvSpPr/>
                <p:nvPr/>
              </p:nvSpPr>
              <p:spPr>
                <a:xfrm>
                  <a:off x="967455" y="276252"/>
                  <a:ext cx="108025" cy="10796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IE"/>
                </a:p>
              </p:txBody>
            </p:sp>
            <p:pic>
              <p:nvPicPr>
                <p:cNvPr id="15" name="Picture 14"/>
                <p:cNvPicPr>
                  <a:picLocks/>
                </p:cNvPicPr>
                <p:nvPr/>
              </p:nvPicPr>
              <p:blipFill rotWithShape="1">
                <a:blip r:embed="rId9" cstate="print"/>
                <a:srcRect l="7421" r="22078"/>
                <a:stretch/>
              </p:blipFill>
              <p:spPr bwMode="auto">
                <a:xfrm>
                  <a:off x="0" y="0"/>
                  <a:ext cx="2158902" cy="2159214"/>
                </a:xfrm>
                <a:prstGeom prst="rect">
                  <a:avLst/>
                </a:prstGeom>
                <a:ln w="38100" cap="sq">
                  <a:solidFill>
                    <a:srgbClr val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sp>
            <p:nvSpPr>
              <p:cNvPr id="11" name="Oval 10"/>
              <p:cNvSpPr/>
              <p:nvPr/>
            </p:nvSpPr>
            <p:spPr>
              <a:xfrm>
                <a:off x="968801" y="276225"/>
                <a:ext cx="107997" cy="10795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E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1619672" y="273958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i="1" dirty="0" smtClean="0">
                  <a:latin typeface="Cambria" pitchFamily="18" charset="0"/>
                </a:rPr>
                <a:t>a</a:t>
              </a:r>
              <a:endParaRPr lang="en-IE" dirty="0">
                <a:latin typeface="Cambria" pitchFamily="18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067944" y="3121167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i="1" dirty="0" smtClean="0">
                  <a:latin typeface="Cambria" pitchFamily="18" charset="0"/>
                </a:rPr>
                <a:t>a</a:t>
              </a:r>
              <a:endParaRPr lang="en-IE" dirty="0">
                <a:latin typeface="Cambria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308304" y="298766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i="1" dirty="0" smtClean="0">
                  <a:latin typeface="Cambria" pitchFamily="18" charset="0"/>
                </a:rPr>
                <a:t>a</a:t>
              </a:r>
              <a:endParaRPr lang="en-IE" dirty="0">
                <a:latin typeface="Cambria" pitchFamily="18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547664" y="550794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i="1" dirty="0" smtClean="0">
                  <a:latin typeface="Cambria" pitchFamily="18" charset="0"/>
                </a:rPr>
                <a:t>a</a:t>
              </a:r>
              <a:endParaRPr lang="en-IE" dirty="0">
                <a:latin typeface="Cambria" pitchFamily="18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211960" y="5651956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i="1" dirty="0" smtClean="0">
                  <a:latin typeface="Cambria" pitchFamily="18" charset="0"/>
                </a:rPr>
                <a:t>a</a:t>
              </a:r>
              <a:endParaRPr lang="en-IE" dirty="0">
                <a:latin typeface="Cambria" pitchFamily="18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164288" y="413978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i="1" dirty="0" smtClean="0">
                  <a:latin typeface="Cambria" pitchFamily="18" charset="0"/>
                </a:rPr>
                <a:t>a</a:t>
              </a:r>
              <a:endParaRPr lang="en-IE" dirty="0">
                <a:latin typeface="Cambria" pitchFamily="18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979712" y="1412776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i="1" dirty="0" smtClean="0">
                  <a:latin typeface="Cambria" pitchFamily="18" charset="0"/>
                </a:rPr>
                <a:t>y </a:t>
              </a:r>
              <a:r>
                <a:rPr lang="en-IE" dirty="0" smtClean="0">
                  <a:latin typeface="Cambria" pitchFamily="18" charset="0"/>
                </a:rPr>
                <a:t>=</a:t>
              </a:r>
              <a:r>
                <a:rPr lang="en-IE" i="1" dirty="0" smtClean="0">
                  <a:latin typeface="Cambria" pitchFamily="18" charset="0"/>
                </a:rPr>
                <a:t> f</a:t>
              </a:r>
              <a:r>
                <a:rPr lang="en-IE" dirty="0" smtClean="0">
                  <a:latin typeface="Cambria" pitchFamily="18" charset="0"/>
                </a:rPr>
                <a:t>(</a:t>
              </a:r>
              <a:r>
                <a:rPr lang="en-IE" i="1" dirty="0" smtClean="0">
                  <a:latin typeface="Cambria" pitchFamily="18" charset="0"/>
                </a:rPr>
                <a:t>x</a:t>
              </a:r>
              <a:r>
                <a:rPr lang="en-IE" dirty="0" smtClean="0">
                  <a:latin typeface="Cambria" pitchFamily="18" charset="0"/>
                </a:rPr>
                <a:t>)</a:t>
              </a:r>
              <a:endParaRPr lang="en-IE" dirty="0">
                <a:latin typeface="Cambria" pitchFamily="18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162909" y="1743075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i="1" dirty="0" smtClean="0">
                  <a:latin typeface="Cambria" pitchFamily="18" charset="0"/>
                </a:rPr>
                <a:t>y </a:t>
              </a:r>
              <a:r>
                <a:rPr lang="en-IE" dirty="0" smtClean="0">
                  <a:latin typeface="Cambria" pitchFamily="18" charset="0"/>
                </a:rPr>
                <a:t>=</a:t>
              </a:r>
              <a:r>
                <a:rPr lang="en-IE" i="1" dirty="0" smtClean="0">
                  <a:latin typeface="Cambria" pitchFamily="18" charset="0"/>
                </a:rPr>
                <a:t> f</a:t>
              </a:r>
              <a:r>
                <a:rPr lang="en-IE" dirty="0" smtClean="0">
                  <a:latin typeface="Cambria" pitchFamily="18" charset="0"/>
                </a:rPr>
                <a:t>(</a:t>
              </a:r>
              <a:r>
                <a:rPr lang="en-IE" i="1" dirty="0" smtClean="0">
                  <a:latin typeface="Cambria" pitchFamily="18" charset="0"/>
                </a:rPr>
                <a:t>x</a:t>
              </a:r>
              <a:r>
                <a:rPr lang="en-IE" dirty="0" smtClean="0">
                  <a:latin typeface="Cambria" pitchFamily="18" charset="0"/>
                </a:rPr>
                <a:t>)</a:t>
              </a:r>
              <a:endParaRPr lang="en-IE" dirty="0">
                <a:latin typeface="Cambria" pitchFamily="18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380312" y="1907540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i="1" dirty="0" smtClean="0">
                  <a:latin typeface="Cambria" pitchFamily="18" charset="0"/>
                </a:rPr>
                <a:t>y </a:t>
              </a:r>
              <a:r>
                <a:rPr lang="en-IE" dirty="0" smtClean="0">
                  <a:latin typeface="Cambria" pitchFamily="18" charset="0"/>
                </a:rPr>
                <a:t>=</a:t>
              </a:r>
              <a:r>
                <a:rPr lang="en-IE" i="1" dirty="0" smtClean="0">
                  <a:latin typeface="Cambria" pitchFamily="18" charset="0"/>
                </a:rPr>
                <a:t> f</a:t>
              </a:r>
              <a:r>
                <a:rPr lang="en-IE" dirty="0" smtClean="0">
                  <a:latin typeface="Cambria" pitchFamily="18" charset="0"/>
                </a:rPr>
                <a:t>(</a:t>
              </a:r>
              <a:r>
                <a:rPr lang="en-IE" i="1" dirty="0" smtClean="0">
                  <a:latin typeface="Cambria" pitchFamily="18" charset="0"/>
                </a:rPr>
                <a:t>x</a:t>
              </a:r>
              <a:r>
                <a:rPr lang="en-IE" dirty="0" smtClean="0">
                  <a:latin typeface="Cambria" pitchFamily="18" charset="0"/>
                </a:rPr>
                <a:t>)</a:t>
              </a:r>
              <a:endParaRPr lang="en-IE" dirty="0">
                <a:latin typeface="Cambria" pitchFamily="18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897406" y="4417497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i="1" dirty="0" smtClean="0">
                  <a:latin typeface="Cambria" pitchFamily="18" charset="0"/>
                </a:rPr>
                <a:t>y </a:t>
              </a:r>
              <a:r>
                <a:rPr lang="en-IE" dirty="0" smtClean="0">
                  <a:latin typeface="Cambria" pitchFamily="18" charset="0"/>
                </a:rPr>
                <a:t>=</a:t>
              </a:r>
              <a:r>
                <a:rPr lang="en-IE" i="1" dirty="0" smtClean="0">
                  <a:latin typeface="Cambria" pitchFamily="18" charset="0"/>
                </a:rPr>
                <a:t> f</a:t>
              </a:r>
              <a:r>
                <a:rPr lang="en-IE" dirty="0" smtClean="0">
                  <a:latin typeface="Cambria" pitchFamily="18" charset="0"/>
                </a:rPr>
                <a:t>(</a:t>
              </a:r>
              <a:r>
                <a:rPr lang="en-IE" i="1" dirty="0" smtClean="0">
                  <a:latin typeface="Cambria" pitchFamily="18" charset="0"/>
                </a:rPr>
                <a:t>x</a:t>
              </a:r>
              <a:r>
                <a:rPr lang="en-IE" dirty="0" smtClean="0">
                  <a:latin typeface="Cambria" pitchFamily="18" charset="0"/>
                </a:rPr>
                <a:t>)</a:t>
              </a:r>
              <a:endParaRPr lang="en-IE" dirty="0">
                <a:latin typeface="Cambria" pitchFamily="18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528252" y="4749284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i="1" dirty="0" smtClean="0">
                  <a:latin typeface="Cambria" pitchFamily="18" charset="0"/>
                </a:rPr>
                <a:t>y </a:t>
              </a:r>
              <a:r>
                <a:rPr lang="en-IE" dirty="0" smtClean="0">
                  <a:latin typeface="Cambria" pitchFamily="18" charset="0"/>
                </a:rPr>
                <a:t>=</a:t>
              </a:r>
              <a:r>
                <a:rPr lang="en-IE" i="1" dirty="0" smtClean="0">
                  <a:latin typeface="Cambria" pitchFamily="18" charset="0"/>
                </a:rPr>
                <a:t> f</a:t>
              </a:r>
              <a:r>
                <a:rPr lang="en-IE" dirty="0" smtClean="0">
                  <a:latin typeface="Cambria" pitchFamily="18" charset="0"/>
                </a:rPr>
                <a:t>(</a:t>
              </a:r>
              <a:r>
                <a:rPr lang="en-IE" i="1" dirty="0" smtClean="0">
                  <a:latin typeface="Cambria" pitchFamily="18" charset="0"/>
                </a:rPr>
                <a:t>x</a:t>
              </a:r>
              <a:r>
                <a:rPr lang="en-IE" dirty="0" smtClean="0">
                  <a:latin typeface="Cambria" pitchFamily="18" charset="0"/>
                </a:rPr>
                <a:t>)</a:t>
              </a:r>
              <a:endParaRPr lang="en-IE" dirty="0">
                <a:latin typeface="Cambria" pitchFamily="18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380312" y="5045484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i="1" dirty="0" smtClean="0">
                  <a:latin typeface="Cambria" pitchFamily="18" charset="0"/>
                </a:rPr>
                <a:t>y </a:t>
              </a:r>
              <a:r>
                <a:rPr lang="en-IE" dirty="0" smtClean="0">
                  <a:latin typeface="Cambria" pitchFamily="18" charset="0"/>
                </a:rPr>
                <a:t>=</a:t>
              </a:r>
              <a:r>
                <a:rPr lang="en-IE" i="1" dirty="0" smtClean="0">
                  <a:latin typeface="Cambria" pitchFamily="18" charset="0"/>
                </a:rPr>
                <a:t> f</a:t>
              </a:r>
              <a:r>
                <a:rPr lang="en-IE" dirty="0" smtClean="0">
                  <a:latin typeface="Cambria" pitchFamily="18" charset="0"/>
                </a:rPr>
                <a:t>(</a:t>
              </a:r>
              <a:r>
                <a:rPr lang="en-IE" i="1" dirty="0" smtClean="0">
                  <a:latin typeface="Cambria" pitchFamily="18" charset="0"/>
                </a:rPr>
                <a:t>x</a:t>
              </a:r>
              <a:r>
                <a:rPr lang="en-IE" dirty="0" smtClean="0">
                  <a:latin typeface="Cambria" pitchFamily="18" charset="0"/>
                </a:rPr>
                <a:t>)</a:t>
              </a:r>
              <a:endParaRPr lang="en-IE" dirty="0">
                <a:latin typeface="Cambria" pitchFamily="18" charset="0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8024864" y="6208579"/>
            <a:ext cx="864096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IE" b="1" dirty="0" err="1" smtClean="0">
                <a:solidFill>
                  <a:srgbClr val="37E937"/>
                </a:solidFill>
              </a:rPr>
              <a:t>Lch</a:t>
            </a:r>
            <a:r>
              <a:rPr lang="en-IE" b="1" dirty="0" smtClean="0">
                <a:solidFill>
                  <a:srgbClr val="37E937"/>
                </a:solidFill>
              </a:rPr>
              <a:t>. 5</a:t>
            </a:r>
            <a:endParaRPr lang="en-IE" b="1" dirty="0">
              <a:solidFill>
                <a:srgbClr val="37E93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297110"/>
              </p:ext>
            </p:extLst>
          </p:nvPr>
        </p:nvGraphicFramePr>
        <p:xfrm>
          <a:off x="539552" y="332656"/>
          <a:ext cx="8072621" cy="612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8000"/>
                <a:gridCol w="4548712"/>
                <a:gridCol w="1795909"/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IE" sz="1400" dirty="0" smtClean="0">
                          <a:solidFill>
                            <a:schemeClr val="bg1"/>
                          </a:solidFill>
                        </a:rPr>
                        <a:t>A </a:t>
                      </a:r>
                      <a:r>
                        <a:rPr lang="en-IE" sz="1400" dirty="0" err="1" smtClean="0">
                          <a:solidFill>
                            <a:schemeClr val="bg1"/>
                          </a:solidFill>
                        </a:rPr>
                        <a:t>mhinice</a:t>
                      </a:r>
                      <a:r>
                        <a:rPr lang="en-IE" sz="1400" dirty="0" smtClean="0">
                          <a:solidFill>
                            <a:schemeClr val="bg1"/>
                          </a:solidFill>
                        </a:rPr>
                        <a:t> a </a:t>
                      </a:r>
                      <a:r>
                        <a:rPr lang="en-IE" sz="1400" dirty="0" err="1" smtClean="0">
                          <a:solidFill>
                            <a:schemeClr val="bg1"/>
                          </a:solidFill>
                        </a:rPr>
                        <a:t>iolraítear</a:t>
                      </a:r>
                      <a:r>
                        <a:rPr lang="en-IE" sz="1400" dirty="0" smtClean="0">
                          <a:solidFill>
                            <a:schemeClr val="bg1"/>
                          </a:solidFill>
                        </a:rPr>
                        <a:t> an t-</a:t>
                      </a:r>
                      <a:r>
                        <a:rPr lang="en-IE" sz="1400" dirty="0" err="1" smtClean="0">
                          <a:solidFill>
                            <a:schemeClr val="bg1"/>
                          </a:solidFill>
                        </a:rPr>
                        <a:t>ús</a:t>
                      </a:r>
                      <a:endParaRPr lang="en-IE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07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E" sz="1400" baseline="0" dirty="0" err="1" smtClean="0">
                          <a:solidFill>
                            <a:schemeClr val="bg1"/>
                          </a:solidFill>
                        </a:rPr>
                        <a:t>Luach</a:t>
                      </a:r>
                      <a:r>
                        <a:rPr lang="en-IE" sz="14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IE" sz="1400" baseline="0" dirty="0" err="1" smtClean="0">
                          <a:solidFill>
                            <a:schemeClr val="bg1"/>
                          </a:solidFill>
                        </a:rPr>
                        <a:t>Deiridh</a:t>
                      </a:r>
                      <a:r>
                        <a:rPr lang="en-IE" sz="1400" baseline="0" dirty="0" smtClean="0">
                          <a:solidFill>
                            <a:schemeClr val="bg1"/>
                          </a:solidFill>
                        </a:rPr>
                        <a:t> F</a:t>
                      </a:r>
                      <a:endParaRPr lang="en-IE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073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 anchor="ctr"/>
                </a:tc>
              </a:tr>
              <a:tr h="396000">
                <a:tc>
                  <a:txBody>
                    <a:bodyPr/>
                    <a:lstStyle/>
                    <a:p>
                      <a:pPr algn="l"/>
                      <a:r>
                        <a:rPr lang="en-IE" sz="1400" b="0" dirty="0" smtClean="0">
                          <a:solidFill>
                            <a:srgbClr val="B10737"/>
                          </a:solidFill>
                        </a:rPr>
                        <a:t>Go </a:t>
                      </a:r>
                      <a:r>
                        <a:rPr lang="en-IE" sz="1400" b="0" dirty="0" err="1" smtClean="0">
                          <a:solidFill>
                            <a:srgbClr val="B10737"/>
                          </a:solidFill>
                        </a:rPr>
                        <a:t>bliantúil</a:t>
                      </a:r>
                      <a:endParaRPr lang="en-IE" sz="1400" b="1" dirty="0">
                        <a:solidFill>
                          <a:srgbClr val="B10737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tretch>
                        <a:fillRect l="-38070" t="-136923" r="-39678" b="-1307692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E" sz="1400" dirty="0" smtClean="0">
                          <a:solidFill>
                            <a:srgbClr val="B10737"/>
                          </a:solidFill>
                        </a:rPr>
                        <a:t>= 2.0</a:t>
                      </a:r>
                      <a:endParaRPr lang="en-IE" sz="1400" dirty="0">
                        <a:solidFill>
                          <a:srgbClr val="B10737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algn="l"/>
                      <a:r>
                        <a:rPr lang="en-IE" sz="1400" b="0" dirty="0" err="1" smtClean="0">
                          <a:solidFill>
                            <a:srgbClr val="B10737"/>
                          </a:solidFill>
                        </a:rPr>
                        <a:t>Gach</a:t>
                      </a:r>
                      <a:r>
                        <a:rPr lang="en-IE" sz="1400" b="0" baseline="0" dirty="0" smtClean="0">
                          <a:solidFill>
                            <a:srgbClr val="B10737"/>
                          </a:solidFill>
                        </a:rPr>
                        <a:t> 6 </a:t>
                      </a:r>
                      <a:r>
                        <a:rPr lang="en-IE" sz="1400" b="0" baseline="0" dirty="0" err="1" smtClean="0">
                          <a:solidFill>
                            <a:srgbClr val="B10737"/>
                          </a:solidFill>
                        </a:rPr>
                        <a:t>mhí</a:t>
                      </a:r>
                      <a:endParaRPr lang="en-IE" sz="1400" b="1" dirty="0">
                        <a:solidFill>
                          <a:srgbClr val="B10737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tretch>
                        <a:fillRect l="-38070" t="-145283" r="-39678" b="-70188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E" sz="1400" dirty="0" smtClean="0">
                          <a:solidFill>
                            <a:srgbClr val="B10737"/>
                          </a:solidFill>
                        </a:rPr>
                        <a:t>= 2.25</a:t>
                      </a:r>
                      <a:endParaRPr lang="en-IE" sz="1400" dirty="0">
                        <a:solidFill>
                          <a:srgbClr val="B10737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400" b="0" dirty="0" err="1" smtClean="0">
                          <a:solidFill>
                            <a:srgbClr val="B10737"/>
                          </a:solidFill>
                        </a:rPr>
                        <a:t>Gach</a:t>
                      </a:r>
                      <a:r>
                        <a:rPr lang="en-IE" sz="1400" b="0" baseline="0" dirty="0" smtClean="0">
                          <a:solidFill>
                            <a:srgbClr val="B10737"/>
                          </a:solidFill>
                        </a:rPr>
                        <a:t> 3 </a:t>
                      </a:r>
                      <a:r>
                        <a:rPr lang="en-IE" sz="1400" b="0" baseline="0" dirty="0" err="1" smtClean="0">
                          <a:solidFill>
                            <a:srgbClr val="B10737"/>
                          </a:solidFill>
                        </a:rPr>
                        <a:t>mhí</a:t>
                      </a:r>
                      <a:endParaRPr lang="en-IE" sz="1400" b="1" dirty="0" smtClean="0">
                        <a:solidFill>
                          <a:srgbClr val="B10737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tretch>
                        <a:fillRect l="-38070" t="-245283" r="-39678" b="-60188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E" sz="1400" dirty="0" smtClean="0">
                          <a:solidFill>
                            <a:srgbClr val="B10737"/>
                          </a:solidFill>
                        </a:rPr>
                        <a:t>= 2.44140625</a:t>
                      </a:r>
                      <a:endParaRPr lang="en-IE" sz="1400" dirty="0">
                        <a:solidFill>
                          <a:srgbClr val="B10737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400" b="0" dirty="0" err="1" smtClean="0">
                          <a:solidFill>
                            <a:srgbClr val="B10737"/>
                          </a:solidFill>
                        </a:rPr>
                        <a:t>Gach</a:t>
                      </a:r>
                      <a:r>
                        <a:rPr lang="en-IE" sz="1400" b="0" baseline="0" dirty="0" smtClean="0">
                          <a:solidFill>
                            <a:srgbClr val="B10737"/>
                          </a:solidFill>
                        </a:rPr>
                        <a:t> </a:t>
                      </a:r>
                      <a:r>
                        <a:rPr lang="en-IE" sz="1400" b="0" baseline="0" dirty="0" err="1" smtClean="0">
                          <a:solidFill>
                            <a:srgbClr val="B10737"/>
                          </a:solidFill>
                        </a:rPr>
                        <a:t>mí</a:t>
                      </a:r>
                      <a:endParaRPr lang="en-IE" sz="1400" b="1" dirty="0" smtClean="0">
                        <a:solidFill>
                          <a:srgbClr val="B10737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tretch>
                        <a:fillRect l="-38070" t="-345283" r="-39678" b="-50188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E" sz="1400" dirty="0" smtClean="0">
                          <a:solidFill>
                            <a:srgbClr val="B10737"/>
                          </a:solidFill>
                        </a:rPr>
                        <a:t>= 2.61303529</a:t>
                      </a:r>
                      <a:endParaRPr lang="en-IE" sz="1400" dirty="0">
                        <a:solidFill>
                          <a:srgbClr val="B10737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algn="l"/>
                      <a:r>
                        <a:rPr lang="en-IE" sz="1400" b="0" dirty="0" err="1" smtClean="0">
                          <a:solidFill>
                            <a:srgbClr val="B10737"/>
                          </a:solidFill>
                        </a:rPr>
                        <a:t>Gach</a:t>
                      </a:r>
                      <a:r>
                        <a:rPr lang="en-IE" sz="1400" b="0" baseline="0" dirty="0" smtClean="0">
                          <a:solidFill>
                            <a:srgbClr val="B10737"/>
                          </a:solidFill>
                        </a:rPr>
                        <a:t> </a:t>
                      </a:r>
                      <a:r>
                        <a:rPr lang="en-IE" sz="1400" b="0" baseline="0" dirty="0" err="1" smtClean="0">
                          <a:solidFill>
                            <a:srgbClr val="B10737"/>
                          </a:solidFill>
                        </a:rPr>
                        <a:t>seachtain</a:t>
                      </a:r>
                      <a:endParaRPr lang="en-IE" sz="1400" b="1" dirty="0">
                        <a:solidFill>
                          <a:srgbClr val="B10737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tretch>
                        <a:fillRect l="-38070" t="-441121" r="-39678" b="-397196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E" sz="1400" dirty="0" smtClean="0">
                          <a:solidFill>
                            <a:srgbClr val="B10737"/>
                          </a:solidFill>
                        </a:rPr>
                        <a:t>= 2.69259695</a:t>
                      </a:r>
                      <a:endParaRPr lang="en-IE" sz="1400" dirty="0">
                        <a:solidFill>
                          <a:srgbClr val="B10737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algn="l"/>
                      <a:r>
                        <a:rPr lang="en-IE" sz="1400" b="0" dirty="0" err="1" smtClean="0">
                          <a:solidFill>
                            <a:srgbClr val="B10737"/>
                          </a:solidFill>
                        </a:rPr>
                        <a:t>Gach</a:t>
                      </a:r>
                      <a:r>
                        <a:rPr lang="en-IE" sz="1400" b="0" baseline="0" dirty="0" smtClean="0">
                          <a:solidFill>
                            <a:srgbClr val="B10737"/>
                          </a:solidFill>
                        </a:rPr>
                        <a:t> </a:t>
                      </a:r>
                      <a:r>
                        <a:rPr lang="en-IE" sz="1400" b="0" baseline="0" dirty="0" err="1" smtClean="0">
                          <a:solidFill>
                            <a:srgbClr val="B10737"/>
                          </a:solidFill>
                        </a:rPr>
                        <a:t>lá</a:t>
                      </a:r>
                      <a:endParaRPr lang="en-IE" sz="1400" b="1" dirty="0">
                        <a:solidFill>
                          <a:srgbClr val="B10737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tretch>
                        <a:fillRect l="-38070" t="-546226" r="-39678" b="-30094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400" dirty="0" smtClean="0">
                          <a:solidFill>
                            <a:srgbClr val="B10737"/>
                          </a:solidFill>
                        </a:rPr>
                        <a:t>= 2.71456748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algn="l"/>
                      <a:r>
                        <a:rPr lang="en-IE" sz="1400" b="0" dirty="0" err="1" smtClean="0">
                          <a:solidFill>
                            <a:srgbClr val="B10737"/>
                          </a:solidFill>
                        </a:rPr>
                        <a:t>Gach</a:t>
                      </a:r>
                      <a:r>
                        <a:rPr lang="en-IE" sz="1400" b="0" baseline="0" dirty="0" smtClean="0">
                          <a:solidFill>
                            <a:srgbClr val="B10737"/>
                          </a:solidFill>
                        </a:rPr>
                        <a:t> </a:t>
                      </a:r>
                      <a:r>
                        <a:rPr lang="en-IE" sz="1400" b="0" baseline="0" dirty="0" err="1" smtClean="0">
                          <a:solidFill>
                            <a:srgbClr val="B10737"/>
                          </a:solidFill>
                        </a:rPr>
                        <a:t>uair</a:t>
                      </a:r>
                      <a:r>
                        <a:rPr lang="en-IE" sz="1400" b="0" baseline="0" dirty="0" smtClean="0">
                          <a:solidFill>
                            <a:srgbClr val="B10737"/>
                          </a:solidFill>
                        </a:rPr>
                        <a:t> an </a:t>
                      </a:r>
                      <a:r>
                        <a:rPr lang="en-IE" sz="1400" b="0" baseline="0" dirty="0" err="1" smtClean="0">
                          <a:solidFill>
                            <a:srgbClr val="B10737"/>
                          </a:solidFill>
                        </a:rPr>
                        <a:t>chloig</a:t>
                      </a:r>
                      <a:endParaRPr lang="en-IE" sz="1400" b="1" dirty="0">
                        <a:solidFill>
                          <a:srgbClr val="B10737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tretch>
                        <a:fillRect l="-38070" t="-646226" r="-39678" b="-20094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400" dirty="0" smtClean="0">
                          <a:solidFill>
                            <a:srgbClr val="B10737"/>
                          </a:solidFill>
                        </a:rPr>
                        <a:t>= 2.71812669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algn="l"/>
                      <a:r>
                        <a:rPr lang="en-IE" sz="1400" b="0" dirty="0" err="1" smtClean="0">
                          <a:solidFill>
                            <a:srgbClr val="B10737"/>
                          </a:solidFill>
                        </a:rPr>
                        <a:t>Gach</a:t>
                      </a:r>
                      <a:r>
                        <a:rPr lang="en-IE" sz="1400" b="0" baseline="0" dirty="0" smtClean="0">
                          <a:solidFill>
                            <a:srgbClr val="B10737"/>
                          </a:solidFill>
                        </a:rPr>
                        <a:t> </a:t>
                      </a:r>
                      <a:r>
                        <a:rPr lang="en-IE" sz="1400" b="0" baseline="0" dirty="0" err="1" smtClean="0">
                          <a:solidFill>
                            <a:srgbClr val="B10737"/>
                          </a:solidFill>
                        </a:rPr>
                        <a:t>nóiméad</a:t>
                      </a:r>
                      <a:endParaRPr lang="en-IE" sz="1400" b="1" dirty="0">
                        <a:solidFill>
                          <a:srgbClr val="B10737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tretch>
                        <a:fillRect l="-38070" t="-739252" r="-39678" b="-99065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400" dirty="0" smtClean="0">
                          <a:solidFill>
                            <a:srgbClr val="B10737"/>
                          </a:solidFill>
                        </a:rPr>
                        <a:t>= 2.71827923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algn="l"/>
                      <a:r>
                        <a:rPr lang="en-IE" sz="1400" b="0" dirty="0" err="1" smtClean="0">
                          <a:solidFill>
                            <a:srgbClr val="B10737"/>
                          </a:solidFill>
                        </a:rPr>
                        <a:t>Gach</a:t>
                      </a:r>
                      <a:r>
                        <a:rPr lang="en-IE" sz="1400" b="0" baseline="0" dirty="0" smtClean="0">
                          <a:solidFill>
                            <a:srgbClr val="B10737"/>
                          </a:solidFill>
                        </a:rPr>
                        <a:t> </a:t>
                      </a:r>
                      <a:r>
                        <a:rPr lang="en-IE" sz="1400" b="0" baseline="0" dirty="0" err="1" smtClean="0">
                          <a:solidFill>
                            <a:srgbClr val="B10737"/>
                          </a:solidFill>
                        </a:rPr>
                        <a:t>soicind</a:t>
                      </a:r>
                      <a:endParaRPr lang="en-IE" sz="1400" b="1" dirty="0">
                        <a:solidFill>
                          <a:srgbClr val="B10737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tretch>
                        <a:fillRect l="-38070" t="-847170" r="-39678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400" dirty="0" smtClean="0">
                          <a:solidFill>
                            <a:srgbClr val="B10737"/>
                          </a:solidFill>
                        </a:rPr>
                        <a:t>= 2.71828162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975862" y="908720"/>
            <a:ext cx="188218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tlCol="0">
            <a:spAutoFit/>
          </a:bodyPr>
          <a:lstStyle/>
          <a:p>
            <a:r>
              <a:rPr lang="en-IE" sz="1200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en-IE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2478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IE" sz="4000" dirty="0" smtClean="0">
                <a:solidFill>
                  <a:prstClr val="black"/>
                </a:solidFill>
                <a:latin typeface="Century Gothic" pitchFamily="34" charset="0"/>
              </a:rPr>
              <a:t>2.7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IE" sz="4000" dirty="0" smtClean="0">
                <a:solidFill>
                  <a:prstClr val="black"/>
                </a:solidFill>
                <a:latin typeface="Century Gothic" pitchFamily="34" charset="0"/>
              </a:rPr>
              <a:t>2.71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IE" sz="4000" dirty="0" smtClean="0">
                <a:solidFill>
                  <a:prstClr val="black"/>
                </a:solidFill>
                <a:latin typeface="Century Gothic" pitchFamily="34" charset="0"/>
              </a:rPr>
              <a:t>2.718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IE" sz="4000" dirty="0" smtClean="0">
                <a:solidFill>
                  <a:prstClr val="black"/>
                </a:solidFill>
                <a:latin typeface="Century Gothic" pitchFamily="34" charset="0"/>
              </a:rPr>
              <a:t>2.7182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IE" sz="4000" dirty="0" smtClean="0">
                <a:solidFill>
                  <a:prstClr val="black"/>
                </a:solidFill>
                <a:latin typeface="Century Gothic" pitchFamily="34" charset="0"/>
              </a:rPr>
              <a:t>2.71828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IE" sz="4000" dirty="0" smtClean="0">
                <a:solidFill>
                  <a:prstClr val="black"/>
                </a:solidFill>
                <a:latin typeface="Century Gothic" pitchFamily="34" charset="0"/>
              </a:rPr>
              <a:t>2.718281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IE" sz="4000" dirty="0" smtClean="0">
                <a:solidFill>
                  <a:prstClr val="black"/>
                </a:solidFill>
                <a:latin typeface="Century Gothic" pitchFamily="34" charset="0"/>
              </a:rPr>
              <a:t>2.7182818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IE" sz="4000" dirty="0" smtClean="0">
                <a:solidFill>
                  <a:prstClr val="black"/>
                </a:solidFill>
                <a:latin typeface="Century Gothic" pitchFamily="34" charset="0"/>
              </a:rPr>
              <a:t>2.71828182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IE" sz="4000" dirty="0" smtClean="0">
                <a:solidFill>
                  <a:prstClr val="black"/>
                </a:solidFill>
                <a:latin typeface="Century Gothic" pitchFamily="34" charset="0"/>
              </a:rPr>
              <a:t>2.718281828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IE" sz="4000" dirty="0" smtClean="0">
                <a:solidFill>
                  <a:prstClr val="black"/>
                </a:solidFill>
                <a:latin typeface="Century Gothic" pitchFamily="34" charset="0"/>
              </a:rPr>
              <a:t>2.7182818284..............</a:t>
            </a:r>
            <a:endParaRPr lang="en-IE" sz="4000" dirty="0">
              <a:solidFill>
                <a:prstClr val="black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00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2478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IE" sz="4000" dirty="0" smtClean="0">
                <a:solidFill>
                  <a:prstClr val="black"/>
                </a:solidFill>
                <a:latin typeface="Century Gothic" pitchFamily="34" charset="0"/>
              </a:rPr>
              <a:t>2.7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IE" sz="4000" dirty="0" smtClean="0">
                <a:solidFill>
                  <a:prstClr val="black"/>
                </a:solidFill>
                <a:latin typeface="Century Gothic" pitchFamily="34" charset="0"/>
              </a:rPr>
              <a:t>2.71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IE" sz="4000" dirty="0" smtClean="0">
                <a:solidFill>
                  <a:prstClr val="black"/>
                </a:solidFill>
                <a:latin typeface="Century Gothic" pitchFamily="34" charset="0"/>
              </a:rPr>
              <a:t>2.718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IE" sz="4000" dirty="0" smtClean="0">
                <a:solidFill>
                  <a:prstClr val="black"/>
                </a:solidFill>
                <a:latin typeface="Century Gothic" pitchFamily="34" charset="0"/>
              </a:rPr>
              <a:t>2.7182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IE" sz="4000" dirty="0" smtClean="0">
                <a:solidFill>
                  <a:prstClr val="black"/>
                </a:solidFill>
                <a:latin typeface="Century Gothic" pitchFamily="34" charset="0"/>
              </a:rPr>
              <a:t>2.71828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IE" sz="4000" dirty="0" smtClean="0">
                <a:solidFill>
                  <a:prstClr val="black"/>
                </a:solidFill>
                <a:latin typeface="Century Gothic" pitchFamily="34" charset="0"/>
              </a:rPr>
              <a:t>2.718281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IE" sz="4000" dirty="0" smtClean="0">
                <a:solidFill>
                  <a:prstClr val="black"/>
                </a:solidFill>
                <a:latin typeface="Century Gothic" pitchFamily="34" charset="0"/>
              </a:rPr>
              <a:t>2.7182818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IE" sz="4000" dirty="0" smtClean="0">
                <a:solidFill>
                  <a:prstClr val="black"/>
                </a:solidFill>
                <a:latin typeface="Century Gothic" pitchFamily="34" charset="0"/>
              </a:rPr>
              <a:t>2.71828182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IE" sz="4000" dirty="0" smtClean="0">
                <a:solidFill>
                  <a:prstClr val="black"/>
                </a:solidFill>
                <a:latin typeface="Century Gothic" pitchFamily="34" charset="0"/>
              </a:rPr>
              <a:t>2.718281828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IE" sz="4000" dirty="0" smtClean="0">
                <a:solidFill>
                  <a:prstClr val="black"/>
                </a:solidFill>
                <a:latin typeface="Century Gothic" pitchFamily="34" charset="0"/>
              </a:rPr>
              <a:t>2.7182818284..............</a:t>
            </a:r>
            <a:endParaRPr lang="en-IE" sz="4000" dirty="0">
              <a:solidFill>
                <a:prstClr val="black"/>
              </a:solidFill>
              <a:latin typeface="Century Gothic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4815293"/>
              </p:ext>
            </p:extLst>
          </p:nvPr>
        </p:nvGraphicFramePr>
        <p:xfrm>
          <a:off x="3152775" y="3213100"/>
          <a:ext cx="2989263" cy="184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4" imgW="1358900" imgH="838200" progId="">
                  <p:embed/>
                </p:oleObj>
              </mc:Choice>
              <mc:Fallback>
                <p:oleObj name="Equation" r:id="rId4" imgW="1358900" imgH="838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2775" y="3213100"/>
                        <a:ext cx="2989263" cy="184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7021759" y="3429000"/>
            <a:ext cx="1763689" cy="1751355"/>
            <a:chOff x="7290555" y="1327338"/>
            <a:chExt cx="1763689" cy="1751355"/>
          </a:xfrm>
        </p:grpSpPr>
        <p:pic>
          <p:nvPicPr>
            <p:cNvPr id="136387" name="Picture 195" descr="http://homepages.iol.ie/~discover/60km.gi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0555" y="1327338"/>
              <a:ext cx="1763689" cy="1751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Oval 9"/>
            <p:cNvSpPr/>
            <p:nvPr/>
          </p:nvSpPr>
          <p:spPr>
            <a:xfrm>
              <a:off x="7668344" y="1556792"/>
              <a:ext cx="1080120" cy="12961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IE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6121313"/>
              </p:ext>
            </p:extLst>
          </p:nvPr>
        </p:nvGraphicFramePr>
        <p:xfrm>
          <a:off x="6124575" y="3725863"/>
          <a:ext cx="1935163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7" imgW="317225" imgH="139579" progId="">
                  <p:embed/>
                </p:oleObj>
              </mc:Choice>
              <mc:Fallback>
                <p:oleObj name="Equation" r:id="rId7" imgW="317225" imgH="13957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4575" y="3725863"/>
                        <a:ext cx="1935163" cy="1187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939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205880"/>
            <a:ext cx="7772400" cy="1143000"/>
          </a:xfrm>
        </p:spPr>
        <p:txBody>
          <a:bodyPr>
            <a:noAutofit/>
          </a:bodyPr>
          <a:lstStyle/>
          <a:p>
            <a:r>
              <a:rPr lang="en-GB" sz="3600" dirty="0" smtClean="0"/>
              <a:t>Ag </a:t>
            </a:r>
            <a:r>
              <a:rPr lang="en-GB" sz="3600" dirty="0" err="1" smtClean="0"/>
              <a:t>glacadh</a:t>
            </a:r>
            <a:r>
              <a:rPr lang="en-GB" sz="3600" dirty="0" smtClean="0"/>
              <a:t> leis go </a:t>
            </a:r>
            <a:r>
              <a:rPr lang="en-GB" sz="3600" dirty="0" err="1" smtClean="0"/>
              <a:t>bhfuil</a:t>
            </a:r>
            <a:r>
              <a:rPr lang="en-GB" sz="3600" dirty="0" smtClean="0"/>
              <a:t> </a:t>
            </a:r>
            <a:r>
              <a:rPr lang="en-GB" sz="3600" dirty="0" err="1" smtClean="0"/>
              <a:t>fearainn</a:t>
            </a:r>
            <a:r>
              <a:rPr lang="en-GB" sz="3600" dirty="0" smtClean="0"/>
              <a:t> </a:t>
            </a:r>
            <a:r>
              <a:rPr lang="en-GB" sz="3600" dirty="0" err="1" smtClean="0"/>
              <a:t>na</a:t>
            </a:r>
            <a:r>
              <a:rPr lang="en-GB" sz="3600" dirty="0" smtClean="0"/>
              <a:t> </a:t>
            </a:r>
            <a:r>
              <a:rPr lang="en-GB" sz="3600" dirty="0" err="1" smtClean="0"/>
              <a:t>bhfeidhmeanna</a:t>
            </a:r>
            <a:r>
              <a:rPr lang="en-GB" sz="3600" dirty="0" smtClean="0"/>
              <a:t> a </a:t>
            </a:r>
            <a:r>
              <a:rPr lang="en-GB" sz="3600" dirty="0" err="1" smtClean="0"/>
              <a:t>leanas</a:t>
            </a:r>
            <a:r>
              <a:rPr lang="en-GB" sz="3600" dirty="0" smtClean="0"/>
              <a:t> </a:t>
            </a:r>
            <a:r>
              <a:rPr lang="en-GB" sz="3600" dirty="0" err="1" smtClean="0"/>
              <a:t>trasna</a:t>
            </a:r>
            <a:r>
              <a:rPr lang="en-GB" sz="3600" dirty="0" smtClean="0"/>
              <a:t> </a:t>
            </a:r>
            <a:r>
              <a:rPr lang="en-GB" sz="3600" dirty="0" err="1" smtClean="0"/>
              <a:t>ar</a:t>
            </a:r>
            <a:r>
              <a:rPr lang="en-GB" sz="3600" dirty="0" smtClean="0"/>
              <a:t> R, </a:t>
            </a:r>
            <a:r>
              <a:rPr lang="en-GB" sz="3600" dirty="0" err="1" smtClean="0"/>
              <a:t>scríobh</a:t>
            </a:r>
            <a:r>
              <a:rPr lang="en-GB" sz="3600" dirty="0" smtClean="0"/>
              <a:t> </a:t>
            </a:r>
            <a:r>
              <a:rPr lang="en-GB" sz="3600" dirty="0" err="1" smtClean="0"/>
              <a:t>amach</a:t>
            </a:r>
            <a:r>
              <a:rPr lang="en-GB" sz="3600" dirty="0" smtClean="0"/>
              <a:t> an </a:t>
            </a:r>
            <a:r>
              <a:rPr lang="en-GB" sz="3600" dirty="0" err="1" smtClean="0"/>
              <a:t>fhearann</a:t>
            </a:r>
            <a:r>
              <a:rPr lang="en-GB" sz="3600" dirty="0" smtClean="0"/>
              <a:t> </a:t>
            </a:r>
            <a:r>
              <a:rPr lang="en-GB" sz="3600" dirty="0" err="1" smtClean="0"/>
              <a:t>chruinn</a:t>
            </a:r>
            <a:r>
              <a:rPr lang="en-GB" sz="3600" dirty="0" smtClean="0"/>
              <a:t> do </a:t>
            </a:r>
            <a:r>
              <a:rPr lang="en-GB" sz="3600" dirty="0" err="1" smtClean="0"/>
              <a:t>gach</a:t>
            </a:r>
            <a:r>
              <a:rPr lang="en-GB" sz="3600" dirty="0" smtClean="0"/>
              <a:t> </a:t>
            </a:r>
            <a:r>
              <a:rPr lang="en-GB" sz="3600" dirty="0" err="1" smtClean="0"/>
              <a:t>feidhm</a:t>
            </a:r>
            <a:r>
              <a:rPr lang="en-GB" sz="2400" dirty="0" smtClean="0"/>
              <a:t>.</a:t>
            </a:r>
            <a:endParaRPr lang="en-I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755576" y="2348880"/>
                <a:ext cx="4680520" cy="3419872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latin typeface="Cambria Math"/>
                        </a:rPr>
                        <m:t>𝑥</m:t>
                      </m:r>
                      <m:r>
                        <a:rPr lang="en-GB" b="0" i="1" smtClean="0">
                          <a:latin typeface="Cambria Math"/>
                        </a:rPr>
                        <m:t>+3</m:t>
                      </m:r>
                    </m:oMath>
                  </m:oMathPara>
                </a14:m>
                <a:endParaRPr lang="en-GB" dirty="0" smtClean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/>
                            </a:rPr>
                            <m:t>−9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−3</m:t>
                          </m:r>
                        </m:den>
                      </m:f>
                    </m:oMath>
                  </m:oMathPara>
                </a14:m>
                <a:endParaRPr lang="en-GB" b="0" dirty="0" smtClean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−3</m:t>
                          </m:r>
                        </m:den>
                      </m:f>
                    </m:oMath>
                  </m:oMathPara>
                </a14:m>
                <a:endParaRPr lang="en-IE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755576" y="2348880"/>
                <a:ext cx="4680520" cy="3419872"/>
              </a:xfr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788024" y="2348880"/>
                <a:ext cx="1064522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600" i="1" dirty="0">
                          <a:latin typeface="Cambria Math"/>
                        </a:rPr>
                        <m:t>𝑥</m:t>
                      </m:r>
                      <m:r>
                        <a:rPr lang="en-GB" sz="2600" i="1" dirty="0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GB" sz="2600" i="1" dirty="0">
                          <a:latin typeface="Cambria Math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en-IE" sz="26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2348880"/>
                <a:ext cx="1064522" cy="492443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788024" y="3573016"/>
                <a:ext cx="2082108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:r>
                  <a:rPr lang="en-IE" dirty="0"/>
                  <a:t> </a:t>
                </a:r>
                <a14:m>
                  <m:oMath xmlns:m="http://schemas.openxmlformats.org/officeDocument/2006/math">
                    <m:r>
                      <a:rPr lang="en-GB" sz="2600" i="1" dirty="0">
                        <a:latin typeface="Cambria Math"/>
                      </a:rPr>
                      <m:t>𝑥</m:t>
                    </m:r>
                    <m:r>
                      <a:rPr lang="en-GB" sz="2600" i="1" dirty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GB" sz="2600" i="1" dirty="0">
                        <a:latin typeface="Cambria Math"/>
                        <a:ea typeface="Cambria Math"/>
                      </a:rPr>
                      <m:t>𝑅</m:t>
                    </m:r>
                    <m:r>
                      <a:rPr lang="en-GB" sz="2600" i="1" dirty="0">
                        <a:latin typeface="Cambria Math"/>
                        <a:ea typeface="Cambria Math"/>
                      </a:rPr>
                      <m:t>,  </m:t>
                    </m:r>
                    <m:r>
                      <a:rPr lang="en-GB" sz="2600" i="1" dirty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GB" sz="2600" i="1" dirty="0">
                        <a:latin typeface="Cambria Math"/>
                        <a:ea typeface="Cambria Math"/>
                      </a:rPr>
                      <m:t>≠3</m:t>
                    </m:r>
                  </m:oMath>
                </a14:m>
                <a:endParaRPr lang="en-IE" sz="26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3573016"/>
                <a:ext cx="2082108" cy="492443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788024" y="4725144"/>
                <a:ext cx="1995033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600" i="1" dirty="0">
                          <a:latin typeface="Cambria Math"/>
                        </a:rPr>
                        <m:t>𝑥</m:t>
                      </m:r>
                      <m:r>
                        <a:rPr lang="en-GB" sz="2600" i="1" dirty="0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GB" sz="2600" i="1" dirty="0">
                          <a:latin typeface="Cambria Math"/>
                          <a:ea typeface="Cambria Math"/>
                        </a:rPr>
                        <m:t>𝑅</m:t>
                      </m:r>
                      <m:r>
                        <a:rPr lang="en-GB" sz="2600" i="1" dirty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GB" sz="2600" i="1" dirty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GB" sz="2600" i="1" dirty="0">
                          <a:latin typeface="Cambria Math"/>
                          <a:ea typeface="Cambria Math"/>
                        </a:rPr>
                        <m:t>≠3</m:t>
                      </m:r>
                    </m:oMath>
                  </m:oMathPara>
                </a14:m>
                <a:endParaRPr lang="en-IE" sz="26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4725144"/>
                <a:ext cx="1995033" cy="492443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750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6660479"/>
              </p:ext>
            </p:extLst>
          </p:nvPr>
        </p:nvGraphicFramePr>
        <p:xfrm>
          <a:off x="103736" y="980728"/>
          <a:ext cx="8963659" cy="18782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5659"/>
                <a:gridCol w="756000"/>
                <a:gridCol w="756000"/>
                <a:gridCol w="756000"/>
                <a:gridCol w="792000"/>
                <a:gridCol w="324000"/>
                <a:gridCol w="756000"/>
                <a:gridCol w="324000"/>
                <a:gridCol w="756000"/>
                <a:gridCol w="756000"/>
                <a:gridCol w="756000"/>
                <a:gridCol w="756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en-IE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101639" r="-507851" b="-30655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99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128125" r="-507851" b="-94792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3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…</a:t>
                      </a:r>
                      <a:endParaRPr lang="en-IE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3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…</a:t>
                      </a:r>
                      <a:endParaRPr lang="en-IE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5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243333" r="-507851" b="-111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755650" y="-26988"/>
            <a:ext cx="7772400" cy="1143001"/>
          </a:xfrm>
          <a:prstGeom prst="rect">
            <a:avLst/>
          </a:prstGeom>
        </p:spPr>
        <p:txBody>
          <a:bodyPr bIns="91440" anchor="b">
            <a:normAutofit fontScale="90000" lnSpcReduction="2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b="1" kern="120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IE" dirty="0" err="1" smtClean="0">
                <a:solidFill>
                  <a:srgbClr val="D34817">
                    <a:lumMod val="60000"/>
                    <a:lumOff val="40000"/>
                  </a:srgbClr>
                </a:solidFill>
              </a:rPr>
              <a:t>Coincheap</a:t>
            </a:r>
            <a:r>
              <a:rPr lang="en-IE" dirty="0" smtClean="0">
                <a:solidFill>
                  <a:srgbClr val="D34817">
                    <a:lumMod val="60000"/>
                    <a:lumOff val="40000"/>
                  </a:srgbClr>
                </a:solidFill>
              </a:rPr>
              <a:t> </a:t>
            </a:r>
            <a:r>
              <a:rPr lang="en-IE" dirty="0" err="1" smtClean="0">
                <a:solidFill>
                  <a:srgbClr val="D34817">
                    <a:lumMod val="60000"/>
                    <a:lumOff val="40000"/>
                  </a:srgbClr>
                </a:solidFill>
              </a:rPr>
              <a:t>na</a:t>
            </a:r>
            <a:r>
              <a:rPr lang="en-IE" dirty="0" smtClean="0">
                <a:solidFill>
                  <a:srgbClr val="D34817">
                    <a:lumMod val="60000"/>
                    <a:lumOff val="40000"/>
                  </a:srgbClr>
                </a:solidFill>
              </a:rPr>
              <a:t> </a:t>
            </a:r>
            <a:r>
              <a:rPr lang="en-IE" dirty="0" err="1" smtClean="0">
                <a:solidFill>
                  <a:srgbClr val="D34817">
                    <a:lumMod val="60000"/>
                    <a:lumOff val="40000"/>
                  </a:srgbClr>
                </a:solidFill>
              </a:rPr>
              <a:t>Teorann</a:t>
            </a:r>
            <a:r>
              <a:rPr lang="en-IE" dirty="0" smtClean="0">
                <a:solidFill>
                  <a:srgbClr val="D34817">
                    <a:lumMod val="60000"/>
                    <a:lumOff val="40000"/>
                  </a:srgbClr>
                </a:solidFill>
              </a:rPr>
              <a:t/>
            </a:r>
            <a:br>
              <a:rPr lang="en-IE" dirty="0" smtClean="0">
                <a:solidFill>
                  <a:srgbClr val="D34817">
                    <a:lumMod val="60000"/>
                    <a:lumOff val="40000"/>
                  </a:srgbClr>
                </a:solidFill>
              </a:rPr>
            </a:br>
            <a:r>
              <a:rPr lang="en-IE" dirty="0" err="1" smtClean="0">
                <a:solidFill>
                  <a:srgbClr val="D34817">
                    <a:lumMod val="60000"/>
                    <a:lumOff val="40000"/>
                  </a:srgbClr>
                </a:solidFill>
              </a:rPr>
              <a:t>Gníomhaíocht</a:t>
            </a:r>
            <a:r>
              <a:rPr lang="en-IE" dirty="0" smtClean="0">
                <a:solidFill>
                  <a:srgbClr val="D34817">
                    <a:lumMod val="60000"/>
                    <a:lumOff val="40000"/>
                  </a:srgbClr>
                </a:solidFill>
              </a:rPr>
              <a:t> </a:t>
            </a:r>
            <a:r>
              <a:rPr lang="en-IE" dirty="0" err="1" smtClean="0">
                <a:solidFill>
                  <a:srgbClr val="D34817">
                    <a:lumMod val="60000"/>
                    <a:lumOff val="40000"/>
                  </a:srgbClr>
                </a:solidFill>
              </a:rPr>
              <a:t>Daltaí</a:t>
            </a:r>
            <a:endParaRPr lang="en-IE" dirty="0">
              <a:solidFill>
                <a:srgbClr val="D3481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28384" y="6021288"/>
            <a:ext cx="864096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IE" b="1" dirty="0" err="1" smtClean="0">
                <a:solidFill>
                  <a:srgbClr val="37E937"/>
                </a:solidFill>
              </a:rPr>
              <a:t>Lth</a:t>
            </a:r>
            <a:r>
              <a:rPr lang="en-IE" b="1" dirty="0" smtClean="0">
                <a:solidFill>
                  <a:srgbClr val="37E937"/>
                </a:solidFill>
                <a:cs typeface="Arial" charset="0"/>
              </a:rPr>
              <a:t> </a:t>
            </a:r>
            <a:r>
              <a:rPr lang="en-IE" b="1" dirty="0">
                <a:solidFill>
                  <a:srgbClr val="37E937"/>
                </a:solidFill>
                <a:cs typeface="Arial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167" y="3429000"/>
            <a:ext cx="903649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Tasc</a:t>
            </a:r>
            <a:r>
              <a:rPr lang="en-IE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marL="514350" indent="-514350">
              <a:buAutoNum type="arabicPeriod"/>
            </a:pPr>
            <a:r>
              <a:rPr lang="en-IE" sz="3600" dirty="0" err="1" smtClean="0">
                <a:latin typeface="Calibri" pitchFamily="34" charset="0"/>
                <a:cs typeface="Calibri" pitchFamily="34" charset="0"/>
              </a:rPr>
              <a:t>Iniúchaigh</a:t>
            </a:r>
            <a:r>
              <a:rPr lang="en-IE" sz="3600" dirty="0" smtClean="0">
                <a:latin typeface="Calibri" pitchFamily="34" charset="0"/>
                <a:cs typeface="Calibri" pitchFamily="34" charset="0"/>
              </a:rPr>
              <a:t> an </a:t>
            </a:r>
            <a:r>
              <a:rPr lang="en-IE" sz="3600" dirty="0" err="1" smtClean="0">
                <a:latin typeface="Calibri" pitchFamily="34" charset="0"/>
                <a:cs typeface="Calibri" pitchFamily="34" charset="0"/>
              </a:rPr>
              <a:t>bhfuil</a:t>
            </a:r>
            <a:r>
              <a:rPr lang="en-IE" sz="3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IE" sz="3600" dirty="0" err="1" smtClean="0">
                <a:latin typeface="Calibri" pitchFamily="34" charset="0"/>
                <a:cs typeface="Calibri" pitchFamily="34" charset="0"/>
              </a:rPr>
              <a:t>aschur</a:t>
            </a:r>
            <a:r>
              <a:rPr lang="en-IE" sz="3600" dirty="0" smtClean="0">
                <a:latin typeface="Calibri" pitchFamily="34" charset="0"/>
                <a:cs typeface="Calibri" pitchFamily="34" charset="0"/>
              </a:rPr>
              <a:t> do </a:t>
            </a:r>
            <a:r>
              <a:rPr lang="en-IE" sz="3600" dirty="0" err="1" smtClean="0">
                <a:latin typeface="Calibri" pitchFamily="34" charset="0"/>
                <a:cs typeface="Calibri" pitchFamily="34" charset="0"/>
              </a:rPr>
              <a:t>gach</a:t>
            </a:r>
            <a:r>
              <a:rPr lang="en-IE" sz="3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IE" sz="3600" dirty="0" err="1" smtClean="0">
                <a:latin typeface="Calibri" pitchFamily="34" charset="0"/>
                <a:cs typeface="Calibri" pitchFamily="34" charset="0"/>
              </a:rPr>
              <a:t>feidhm</a:t>
            </a:r>
            <a:r>
              <a:rPr lang="en-IE" sz="36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en-IE" sz="3600" dirty="0">
                <a:latin typeface="Calibri" pitchFamily="34" charset="0"/>
                <a:cs typeface="Calibri" pitchFamily="34" charset="0"/>
              </a:rPr>
              <a:t>	</a:t>
            </a:r>
            <a:r>
              <a:rPr lang="en-IE" sz="3600" dirty="0" smtClean="0">
                <a:latin typeface="Calibri" pitchFamily="34" charset="0"/>
                <a:cs typeface="Calibri" pitchFamily="34" charset="0"/>
              </a:rPr>
              <a:t>f(x), g(x), h(x) </a:t>
            </a:r>
            <a:r>
              <a:rPr lang="en-IE" sz="3600" dirty="0" err="1" smtClean="0">
                <a:latin typeface="Calibri" pitchFamily="34" charset="0"/>
                <a:cs typeface="Calibri" pitchFamily="34" charset="0"/>
              </a:rPr>
              <a:t>ag</a:t>
            </a:r>
            <a:r>
              <a:rPr lang="en-IE" sz="3600" dirty="0" smtClean="0">
                <a:latin typeface="Calibri" pitchFamily="34" charset="0"/>
                <a:cs typeface="Calibri" pitchFamily="34" charset="0"/>
              </a:rPr>
              <a:t> 3</a:t>
            </a:r>
          </a:p>
          <a:p>
            <a:endParaRPr lang="en-IE" sz="2800" dirty="0" smtClean="0">
              <a:latin typeface="Calibri" pitchFamily="34" charset="0"/>
              <a:cs typeface="Calibri" pitchFamily="34" charset="0"/>
            </a:endParaRPr>
          </a:p>
          <a:p>
            <a:endParaRPr lang="en-IE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50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0652913"/>
              </p:ext>
            </p:extLst>
          </p:nvPr>
        </p:nvGraphicFramePr>
        <p:xfrm>
          <a:off x="103736" y="980728"/>
          <a:ext cx="8963659" cy="18782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5659"/>
                <a:gridCol w="756000"/>
                <a:gridCol w="756000"/>
                <a:gridCol w="756000"/>
                <a:gridCol w="792000"/>
                <a:gridCol w="324000"/>
                <a:gridCol w="756000"/>
                <a:gridCol w="324000"/>
                <a:gridCol w="756000"/>
                <a:gridCol w="756000"/>
                <a:gridCol w="756000"/>
                <a:gridCol w="756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en-IE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101639" r="-507851" b="-30655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99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128125" r="-507851" b="-94792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3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…</a:t>
                      </a:r>
                      <a:endParaRPr lang="en-IE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05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3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…</a:t>
                      </a:r>
                      <a:endParaRPr lang="en-IE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5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243333" r="-507851" b="-111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05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028384" y="6021288"/>
            <a:ext cx="864096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IE" b="1" dirty="0" err="1" smtClean="0">
                <a:solidFill>
                  <a:srgbClr val="37E937"/>
                </a:solidFill>
              </a:rPr>
              <a:t>Lth</a:t>
            </a:r>
            <a:r>
              <a:rPr lang="en-IE" b="1" dirty="0" smtClean="0">
                <a:solidFill>
                  <a:srgbClr val="37E937"/>
                </a:solidFill>
                <a:cs typeface="Arial" charset="0"/>
              </a:rPr>
              <a:t> </a:t>
            </a:r>
            <a:r>
              <a:rPr lang="en-IE" b="1" dirty="0">
                <a:solidFill>
                  <a:srgbClr val="37E937"/>
                </a:solidFill>
                <a:cs typeface="Arial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167" y="3429000"/>
            <a:ext cx="903649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Tasc</a:t>
            </a:r>
            <a:r>
              <a:rPr lang="en-IE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marL="514350" indent="-514350">
              <a:buAutoNum type="arabicPeriod"/>
            </a:pPr>
            <a:r>
              <a:rPr lang="en-IE" sz="3600" dirty="0" err="1" smtClean="0">
                <a:latin typeface="Calibri" pitchFamily="34" charset="0"/>
                <a:cs typeface="Calibri" pitchFamily="34" charset="0"/>
              </a:rPr>
              <a:t>Iniúchaigh</a:t>
            </a:r>
            <a:r>
              <a:rPr lang="en-IE" sz="3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IE" sz="3600" dirty="0">
                <a:latin typeface="Calibri" pitchFamily="34" charset="0"/>
                <a:cs typeface="Calibri" pitchFamily="34" charset="0"/>
              </a:rPr>
              <a:t>an </a:t>
            </a:r>
            <a:r>
              <a:rPr lang="en-IE" sz="3600" dirty="0" err="1">
                <a:latin typeface="Calibri" pitchFamily="34" charset="0"/>
                <a:cs typeface="Calibri" pitchFamily="34" charset="0"/>
              </a:rPr>
              <a:t>bhfuil</a:t>
            </a:r>
            <a:r>
              <a:rPr lang="en-IE" sz="3600" dirty="0">
                <a:latin typeface="Calibri" pitchFamily="34" charset="0"/>
                <a:cs typeface="Calibri" pitchFamily="34" charset="0"/>
              </a:rPr>
              <a:t> </a:t>
            </a:r>
            <a:r>
              <a:rPr lang="en-IE" sz="3600" dirty="0" err="1">
                <a:latin typeface="Calibri" pitchFamily="34" charset="0"/>
                <a:cs typeface="Calibri" pitchFamily="34" charset="0"/>
              </a:rPr>
              <a:t>aschur</a:t>
            </a:r>
            <a:r>
              <a:rPr lang="en-IE" sz="3600" dirty="0">
                <a:latin typeface="Calibri" pitchFamily="34" charset="0"/>
                <a:cs typeface="Calibri" pitchFamily="34" charset="0"/>
              </a:rPr>
              <a:t> do </a:t>
            </a:r>
            <a:r>
              <a:rPr lang="en-IE" sz="3600" dirty="0" err="1">
                <a:latin typeface="Calibri" pitchFamily="34" charset="0"/>
                <a:cs typeface="Calibri" pitchFamily="34" charset="0"/>
              </a:rPr>
              <a:t>gach</a:t>
            </a:r>
            <a:r>
              <a:rPr lang="en-IE" sz="3600" dirty="0">
                <a:latin typeface="Calibri" pitchFamily="34" charset="0"/>
                <a:cs typeface="Calibri" pitchFamily="34" charset="0"/>
              </a:rPr>
              <a:t> </a:t>
            </a:r>
            <a:r>
              <a:rPr lang="en-IE" sz="3600" dirty="0" err="1">
                <a:latin typeface="Calibri" pitchFamily="34" charset="0"/>
                <a:cs typeface="Calibri" pitchFamily="34" charset="0"/>
              </a:rPr>
              <a:t>feidhm</a:t>
            </a:r>
            <a:r>
              <a:rPr lang="en-IE" sz="3600" dirty="0"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en-IE" sz="3600" dirty="0">
                <a:latin typeface="Calibri" pitchFamily="34" charset="0"/>
                <a:cs typeface="Calibri" pitchFamily="34" charset="0"/>
              </a:rPr>
              <a:t>	f(x), g(x), h(x) </a:t>
            </a:r>
            <a:r>
              <a:rPr lang="en-IE" sz="3600" dirty="0" err="1" smtClean="0">
                <a:latin typeface="Calibri" pitchFamily="34" charset="0"/>
                <a:cs typeface="Calibri" pitchFamily="34" charset="0"/>
              </a:rPr>
              <a:t>ag</a:t>
            </a:r>
            <a:r>
              <a:rPr lang="en-IE" sz="3600" dirty="0" smtClean="0">
                <a:latin typeface="Calibri" pitchFamily="34" charset="0"/>
                <a:cs typeface="Calibri" pitchFamily="34" charset="0"/>
              </a:rPr>
              <a:t> 3</a:t>
            </a:r>
            <a:endParaRPr lang="en-IE" sz="36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en-IE" sz="2800" dirty="0" smtClean="0">
              <a:latin typeface="Calibri" pitchFamily="34" charset="0"/>
              <a:cs typeface="Calibri" pitchFamily="34" charset="0"/>
            </a:endParaRPr>
          </a:p>
          <a:p>
            <a:endParaRPr lang="en-IE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55650" y="-26988"/>
            <a:ext cx="7772400" cy="1143001"/>
          </a:xfrm>
          <a:prstGeom prst="rect">
            <a:avLst/>
          </a:prstGeom>
        </p:spPr>
        <p:txBody>
          <a:bodyPr bIns="91440" anchor="b">
            <a:normAutofit fontScale="90000" lnSpcReduction="2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b="1" kern="120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IE" dirty="0" err="1" smtClean="0">
                <a:solidFill>
                  <a:srgbClr val="D34817">
                    <a:lumMod val="60000"/>
                    <a:lumOff val="40000"/>
                  </a:srgbClr>
                </a:solidFill>
              </a:rPr>
              <a:t>Coincheap</a:t>
            </a:r>
            <a:r>
              <a:rPr lang="en-IE" dirty="0" smtClean="0">
                <a:solidFill>
                  <a:srgbClr val="D34817">
                    <a:lumMod val="60000"/>
                    <a:lumOff val="40000"/>
                  </a:srgbClr>
                </a:solidFill>
              </a:rPr>
              <a:t> </a:t>
            </a:r>
            <a:r>
              <a:rPr lang="en-IE" dirty="0" err="1" smtClean="0">
                <a:solidFill>
                  <a:srgbClr val="D34817">
                    <a:lumMod val="60000"/>
                    <a:lumOff val="40000"/>
                  </a:srgbClr>
                </a:solidFill>
              </a:rPr>
              <a:t>na</a:t>
            </a:r>
            <a:r>
              <a:rPr lang="en-IE" dirty="0" smtClean="0">
                <a:solidFill>
                  <a:srgbClr val="D34817">
                    <a:lumMod val="60000"/>
                    <a:lumOff val="40000"/>
                  </a:srgbClr>
                </a:solidFill>
              </a:rPr>
              <a:t> </a:t>
            </a:r>
            <a:r>
              <a:rPr lang="en-IE" dirty="0" err="1" smtClean="0">
                <a:solidFill>
                  <a:srgbClr val="D34817">
                    <a:lumMod val="60000"/>
                    <a:lumOff val="40000"/>
                  </a:srgbClr>
                </a:solidFill>
              </a:rPr>
              <a:t>Teorann</a:t>
            </a:r>
            <a:r>
              <a:rPr lang="en-IE" dirty="0" smtClean="0">
                <a:solidFill>
                  <a:srgbClr val="D34817">
                    <a:lumMod val="60000"/>
                    <a:lumOff val="40000"/>
                  </a:srgbClr>
                </a:solidFill>
              </a:rPr>
              <a:t/>
            </a:r>
            <a:br>
              <a:rPr lang="en-IE" dirty="0" smtClean="0">
                <a:solidFill>
                  <a:srgbClr val="D34817">
                    <a:lumMod val="60000"/>
                    <a:lumOff val="40000"/>
                  </a:srgbClr>
                </a:solidFill>
              </a:rPr>
            </a:br>
            <a:r>
              <a:rPr lang="en-IE" dirty="0" err="1" smtClean="0">
                <a:solidFill>
                  <a:srgbClr val="D34817">
                    <a:lumMod val="60000"/>
                    <a:lumOff val="40000"/>
                  </a:srgbClr>
                </a:solidFill>
              </a:rPr>
              <a:t>Gníomhaíocht</a:t>
            </a:r>
            <a:r>
              <a:rPr lang="en-IE" dirty="0" smtClean="0">
                <a:solidFill>
                  <a:srgbClr val="D34817">
                    <a:lumMod val="60000"/>
                    <a:lumOff val="40000"/>
                  </a:srgbClr>
                </a:solidFill>
              </a:rPr>
              <a:t> </a:t>
            </a:r>
            <a:r>
              <a:rPr lang="en-IE" dirty="0" err="1" smtClean="0">
                <a:solidFill>
                  <a:srgbClr val="D34817">
                    <a:lumMod val="60000"/>
                    <a:lumOff val="40000"/>
                  </a:srgbClr>
                </a:solidFill>
              </a:rPr>
              <a:t>Daltaí</a:t>
            </a:r>
            <a:endParaRPr lang="en-IE" dirty="0">
              <a:solidFill>
                <a:srgbClr val="D3481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01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5911774"/>
              </p:ext>
            </p:extLst>
          </p:nvPr>
        </p:nvGraphicFramePr>
        <p:xfrm>
          <a:off x="103736" y="980728"/>
          <a:ext cx="8963659" cy="18782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5659"/>
                <a:gridCol w="756000"/>
                <a:gridCol w="756000"/>
                <a:gridCol w="756000"/>
                <a:gridCol w="792000"/>
                <a:gridCol w="324000"/>
                <a:gridCol w="756000"/>
                <a:gridCol w="324000"/>
                <a:gridCol w="756000"/>
                <a:gridCol w="756000"/>
                <a:gridCol w="756000"/>
                <a:gridCol w="756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en-IE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101639" r="-507851" b="-30655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99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128125" r="-507851" b="-94792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3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…</a:t>
                      </a:r>
                      <a:endParaRPr lang="en-IE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6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neamhshainithe</a:t>
                      </a:r>
                      <a:endParaRPr lang="en-IE" sz="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3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…</a:t>
                      </a:r>
                      <a:endParaRPr lang="en-IE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5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243333" r="-507851" b="-111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05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028384" y="6021288"/>
            <a:ext cx="864096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IE" b="1" dirty="0" err="1" smtClean="0">
                <a:solidFill>
                  <a:srgbClr val="37E937"/>
                </a:solidFill>
              </a:rPr>
              <a:t>Lth</a:t>
            </a:r>
            <a:r>
              <a:rPr lang="en-IE" b="1" dirty="0" smtClean="0">
                <a:solidFill>
                  <a:srgbClr val="37E937"/>
                </a:solidFill>
                <a:cs typeface="Arial" charset="0"/>
              </a:rPr>
              <a:t> </a:t>
            </a:r>
            <a:r>
              <a:rPr lang="en-IE" b="1" dirty="0">
                <a:solidFill>
                  <a:srgbClr val="37E937"/>
                </a:solidFill>
                <a:cs typeface="Arial" charset="0"/>
              </a:rPr>
              <a:t>3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55650" y="-26988"/>
            <a:ext cx="7772400" cy="1143001"/>
          </a:xfrm>
          <a:prstGeom prst="rect">
            <a:avLst/>
          </a:prstGeom>
        </p:spPr>
        <p:txBody>
          <a:bodyPr bIns="91440" anchor="b">
            <a:normAutofit fontScale="90000" lnSpcReduction="2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b="1" kern="120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IE" dirty="0" err="1" smtClean="0">
                <a:solidFill>
                  <a:srgbClr val="D34817">
                    <a:lumMod val="60000"/>
                    <a:lumOff val="40000"/>
                  </a:srgbClr>
                </a:solidFill>
              </a:rPr>
              <a:t>Coincheap</a:t>
            </a:r>
            <a:r>
              <a:rPr lang="en-IE" dirty="0" smtClean="0">
                <a:solidFill>
                  <a:srgbClr val="D34817">
                    <a:lumMod val="60000"/>
                    <a:lumOff val="40000"/>
                  </a:srgbClr>
                </a:solidFill>
              </a:rPr>
              <a:t> </a:t>
            </a:r>
            <a:r>
              <a:rPr lang="en-IE" dirty="0" err="1" smtClean="0">
                <a:solidFill>
                  <a:srgbClr val="D34817">
                    <a:lumMod val="60000"/>
                    <a:lumOff val="40000"/>
                  </a:srgbClr>
                </a:solidFill>
              </a:rPr>
              <a:t>na</a:t>
            </a:r>
            <a:r>
              <a:rPr lang="en-IE" dirty="0" smtClean="0">
                <a:solidFill>
                  <a:srgbClr val="D34817">
                    <a:lumMod val="60000"/>
                    <a:lumOff val="40000"/>
                  </a:srgbClr>
                </a:solidFill>
              </a:rPr>
              <a:t> </a:t>
            </a:r>
            <a:r>
              <a:rPr lang="en-IE" dirty="0" err="1" smtClean="0">
                <a:solidFill>
                  <a:srgbClr val="D34817">
                    <a:lumMod val="60000"/>
                    <a:lumOff val="40000"/>
                  </a:srgbClr>
                </a:solidFill>
              </a:rPr>
              <a:t>Teorann</a:t>
            </a:r>
            <a:r>
              <a:rPr lang="en-IE" dirty="0" smtClean="0">
                <a:solidFill>
                  <a:srgbClr val="D34817">
                    <a:lumMod val="60000"/>
                    <a:lumOff val="40000"/>
                  </a:srgbClr>
                </a:solidFill>
              </a:rPr>
              <a:t/>
            </a:r>
            <a:br>
              <a:rPr lang="en-IE" dirty="0" smtClean="0">
                <a:solidFill>
                  <a:srgbClr val="D34817">
                    <a:lumMod val="60000"/>
                    <a:lumOff val="40000"/>
                  </a:srgbClr>
                </a:solidFill>
              </a:rPr>
            </a:br>
            <a:r>
              <a:rPr lang="en-IE" dirty="0" err="1" smtClean="0">
                <a:solidFill>
                  <a:srgbClr val="D34817">
                    <a:lumMod val="60000"/>
                    <a:lumOff val="40000"/>
                  </a:srgbClr>
                </a:solidFill>
              </a:rPr>
              <a:t>Gníomhaíocht</a:t>
            </a:r>
            <a:r>
              <a:rPr lang="en-IE" dirty="0" smtClean="0">
                <a:solidFill>
                  <a:srgbClr val="D34817">
                    <a:lumMod val="60000"/>
                    <a:lumOff val="40000"/>
                  </a:srgbClr>
                </a:solidFill>
              </a:rPr>
              <a:t> </a:t>
            </a:r>
            <a:r>
              <a:rPr lang="en-IE" dirty="0" err="1" smtClean="0">
                <a:solidFill>
                  <a:srgbClr val="D34817">
                    <a:lumMod val="60000"/>
                    <a:lumOff val="40000"/>
                  </a:srgbClr>
                </a:solidFill>
              </a:rPr>
              <a:t>Daltaí</a:t>
            </a:r>
            <a:endParaRPr lang="en-IE" dirty="0">
              <a:solidFill>
                <a:srgbClr val="D3481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167" y="3429000"/>
            <a:ext cx="903649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Tasc</a:t>
            </a:r>
            <a:r>
              <a:rPr lang="en-IE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marL="514350" indent="-514350">
              <a:buAutoNum type="arabicPeriod"/>
            </a:pPr>
            <a:r>
              <a:rPr lang="en-IE" sz="3600" dirty="0" err="1" smtClean="0">
                <a:latin typeface="Calibri" pitchFamily="34" charset="0"/>
                <a:cs typeface="Calibri" pitchFamily="34" charset="0"/>
              </a:rPr>
              <a:t>Iniúchaigh</a:t>
            </a:r>
            <a:r>
              <a:rPr lang="en-IE" sz="3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IE" sz="3600" dirty="0">
                <a:latin typeface="Calibri" pitchFamily="34" charset="0"/>
                <a:cs typeface="Calibri" pitchFamily="34" charset="0"/>
              </a:rPr>
              <a:t>an </a:t>
            </a:r>
            <a:r>
              <a:rPr lang="en-IE" sz="3600" dirty="0" err="1">
                <a:latin typeface="Calibri" pitchFamily="34" charset="0"/>
                <a:cs typeface="Calibri" pitchFamily="34" charset="0"/>
              </a:rPr>
              <a:t>bhfuil</a:t>
            </a:r>
            <a:r>
              <a:rPr lang="en-IE" sz="3600" dirty="0">
                <a:latin typeface="Calibri" pitchFamily="34" charset="0"/>
                <a:cs typeface="Calibri" pitchFamily="34" charset="0"/>
              </a:rPr>
              <a:t> </a:t>
            </a:r>
            <a:r>
              <a:rPr lang="en-IE" sz="3600" dirty="0" err="1">
                <a:latin typeface="Calibri" pitchFamily="34" charset="0"/>
                <a:cs typeface="Calibri" pitchFamily="34" charset="0"/>
              </a:rPr>
              <a:t>aschur</a:t>
            </a:r>
            <a:r>
              <a:rPr lang="en-IE" sz="3600" dirty="0">
                <a:latin typeface="Calibri" pitchFamily="34" charset="0"/>
                <a:cs typeface="Calibri" pitchFamily="34" charset="0"/>
              </a:rPr>
              <a:t> do </a:t>
            </a:r>
            <a:r>
              <a:rPr lang="en-IE" sz="3600" dirty="0" err="1">
                <a:latin typeface="Calibri" pitchFamily="34" charset="0"/>
                <a:cs typeface="Calibri" pitchFamily="34" charset="0"/>
              </a:rPr>
              <a:t>gach</a:t>
            </a:r>
            <a:r>
              <a:rPr lang="en-IE" sz="3600" dirty="0">
                <a:latin typeface="Calibri" pitchFamily="34" charset="0"/>
                <a:cs typeface="Calibri" pitchFamily="34" charset="0"/>
              </a:rPr>
              <a:t> </a:t>
            </a:r>
            <a:r>
              <a:rPr lang="en-IE" sz="3600" dirty="0" err="1">
                <a:latin typeface="Calibri" pitchFamily="34" charset="0"/>
                <a:cs typeface="Calibri" pitchFamily="34" charset="0"/>
              </a:rPr>
              <a:t>feidhm</a:t>
            </a:r>
            <a:r>
              <a:rPr lang="en-IE" sz="3600" dirty="0"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en-IE" sz="3600" dirty="0">
                <a:latin typeface="Calibri" pitchFamily="34" charset="0"/>
                <a:cs typeface="Calibri" pitchFamily="34" charset="0"/>
              </a:rPr>
              <a:t>	f(x), g(x), h(x) </a:t>
            </a:r>
            <a:r>
              <a:rPr lang="en-IE" sz="3600" dirty="0" err="1" smtClean="0">
                <a:latin typeface="Calibri" pitchFamily="34" charset="0"/>
                <a:cs typeface="Calibri" pitchFamily="34" charset="0"/>
              </a:rPr>
              <a:t>ag</a:t>
            </a:r>
            <a:r>
              <a:rPr lang="en-IE" sz="3600" dirty="0" smtClean="0">
                <a:latin typeface="Calibri" pitchFamily="34" charset="0"/>
                <a:cs typeface="Calibri" pitchFamily="34" charset="0"/>
              </a:rPr>
              <a:t> 3</a:t>
            </a:r>
            <a:endParaRPr lang="en-IE" sz="36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en-IE" sz="2800" dirty="0" smtClean="0">
              <a:latin typeface="Calibri" pitchFamily="34" charset="0"/>
              <a:cs typeface="Calibri" pitchFamily="34" charset="0"/>
            </a:endParaRPr>
          </a:p>
          <a:p>
            <a:endParaRPr lang="en-IE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99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arity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1859</TotalTime>
  <Words>1639</Words>
  <Application>Microsoft Office PowerPoint</Application>
  <PresentationFormat>On-screen Show (4:3)</PresentationFormat>
  <Paragraphs>417</Paragraphs>
  <Slides>25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Equity</vt:lpstr>
      <vt:lpstr>Clarity</vt:lpstr>
      <vt:lpstr>Equation</vt:lpstr>
      <vt:lpstr>Ailgéabar &amp; Calcalas</vt:lpstr>
      <vt:lpstr>PowerPoint Presentation</vt:lpstr>
      <vt:lpstr>PowerPoint Presentation</vt:lpstr>
      <vt:lpstr>PowerPoint Presentation</vt:lpstr>
      <vt:lpstr>PowerPoint Presentation</vt:lpstr>
      <vt:lpstr>Ag glacadh leis go bhfuil fearainn na bhfeidhmeanna a leanas trasna ar R, scríobh amach an fhearann chruinn do gach feidhm.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Brí Chéimseatúil ‘Teorainneacha  Feidhmeanna’ a thuiscint</vt:lpstr>
      <vt:lpstr>Brí Chéimseatúil ‘Teorainneacha  Feidhmeanna’ a thuiscint</vt:lpstr>
      <vt:lpstr>Brí Chéimseatúil ‘Teorainneacha  Feidhmeanna’ a thuiscint</vt:lpstr>
      <vt:lpstr>Beagnáchachas</vt:lpstr>
      <vt:lpstr>Tugtar teorainn ar an luach praiticiúil a úsáidtear agus is ann dó má dhruideann an fheidhm leis an luach céanna ón taobh deas agus ón taobh clé.</vt:lpstr>
      <vt:lpstr>Anois Feicim…..</vt:lpstr>
      <vt:lpstr>Nuair nach ann do theorainn</vt:lpstr>
      <vt:lpstr>Feidhmeanna Leanúnacha</vt:lpstr>
      <vt:lpstr>Ná dearmad scileanna le hatreisiú</vt:lpstr>
      <vt:lpstr>Leanúnach – Tá/Níl</vt:lpstr>
      <vt:lpstr>Leanúnach – Tá/Níl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 &amp; Calculus</dc:title>
  <dc:creator>Pádraic Kavanagh</dc:creator>
  <cp:lastModifiedBy>User</cp:lastModifiedBy>
  <cp:revision>186</cp:revision>
  <dcterms:created xsi:type="dcterms:W3CDTF">2012-10-03T12:47:00Z</dcterms:created>
  <dcterms:modified xsi:type="dcterms:W3CDTF">2013-04-18T23:16:24Z</dcterms:modified>
</cp:coreProperties>
</file>