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30" r:id="rId2"/>
    <p:sldId id="351" r:id="rId3"/>
    <p:sldId id="352" r:id="rId4"/>
    <p:sldId id="472" r:id="rId5"/>
    <p:sldId id="473" r:id="rId6"/>
    <p:sldId id="474" r:id="rId7"/>
    <p:sldId id="469" r:id="rId8"/>
    <p:sldId id="470" r:id="rId9"/>
    <p:sldId id="471" r:id="rId10"/>
    <p:sldId id="354" r:id="rId11"/>
    <p:sldId id="467" r:id="rId12"/>
    <p:sldId id="448" r:id="rId13"/>
    <p:sldId id="462" r:id="rId14"/>
    <p:sldId id="468" r:id="rId15"/>
    <p:sldId id="382" r:id="rId16"/>
    <p:sldId id="439" r:id="rId17"/>
    <p:sldId id="356" r:id="rId18"/>
    <p:sldId id="449" r:id="rId19"/>
    <p:sldId id="431" r:id="rId20"/>
    <p:sldId id="427" r:id="rId21"/>
    <p:sldId id="454" r:id="rId22"/>
    <p:sldId id="455" r:id="rId23"/>
    <p:sldId id="388" r:id="rId24"/>
    <p:sldId id="458" r:id="rId25"/>
    <p:sldId id="384" r:id="rId26"/>
    <p:sldId id="459" r:id="rId27"/>
    <p:sldId id="446" r:id="rId28"/>
    <p:sldId id="433" r:id="rId29"/>
    <p:sldId id="456" r:id="rId30"/>
    <p:sldId id="453" r:id="rId31"/>
    <p:sldId id="463" r:id="rId32"/>
    <p:sldId id="465" r:id="rId33"/>
    <p:sldId id="460" r:id="rId34"/>
    <p:sldId id="364" r:id="rId35"/>
    <p:sldId id="429" r:id="rId36"/>
    <p:sldId id="434" r:id="rId37"/>
    <p:sldId id="367" r:id="rId38"/>
    <p:sldId id="441" r:id="rId39"/>
    <p:sldId id="466" r:id="rId40"/>
    <p:sldId id="373" r:id="rId41"/>
    <p:sldId id="374" r:id="rId42"/>
    <p:sldId id="375" r:id="rId43"/>
    <p:sldId id="376" r:id="rId44"/>
  </p:sldIdLst>
  <p:sldSz cx="9144000" cy="6858000" type="screen4x3"/>
  <p:notesSz cx="6761163" cy="9942513"/>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33"/>
    <a:srgbClr val="66FF33"/>
    <a:srgbClr val="FFCC33"/>
    <a:srgbClr val="99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3" autoAdjust="0"/>
    <p:restoredTop sz="81883" autoAdjust="0"/>
  </p:normalViewPr>
  <p:slideViewPr>
    <p:cSldViewPr snapToGrid="0">
      <p:cViewPr varScale="1">
        <p:scale>
          <a:sx n="90" d="100"/>
          <a:sy n="90" d="100"/>
        </p:scale>
        <p:origin x="76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46"/>
    </p:cViewPr>
  </p:sorterViewPr>
  <p:notesViewPr>
    <p:cSldViewPr snapToGrid="0">
      <p:cViewPr varScale="1">
        <p:scale>
          <a:sx n="80" d="100"/>
          <a:sy n="80" d="100"/>
        </p:scale>
        <p:origin x="-1974" y="-78"/>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E" dirty="0">
              <a:latin typeface="Century Gothic" pitchFamily="34" charset="0"/>
            </a:endParaRPr>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3537B9C0-DDD6-4B7E-AD23-D87F08D4B54E}" type="datetimeFigureOut">
              <a:rPr lang="en-IE" smtClean="0">
                <a:latin typeface="Century Gothic" pitchFamily="34" charset="0"/>
              </a:rPr>
              <a:pPr/>
              <a:t>28/09/2015</a:t>
            </a:fld>
            <a:endParaRPr lang="en-IE" dirty="0">
              <a:latin typeface="Century Gothic" pitchFamily="34" charset="0"/>
            </a:endParaRPr>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IE" dirty="0">
              <a:latin typeface="Century Gothic" pitchFamily="34" charset="0"/>
            </a:endParaRPr>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33BD6F57-A5A0-4104-9EBE-E00696C58BC2}" type="slidenum">
              <a:rPr lang="en-IE" smtClean="0">
                <a:latin typeface="Century Gothic" pitchFamily="34" charset="0"/>
              </a:rPr>
              <a:pPr/>
              <a:t>‹#›</a:t>
            </a:fld>
            <a:endParaRPr lang="en-IE" dirty="0">
              <a:latin typeface="Century Gothic" pitchFamily="34" charset="0"/>
            </a:endParaRPr>
          </a:p>
        </p:txBody>
      </p:sp>
    </p:spTree>
    <p:extLst>
      <p:ext uri="{BB962C8B-B14F-4D97-AF65-F5344CB8AC3E}">
        <p14:creationId xmlns:p14="http://schemas.microsoft.com/office/powerpoint/2010/main" val="83937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atin typeface="Century Gothic" pitchFamily="34" charset="0"/>
              </a:defRPr>
            </a:lvl1pPr>
          </a:lstStyle>
          <a:p>
            <a:endParaRPr lang="en-IE" dirty="0"/>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atin typeface="Century Gothic" pitchFamily="34" charset="0"/>
              </a:defRPr>
            </a:lvl1pPr>
          </a:lstStyle>
          <a:p>
            <a:fld id="{EDC073D9-6E53-48AA-BD0E-F7D7A0857B06}" type="datetimeFigureOut">
              <a:rPr lang="en-IE" smtClean="0"/>
              <a:pPr/>
              <a:t>28/09/2015</a:t>
            </a:fld>
            <a:endParaRPr lang="en-IE" dirty="0"/>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atin typeface="Century Gothic" pitchFamily="34" charset="0"/>
              </a:defRPr>
            </a:lvl1pPr>
          </a:lstStyle>
          <a:p>
            <a:endParaRPr lang="en-IE" dirty="0"/>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atin typeface="Century Gothic" pitchFamily="34" charset="0"/>
              </a:defRPr>
            </a:lvl1pPr>
          </a:lstStyle>
          <a:p>
            <a:fld id="{5F1F5AF0-F34B-4B2B-A1CB-D990850B7E29}" type="slidenum">
              <a:rPr lang="en-IE" smtClean="0"/>
              <a:pPr/>
              <a:t>‹#›</a:t>
            </a:fld>
            <a:endParaRPr lang="en-IE" dirty="0"/>
          </a:p>
        </p:txBody>
      </p:sp>
    </p:spTree>
    <p:extLst>
      <p:ext uri="{BB962C8B-B14F-4D97-AF65-F5344CB8AC3E}">
        <p14:creationId xmlns:p14="http://schemas.microsoft.com/office/powerpoint/2010/main" val="905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itchFamily="34" charset="0"/>
        <a:ea typeface="+mn-ea"/>
        <a:cs typeface="+mn-cs"/>
      </a:defRPr>
    </a:lvl1pPr>
    <a:lvl2pPr marL="457200" algn="l" defTabSz="914400" rtl="0" eaLnBrk="1" latinLnBrk="0" hangingPunct="1">
      <a:defRPr sz="1200" kern="1200">
        <a:solidFill>
          <a:schemeClr val="tx1"/>
        </a:solidFill>
        <a:latin typeface="Century Gothic" pitchFamily="34" charset="0"/>
        <a:ea typeface="+mn-ea"/>
        <a:cs typeface="+mn-cs"/>
      </a:defRPr>
    </a:lvl2pPr>
    <a:lvl3pPr marL="914400" algn="l" defTabSz="914400" rtl="0" eaLnBrk="1" latinLnBrk="0" hangingPunct="1">
      <a:defRPr sz="1200" kern="1200">
        <a:solidFill>
          <a:schemeClr val="tx1"/>
        </a:solidFill>
        <a:latin typeface="Century Gothic" pitchFamily="34" charset="0"/>
        <a:ea typeface="+mn-ea"/>
        <a:cs typeface="+mn-cs"/>
      </a:defRPr>
    </a:lvl3pPr>
    <a:lvl4pPr marL="1371600" algn="l" defTabSz="914400" rtl="0" eaLnBrk="1" latinLnBrk="0" hangingPunct="1">
      <a:defRPr sz="1200" kern="1200">
        <a:solidFill>
          <a:schemeClr val="tx1"/>
        </a:solidFill>
        <a:latin typeface="Century Gothic" pitchFamily="34" charset="0"/>
        <a:ea typeface="+mn-ea"/>
        <a:cs typeface="+mn-cs"/>
      </a:defRPr>
    </a:lvl4pPr>
    <a:lvl5pPr marL="1828800" algn="l" defTabSz="914400" rtl="0" eaLnBrk="1" latinLnBrk="0" hangingPunct="1">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Century Gothic" pitchFamily="34" charset="0"/>
                <a:ea typeface="+mn-ea"/>
                <a:cs typeface="+mn-cs"/>
              </a:rPr>
              <a:t>First Principles (use</a:t>
            </a:r>
            <a:r>
              <a:rPr lang="en-IE" sz="1200" b="1" kern="1200" baseline="0" dirty="0" smtClean="0">
                <a:solidFill>
                  <a:schemeClr val="tx1"/>
                </a:solidFill>
                <a:effectLst/>
                <a:latin typeface="Century Gothic" pitchFamily="34" charset="0"/>
                <a:ea typeface="+mn-ea"/>
                <a:cs typeface="+mn-cs"/>
              </a:rPr>
              <a:t> some of this with the previous slide)</a:t>
            </a:r>
            <a:endParaRPr lang="en-IE" sz="1200" b="1" kern="1200" dirty="0" smtClean="0">
              <a:solidFill>
                <a:schemeClr val="tx1"/>
              </a:solidFill>
              <a:effectLst/>
              <a:latin typeface="Century Gothic" pitchFamily="34" charset="0"/>
              <a:ea typeface="+mn-ea"/>
              <a:cs typeface="+mn-cs"/>
            </a:endParaRPr>
          </a:p>
          <a:p>
            <a:r>
              <a:rPr lang="en-IE" sz="1200" kern="1200" dirty="0" smtClean="0">
                <a:solidFill>
                  <a:schemeClr val="tx1"/>
                </a:solidFill>
                <a:effectLst/>
                <a:latin typeface="Century Gothic" pitchFamily="34" charset="0"/>
                <a:ea typeface="+mn-ea"/>
                <a:cs typeface="+mn-cs"/>
              </a:rPr>
              <a:t>As we know, this works out an equation/function for the slope at all points of the original function.</a:t>
            </a:r>
          </a:p>
          <a:p>
            <a:r>
              <a:rPr lang="en-IE" sz="1200" kern="1200" dirty="0" smtClean="0">
                <a:solidFill>
                  <a:schemeClr val="tx1"/>
                </a:solidFill>
                <a:effectLst/>
                <a:latin typeface="Century Gothic" pitchFamily="34" charset="0"/>
                <a:ea typeface="+mn-ea"/>
                <a:cs typeface="+mn-cs"/>
              </a:rPr>
              <a:t>LCHL: differentiate linear and quadratic functions from first principles</a:t>
            </a:r>
          </a:p>
          <a:p>
            <a:r>
              <a:rPr lang="en-IE" sz="1200" kern="1200" dirty="0" smtClean="0">
                <a:solidFill>
                  <a:schemeClr val="tx1"/>
                </a:solidFill>
                <a:effectLst/>
                <a:latin typeface="Century Gothic" pitchFamily="34" charset="0"/>
                <a:ea typeface="+mn-ea"/>
                <a:cs typeface="+mn-cs"/>
              </a:rPr>
              <a:t>LCOL: Gone.  Will discover the rule themselves through patterns.  </a:t>
            </a:r>
          </a:p>
          <a:p>
            <a:r>
              <a:rPr lang="en-IE" sz="1200" kern="1200" dirty="0" smtClean="0">
                <a:solidFill>
                  <a:schemeClr val="tx1"/>
                </a:solidFill>
                <a:effectLst/>
                <a:latin typeface="Century Gothic" pitchFamily="34" charset="0"/>
                <a:ea typeface="+mn-ea"/>
                <a:cs typeface="+mn-cs"/>
              </a:rPr>
              <a:t>Both need to “associate derivatives with slopes and tangent lines” so Pendleton and Angry Birds are necessary for LCOL and LCHL.</a:t>
            </a:r>
          </a:p>
          <a:p>
            <a:r>
              <a:rPr lang="en-IE" sz="1200" kern="1200" dirty="0" smtClean="0">
                <a:solidFill>
                  <a:schemeClr val="tx1"/>
                </a:solidFill>
                <a:effectLst/>
                <a:latin typeface="Century Gothic" pitchFamily="34" charset="0"/>
                <a:ea typeface="+mn-ea"/>
                <a:cs typeface="+mn-cs"/>
              </a:rPr>
              <a:t>Limits are in LCOL too.  “investigate the concept of the limit of a function” </a:t>
            </a:r>
          </a:p>
          <a:p>
            <a:r>
              <a:rPr lang="en-IE" sz="1200" kern="1200" dirty="0" smtClean="0">
                <a:solidFill>
                  <a:schemeClr val="tx1"/>
                </a:solidFill>
                <a:effectLst/>
                <a:latin typeface="Century Gothic" pitchFamily="34" charset="0"/>
                <a:ea typeface="+mn-ea"/>
                <a:cs typeface="+mn-cs"/>
              </a:rPr>
              <a:t>LCHL has “informally explore limits and continuity of functions”</a:t>
            </a:r>
          </a:p>
          <a:p>
            <a:r>
              <a:rPr lang="en-IE" sz="1200" kern="1200" dirty="0" smtClean="0">
                <a:solidFill>
                  <a:schemeClr val="tx1"/>
                </a:solidFill>
                <a:effectLst/>
                <a:latin typeface="Century Gothic" pitchFamily="34" charset="0"/>
                <a:ea typeface="+mn-ea"/>
                <a:cs typeface="+mn-cs"/>
              </a:rPr>
              <a:t> </a:t>
            </a:r>
          </a:p>
          <a:p>
            <a:r>
              <a:rPr lang="en-IE" sz="1200" kern="1200" dirty="0" smtClean="0">
                <a:solidFill>
                  <a:schemeClr val="tx1"/>
                </a:solidFill>
                <a:effectLst/>
                <a:latin typeface="Century Gothic" pitchFamily="34" charset="0"/>
                <a:ea typeface="+mn-ea"/>
                <a:cs typeface="+mn-cs"/>
              </a:rPr>
              <a:t>LCOL “find first and second derivatives of linear, quadratic and cubic functions by rule”</a:t>
            </a:r>
          </a:p>
          <a:p>
            <a:r>
              <a:rPr lang="en-IE" sz="1200" kern="1200" dirty="0" smtClean="0">
                <a:solidFill>
                  <a:schemeClr val="tx1"/>
                </a:solidFill>
                <a:effectLst/>
                <a:latin typeface="Century Gothic" pitchFamily="34" charset="0"/>
                <a:ea typeface="+mn-ea"/>
                <a:cs typeface="+mn-cs"/>
              </a:rPr>
              <a:t>“associate derivatives with slopes and tangent lines”</a:t>
            </a:r>
          </a:p>
          <a:p>
            <a:r>
              <a:rPr lang="en-IE" sz="1200" kern="1200" dirty="0" smtClean="0">
                <a:solidFill>
                  <a:schemeClr val="tx1"/>
                </a:solidFill>
                <a:effectLst/>
                <a:latin typeface="Century Gothic" pitchFamily="34" charset="0"/>
                <a:ea typeface="+mn-ea"/>
                <a:cs typeface="+mn-cs"/>
              </a:rPr>
              <a:t>“apply differentiation to • rates of change • maxima and minima • curve sketching”</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1</a:t>
            </a:fld>
            <a:endParaRPr lang="en-IE" dirty="0"/>
          </a:p>
        </p:txBody>
      </p:sp>
    </p:spTree>
    <p:extLst>
      <p:ext uri="{BB962C8B-B14F-4D97-AF65-F5344CB8AC3E}">
        <p14:creationId xmlns:p14="http://schemas.microsoft.com/office/powerpoint/2010/main" val="393012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To speed</a:t>
            </a:r>
            <a:r>
              <a:rPr lang="en-IE" baseline="0" dirty="0" smtClean="0"/>
              <a:t> up the process and save paper I’m going to show you a GeoGebra file instead of you using paper and a ruler.</a:t>
            </a:r>
          </a:p>
          <a:p>
            <a:r>
              <a:rPr lang="en-IE" baseline="0" dirty="0" smtClean="0"/>
              <a:t>This half of the room will record the slopes of the tangent at various points of the function g(x)=2x</a:t>
            </a:r>
            <a:r>
              <a:rPr lang="en-IE" baseline="30000" dirty="0" smtClean="0"/>
              <a:t>2</a:t>
            </a:r>
            <a:r>
              <a:rPr lang="en-I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This half of the room will record the slopes of the tangent at various points of the function h(x)=3x</a:t>
            </a:r>
            <a:r>
              <a:rPr lang="en-IE" baseline="30000" dirty="0" smtClean="0"/>
              <a:t>2</a:t>
            </a:r>
            <a:r>
              <a:rPr lang="en-I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We can compare answers afterwards.</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D1BC4733-70D4-4308-BD5D-6B846DB05075}" type="slidenum">
              <a:rPr lang="en-IE" smtClean="0"/>
              <a:pPr/>
              <a:t>10</a:t>
            </a:fld>
            <a:endParaRPr lang="en-IE" dirty="0"/>
          </a:p>
        </p:txBody>
      </p:sp>
    </p:spTree>
    <p:extLst>
      <p:ext uri="{BB962C8B-B14F-4D97-AF65-F5344CB8AC3E}">
        <p14:creationId xmlns:p14="http://schemas.microsoft.com/office/powerpoint/2010/main" val="2248186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12</a:t>
            </a:fld>
            <a:endParaRPr lang="en-IE" dirty="0"/>
          </a:p>
        </p:txBody>
      </p:sp>
    </p:spTree>
    <p:extLst>
      <p:ext uri="{BB962C8B-B14F-4D97-AF65-F5344CB8AC3E}">
        <p14:creationId xmlns:p14="http://schemas.microsoft.com/office/powerpoint/2010/main" val="3485304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To speed</a:t>
            </a:r>
            <a:r>
              <a:rPr lang="en-IE" baseline="0" dirty="0" smtClean="0"/>
              <a:t> up the process and save paper I’m going to show you a GeoGebra file instead of you using paper and a ruler.</a:t>
            </a:r>
          </a:p>
          <a:p>
            <a:r>
              <a:rPr lang="en-IE" baseline="0" dirty="0" smtClean="0"/>
              <a:t>This half of the room will record the slopes of the tangent at various points of the function g(x)=2x</a:t>
            </a:r>
            <a:r>
              <a:rPr lang="en-IE" baseline="30000" dirty="0" smtClean="0"/>
              <a:t>2</a:t>
            </a:r>
            <a:r>
              <a:rPr lang="en-I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This half of the room will record the slopes of the tangent at various points of the function h(x)=3x</a:t>
            </a:r>
            <a:r>
              <a:rPr lang="en-IE" baseline="30000" dirty="0" smtClean="0"/>
              <a:t>2</a:t>
            </a:r>
            <a:r>
              <a:rPr lang="en-I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We can compare answers afterwards.</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D1BC4733-70D4-4308-BD5D-6B846DB05075}" type="slidenum">
              <a:rPr lang="en-IE" smtClean="0"/>
              <a:pPr/>
              <a:t>13</a:t>
            </a:fld>
            <a:endParaRPr lang="en-IE" dirty="0"/>
          </a:p>
        </p:txBody>
      </p:sp>
    </p:spTree>
    <p:extLst>
      <p:ext uri="{BB962C8B-B14F-4D97-AF65-F5344CB8AC3E}">
        <p14:creationId xmlns:p14="http://schemas.microsoft.com/office/powerpoint/2010/main" val="120409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Consistency</a:t>
            </a:r>
            <a:r>
              <a:rPr lang="en-IE" baseline="0" dirty="0" smtClean="0"/>
              <a:t> of approach is important.</a:t>
            </a:r>
          </a:p>
          <a:p>
            <a:r>
              <a:rPr lang="en-IE" baseline="0" dirty="0" smtClean="0"/>
              <a:t>Trusting the rule</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16</a:t>
            </a:fld>
            <a:endParaRPr lang="en-IE" dirty="0"/>
          </a:p>
        </p:txBody>
      </p:sp>
    </p:spTree>
    <p:extLst>
      <p:ext uri="{BB962C8B-B14F-4D97-AF65-F5344CB8AC3E}">
        <p14:creationId xmlns:p14="http://schemas.microsoft.com/office/powerpoint/2010/main" val="1185061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Link to WS7.</a:t>
            </a:r>
          </a:p>
          <a:p>
            <a:r>
              <a:rPr lang="en-IE" dirty="0" smtClean="0"/>
              <a:t>Family of functions x2+k will all have the same derivative.</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17</a:t>
            </a:fld>
            <a:endParaRPr lang="en-IE" dirty="0"/>
          </a:p>
        </p:txBody>
      </p:sp>
    </p:spTree>
    <p:extLst>
      <p:ext uri="{BB962C8B-B14F-4D97-AF65-F5344CB8AC3E}">
        <p14:creationId xmlns:p14="http://schemas.microsoft.com/office/powerpoint/2010/main" val="124608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NOTE: The</a:t>
            </a:r>
            <a:r>
              <a:rPr lang="en-IE" baseline="0" dirty="0" smtClean="0"/>
              <a:t> first two pieces of text come up out of order because we wanted to ask about two regions before clicking through all the parts of the function. </a:t>
            </a:r>
            <a:endParaRPr lang="en-IE" dirty="0" smtClean="0"/>
          </a:p>
          <a:p>
            <a:r>
              <a:rPr lang="en-IE" dirty="0" smtClean="0"/>
              <a:t>How function is increasing/decreasing etc</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Just discussing y values here,</a:t>
            </a:r>
            <a:r>
              <a:rPr lang="en-IE" baseline="0" dirty="0" smtClean="0"/>
              <a:t> not slope</a:t>
            </a:r>
          </a:p>
          <a:p>
            <a:endParaRPr lang="en-IE" dirty="0" smtClean="0"/>
          </a:p>
          <a:p>
            <a:r>
              <a:rPr lang="en-IE" dirty="0" smtClean="0"/>
              <a:t>When GeoGebra file is used we can look at the behaviour of</a:t>
            </a:r>
            <a:r>
              <a:rPr lang="en-IE" baseline="0" dirty="0" smtClean="0"/>
              <a:t> the slope</a:t>
            </a:r>
          </a:p>
        </p:txBody>
      </p:sp>
      <p:sp>
        <p:nvSpPr>
          <p:cNvPr id="4" name="Slide Number Placeholder 3"/>
          <p:cNvSpPr>
            <a:spLocks noGrp="1"/>
          </p:cNvSpPr>
          <p:nvPr>
            <p:ph type="sldNum" sz="quarter" idx="10"/>
          </p:nvPr>
        </p:nvSpPr>
        <p:spPr/>
        <p:txBody>
          <a:bodyPr/>
          <a:lstStyle/>
          <a:p>
            <a:fld id="{D1BC4733-70D4-4308-BD5D-6B846DB05075}" type="slidenum">
              <a:rPr lang="en-IE" smtClean="0"/>
              <a:pPr/>
              <a:t>21</a:t>
            </a:fld>
            <a:endParaRPr lang="en-IE"/>
          </a:p>
        </p:txBody>
      </p:sp>
    </p:spTree>
    <p:extLst>
      <p:ext uri="{BB962C8B-B14F-4D97-AF65-F5344CB8AC3E}">
        <p14:creationId xmlns:p14="http://schemas.microsoft.com/office/powerpoint/2010/main" val="3357009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NOTE: The</a:t>
            </a:r>
            <a:r>
              <a:rPr lang="en-IE" baseline="0" dirty="0" smtClean="0"/>
              <a:t> first two pieces of text come up out of order because we wanted to ask about two regions before clicking through all the parts of the function. </a:t>
            </a:r>
            <a:endParaRPr lang="en-IE" dirty="0" smtClean="0"/>
          </a:p>
          <a:p>
            <a:r>
              <a:rPr lang="en-IE" dirty="0" smtClean="0"/>
              <a:t>How function is increasing/decreasing etc</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Just discussing y values here,</a:t>
            </a:r>
            <a:r>
              <a:rPr lang="en-IE" baseline="0" dirty="0" smtClean="0"/>
              <a:t> not slope</a:t>
            </a:r>
          </a:p>
          <a:p>
            <a:endParaRPr lang="en-IE" dirty="0" smtClean="0"/>
          </a:p>
          <a:p>
            <a:r>
              <a:rPr lang="en-IE" dirty="0" smtClean="0"/>
              <a:t>When GeoGebra file is used we can look at the behaviour of</a:t>
            </a:r>
            <a:r>
              <a:rPr lang="en-IE" baseline="0" dirty="0" smtClean="0"/>
              <a:t> the slope</a:t>
            </a:r>
          </a:p>
        </p:txBody>
      </p:sp>
      <p:sp>
        <p:nvSpPr>
          <p:cNvPr id="4" name="Slide Number Placeholder 3"/>
          <p:cNvSpPr>
            <a:spLocks noGrp="1"/>
          </p:cNvSpPr>
          <p:nvPr>
            <p:ph type="sldNum" sz="quarter" idx="10"/>
          </p:nvPr>
        </p:nvSpPr>
        <p:spPr/>
        <p:txBody>
          <a:bodyPr/>
          <a:lstStyle/>
          <a:p>
            <a:fld id="{D1BC4733-70D4-4308-BD5D-6B846DB05075}" type="slidenum">
              <a:rPr lang="en-IE" smtClean="0"/>
              <a:pPr/>
              <a:t>22</a:t>
            </a:fld>
            <a:endParaRPr lang="en-IE"/>
          </a:p>
        </p:txBody>
      </p:sp>
    </p:spTree>
    <p:extLst>
      <p:ext uri="{BB962C8B-B14F-4D97-AF65-F5344CB8AC3E}">
        <p14:creationId xmlns:p14="http://schemas.microsoft.com/office/powerpoint/2010/main" val="793832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How function is increasing/decreasing </a:t>
            </a:r>
            <a:r>
              <a:rPr lang="en-IE" dirty="0" err="1" smtClean="0"/>
              <a:t>etc</a:t>
            </a:r>
            <a:endParaRPr lang="en-IE" dirty="0" smtClean="0"/>
          </a:p>
        </p:txBody>
      </p:sp>
      <p:sp>
        <p:nvSpPr>
          <p:cNvPr id="4" name="Slide Number Placeholder 3"/>
          <p:cNvSpPr>
            <a:spLocks noGrp="1"/>
          </p:cNvSpPr>
          <p:nvPr>
            <p:ph type="sldNum" sz="quarter" idx="10"/>
          </p:nvPr>
        </p:nvSpPr>
        <p:spPr/>
        <p:txBody>
          <a:bodyPr/>
          <a:lstStyle/>
          <a:p>
            <a:fld id="{D1BC4733-70D4-4308-BD5D-6B846DB05075}" type="slidenum">
              <a:rPr lang="en-IE" smtClean="0"/>
              <a:pPr/>
              <a:t>23</a:t>
            </a:fld>
            <a:endParaRPr lang="en-IE"/>
          </a:p>
        </p:txBody>
      </p:sp>
    </p:spTree>
    <p:extLst>
      <p:ext uri="{BB962C8B-B14F-4D97-AF65-F5344CB8AC3E}">
        <p14:creationId xmlns:p14="http://schemas.microsoft.com/office/powerpoint/2010/main" val="33449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How function is increasing/decreasing </a:t>
            </a:r>
            <a:r>
              <a:rPr lang="en-IE" dirty="0" err="1" smtClean="0"/>
              <a:t>etc</a:t>
            </a:r>
            <a:endParaRPr lang="en-IE" dirty="0" smtClean="0"/>
          </a:p>
        </p:txBody>
      </p:sp>
      <p:sp>
        <p:nvSpPr>
          <p:cNvPr id="4" name="Slide Number Placeholder 3"/>
          <p:cNvSpPr>
            <a:spLocks noGrp="1"/>
          </p:cNvSpPr>
          <p:nvPr>
            <p:ph type="sldNum" sz="quarter" idx="10"/>
          </p:nvPr>
        </p:nvSpPr>
        <p:spPr/>
        <p:txBody>
          <a:bodyPr/>
          <a:lstStyle/>
          <a:p>
            <a:fld id="{D1BC4733-70D4-4308-BD5D-6B846DB05075}" type="slidenum">
              <a:rPr lang="en-IE" smtClean="0"/>
              <a:pPr/>
              <a:t>24</a:t>
            </a:fld>
            <a:endParaRPr lang="en-IE"/>
          </a:p>
        </p:txBody>
      </p:sp>
    </p:spTree>
    <p:extLst>
      <p:ext uri="{BB962C8B-B14F-4D97-AF65-F5344CB8AC3E}">
        <p14:creationId xmlns:p14="http://schemas.microsoft.com/office/powerpoint/2010/main" val="3926911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IE" dirty="0" smtClean="0"/>
              <a:t>Describe</a:t>
            </a:r>
            <a:r>
              <a:rPr lang="en-IE" baseline="0" dirty="0" smtClean="0"/>
              <a:t> the time vs. height graph.  Increasing the whole time.  Increasing and speeding in at the start.  Increasing and slowing down at the end.  Vase is wide and narrowing and then it widens again.</a:t>
            </a:r>
            <a:endParaRPr lang="en-IE" dirty="0" smtClean="0"/>
          </a:p>
          <a:p>
            <a:endParaRPr lang="en-IE" baseline="0" dirty="0" smtClean="0"/>
          </a:p>
          <a:p>
            <a:r>
              <a:rPr lang="en-IE" baseline="0" dirty="0" smtClean="0"/>
              <a:t>GeoGebra file:</a:t>
            </a:r>
          </a:p>
          <a:p>
            <a:r>
              <a:rPr lang="en-IE" baseline="0" dirty="0" smtClean="0"/>
              <a:t>Show where slope is </a:t>
            </a:r>
            <a:r>
              <a:rPr lang="en-IE" baseline="0" dirty="0" err="1" smtClean="0"/>
              <a:t>pos</a:t>
            </a:r>
            <a:r>
              <a:rPr lang="en-IE" baseline="0" dirty="0" smtClean="0"/>
              <a:t> and </a:t>
            </a:r>
            <a:r>
              <a:rPr lang="en-IE" baseline="0" dirty="0" err="1" smtClean="0"/>
              <a:t>neg</a:t>
            </a:r>
            <a:r>
              <a:rPr lang="en-IE" baseline="0" dirty="0" smtClean="0"/>
              <a:t> without and with numbers.</a:t>
            </a:r>
          </a:p>
          <a:p>
            <a:r>
              <a:rPr lang="en-IE" baseline="0" dirty="0" smtClean="0"/>
              <a:t>Show a definite part of the graph where the slope is positive and decreasing e.g. to the left of A.</a:t>
            </a:r>
          </a:p>
          <a:p>
            <a:r>
              <a:rPr lang="en-IE" baseline="0" dirty="0" smtClean="0"/>
              <a:t>Show a definite part of the graph where the slope is negative/positive and increasing e.g. around B.</a:t>
            </a:r>
          </a:p>
          <a:p>
            <a:r>
              <a:rPr lang="en-IE" baseline="0" dirty="0" smtClean="0"/>
              <a:t>Demo the values of the whole graph but slow down near where the inflection point will be.</a:t>
            </a:r>
          </a:p>
          <a:p>
            <a:r>
              <a:rPr lang="en-IE" baseline="0" dirty="0" smtClean="0"/>
              <a:t>Where is the slope decreasing?  Where is the slope increasing?  Where does the slope change from decreasing to increasing?</a:t>
            </a:r>
          </a:p>
          <a:p>
            <a:r>
              <a:rPr lang="en-IE" baseline="0" dirty="0" smtClean="0"/>
              <a:t>- 0 + on flipchart.</a:t>
            </a:r>
          </a:p>
          <a:p>
            <a:r>
              <a:rPr lang="en-IE" baseline="0" dirty="0" smtClean="0"/>
              <a:t>Concave down and Concave up.</a:t>
            </a:r>
          </a:p>
          <a:p>
            <a:endParaRPr lang="en-IE" baseline="0" dirty="0" smtClean="0"/>
          </a:p>
          <a:p>
            <a:r>
              <a:rPr lang="en-IE" baseline="0" dirty="0" smtClean="0"/>
              <a:t>d2y/dx2=0 is too narrow on its own.  If f(x)=3x+2, f’(x)=3 and f’’(x)=0 so does f(x)=3x+2 have an infinite number of inflection points?! No.   </a:t>
            </a:r>
          </a:p>
          <a:p>
            <a:endParaRPr lang="en-IE" baseline="0" dirty="0" smtClean="0"/>
          </a:p>
          <a:p>
            <a:endParaRPr lang="en-IE" baseline="0" dirty="0" smtClean="0"/>
          </a:p>
          <a:p>
            <a:r>
              <a:rPr lang="en-IE" sz="1200" kern="1200" dirty="0" smtClean="0">
                <a:solidFill>
                  <a:schemeClr val="tx1"/>
                </a:solidFill>
                <a:effectLst/>
                <a:latin typeface="Century Gothic" pitchFamily="34" charset="0"/>
                <a:ea typeface="+mn-ea"/>
                <a:cs typeface="+mn-cs"/>
              </a:rPr>
              <a:t>Concave</a:t>
            </a:r>
            <a:r>
              <a:rPr lang="en-IE" sz="1200" kern="1200" baseline="0" dirty="0" smtClean="0">
                <a:solidFill>
                  <a:schemeClr val="tx1"/>
                </a:solidFill>
                <a:effectLst/>
                <a:latin typeface="Century Gothic" pitchFamily="34" charset="0"/>
                <a:ea typeface="+mn-ea"/>
                <a:cs typeface="+mn-cs"/>
              </a:rPr>
              <a:t> Up - </a:t>
            </a:r>
            <a:r>
              <a:rPr lang="en-IE" sz="1200" kern="1200" dirty="0" smtClean="0">
                <a:solidFill>
                  <a:schemeClr val="tx1"/>
                </a:solidFill>
                <a:effectLst/>
                <a:latin typeface="Century Gothic" pitchFamily="34" charset="0"/>
                <a:ea typeface="+mn-ea"/>
                <a:cs typeface="+mn-cs"/>
              </a:rPr>
              <a:t>tangents below the curve and </a:t>
            </a:r>
            <a:r>
              <a:rPr lang="en-IE" sz="1200" kern="1200" dirty="0" err="1" smtClean="0">
                <a:solidFill>
                  <a:schemeClr val="tx1"/>
                </a:solidFill>
                <a:effectLst/>
                <a:latin typeface="Century Gothic" pitchFamily="34" charset="0"/>
                <a:ea typeface="+mn-ea"/>
                <a:cs typeface="+mn-cs"/>
              </a:rPr>
              <a:t>dy</a:t>
            </a:r>
            <a:r>
              <a:rPr lang="en-IE" sz="1200" kern="1200" dirty="0" smtClean="0">
                <a:solidFill>
                  <a:schemeClr val="tx1"/>
                </a:solidFill>
                <a:effectLst/>
                <a:latin typeface="Century Gothic" pitchFamily="34" charset="0"/>
                <a:ea typeface="+mn-ea"/>
                <a:cs typeface="+mn-cs"/>
              </a:rPr>
              <a:t>/dx increasing</a:t>
            </a:r>
          </a:p>
          <a:p>
            <a:r>
              <a:rPr lang="en-IE" sz="1200" kern="1200" dirty="0" smtClean="0">
                <a:solidFill>
                  <a:schemeClr val="tx1"/>
                </a:solidFill>
                <a:effectLst/>
                <a:latin typeface="Century Gothic" pitchFamily="34" charset="0"/>
                <a:ea typeface="+mn-ea"/>
                <a:cs typeface="+mn-cs"/>
              </a:rPr>
              <a:t>Concave</a:t>
            </a:r>
            <a:r>
              <a:rPr lang="en-IE" sz="1200" kern="1200" baseline="0" dirty="0" smtClean="0">
                <a:solidFill>
                  <a:schemeClr val="tx1"/>
                </a:solidFill>
                <a:effectLst/>
                <a:latin typeface="Century Gothic" pitchFamily="34" charset="0"/>
                <a:ea typeface="+mn-ea"/>
                <a:cs typeface="+mn-cs"/>
              </a:rPr>
              <a:t> Down- </a:t>
            </a:r>
            <a:r>
              <a:rPr lang="en-IE" sz="1200" kern="1200" dirty="0" smtClean="0">
                <a:solidFill>
                  <a:schemeClr val="tx1"/>
                </a:solidFill>
                <a:effectLst/>
                <a:latin typeface="Century Gothic" pitchFamily="34" charset="0"/>
                <a:ea typeface="+mn-ea"/>
                <a:cs typeface="+mn-cs"/>
              </a:rPr>
              <a:t>tangents above the curve and </a:t>
            </a:r>
            <a:r>
              <a:rPr lang="en-IE" sz="1200" kern="1200" dirty="0" err="1" smtClean="0">
                <a:solidFill>
                  <a:schemeClr val="tx1"/>
                </a:solidFill>
                <a:effectLst/>
                <a:latin typeface="Century Gothic" pitchFamily="34" charset="0"/>
                <a:ea typeface="+mn-ea"/>
                <a:cs typeface="+mn-cs"/>
              </a:rPr>
              <a:t>dy</a:t>
            </a:r>
            <a:r>
              <a:rPr lang="en-IE" sz="1200" kern="1200" dirty="0" smtClean="0">
                <a:solidFill>
                  <a:schemeClr val="tx1"/>
                </a:solidFill>
                <a:effectLst/>
                <a:latin typeface="Century Gothic" pitchFamily="34" charset="0"/>
                <a:ea typeface="+mn-ea"/>
                <a:cs typeface="+mn-cs"/>
              </a:rPr>
              <a:t>/dx decreasing</a:t>
            </a:r>
          </a:p>
          <a:p>
            <a:r>
              <a:rPr lang="en-IE" sz="1200" kern="1200" dirty="0" smtClean="0">
                <a:solidFill>
                  <a:schemeClr val="tx1"/>
                </a:solidFill>
                <a:effectLst/>
                <a:latin typeface="Century Gothic" pitchFamily="34" charset="0"/>
                <a:ea typeface="+mn-ea"/>
                <a:cs typeface="+mn-cs"/>
              </a:rPr>
              <a:t>Inflection point – tangent on both sides of the</a:t>
            </a:r>
            <a:r>
              <a:rPr lang="en-IE" sz="1200" kern="1200" baseline="0" dirty="0" smtClean="0">
                <a:solidFill>
                  <a:schemeClr val="tx1"/>
                </a:solidFill>
                <a:effectLst/>
                <a:latin typeface="Century Gothic" pitchFamily="34" charset="0"/>
                <a:ea typeface="+mn-ea"/>
                <a:cs typeface="+mn-cs"/>
              </a:rPr>
              <a:t> curve</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25</a:t>
            </a:fld>
            <a:endParaRPr lang="en-IE" dirty="0"/>
          </a:p>
        </p:txBody>
      </p:sp>
    </p:spTree>
    <p:extLst>
      <p:ext uri="{BB962C8B-B14F-4D97-AF65-F5344CB8AC3E}">
        <p14:creationId xmlns:p14="http://schemas.microsoft.com/office/powerpoint/2010/main" val="59734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What is</a:t>
            </a:r>
            <a:r>
              <a:rPr lang="en-IE" baseline="0" dirty="0" smtClean="0"/>
              <a:t> the slope when x=-4? </a:t>
            </a:r>
            <a:r>
              <a:rPr lang="en-IE" dirty="0" smtClean="0"/>
              <a:t>What is</a:t>
            </a:r>
            <a:r>
              <a:rPr lang="en-IE" baseline="0" dirty="0" smtClean="0"/>
              <a:t> the slope when x=1?</a:t>
            </a:r>
            <a:r>
              <a:rPr lang="en-IE" dirty="0" smtClean="0"/>
              <a:t> What is</a:t>
            </a:r>
            <a:r>
              <a:rPr lang="en-IE" baseline="0" dirty="0" smtClean="0"/>
              <a:t> the slope when x=2?  What is the slope at all points on the function?</a:t>
            </a:r>
          </a:p>
          <a:p>
            <a:r>
              <a:rPr lang="en-IE" baseline="0" dirty="0" smtClean="0"/>
              <a:t>If the slope at all points is 0 what is the function? f’(x)=0 </a:t>
            </a:r>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2</a:t>
            </a:fld>
            <a:endParaRPr lang="en-IE" dirty="0"/>
          </a:p>
        </p:txBody>
      </p:sp>
    </p:spTree>
    <p:extLst>
      <p:ext uri="{BB962C8B-B14F-4D97-AF65-F5344CB8AC3E}">
        <p14:creationId xmlns:p14="http://schemas.microsoft.com/office/powerpoint/2010/main" val="2163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aseline="0" dirty="0" smtClean="0"/>
              <a:t>Could ask what is increasing in the green part of the diagram, before the text appears.</a:t>
            </a:r>
          </a:p>
          <a:p>
            <a:r>
              <a:rPr lang="en-IE" baseline="0" dirty="0" smtClean="0"/>
              <a:t>Could ask what is decreasing in the green part of the diagram, before the text appears.</a:t>
            </a:r>
          </a:p>
        </p:txBody>
      </p:sp>
      <p:sp>
        <p:nvSpPr>
          <p:cNvPr id="4" name="Slide Number Placeholder 3"/>
          <p:cNvSpPr>
            <a:spLocks noGrp="1"/>
          </p:cNvSpPr>
          <p:nvPr>
            <p:ph type="sldNum" sz="quarter" idx="10"/>
          </p:nvPr>
        </p:nvSpPr>
        <p:spPr/>
        <p:txBody>
          <a:bodyPr/>
          <a:lstStyle/>
          <a:p>
            <a:fld id="{D1BC4733-70D4-4308-BD5D-6B846DB05075}" type="slidenum">
              <a:rPr lang="en-IE" smtClean="0"/>
              <a:pPr/>
              <a:t>26</a:t>
            </a:fld>
            <a:endParaRPr lang="en-IE"/>
          </a:p>
        </p:txBody>
      </p:sp>
    </p:spTree>
    <p:extLst>
      <p:ext uri="{BB962C8B-B14F-4D97-AF65-F5344CB8AC3E}">
        <p14:creationId xmlns:p14="http://schemas.microsoft.com/office/powerpoint/2010/main" val="3502925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This slide</a:t>
            </a:r>
            <a:r>
              <a:rPr lang="en-IE" baseline="0" dirty="0" smtClean="0"/>
              <a:t> should help you see in which area of the graph you should place/sketch parts of the slope function. </a:t>
            </a:r>
            <a:endParaRPr lang="en-IE" dirty="0" smtClean="0"/>
          </a:p>
          <a:p>
            <a:r>
              <a:rPr lang="en-IE" dirty="0" smtClean="0"/>
              <a:t>After</a:t>
            </a:r>
            <a:r>
              <a:rPr lang="en-IE" baseline="0" dirty="0" smtClean="0"/>
              <a:t> this slide and the next one which is a cubic function you’ll be ready to sketch some slope functions.</a:t>
            </a:r>
            <a:endParaRPr lang="en-IE" dirty="0"/>
          </a:p>
        </p:txBody>
      </p:sp>
      <p:sp>
        <p:nvSpPr>
          <p:cNvPr id="4" name="Slide Number Placeholder 3"/>
          <p:cNvSpPr>
            <a:spLocks noGrp="1"/>
          </p:cNvSpPr>
          <p:nvPr>
            <p:ph type="sldNum" sz="quarter" idx="10"/>
          </p:nvPr>
        </p:nvSpPr>
        <p:spPr/>
        <p:txBody>
          <a:bodyPr/>
          <a:lstStyle/>
          <a:p>
            <a:fld id="{D1BC4733-70D4-4308-BD5D-6B846DB05075}" type="slidenum">
              <a:rPr lang="en-IE" smtClean="0"/>
              <a:pPr/>
              <a:t>27</a:t>
            </a:fld>
            <a:endParaRPr lang="en-IE"/>
          </a:p>
        </p:txBody>
      </p:sp>
    </p:spTree>
    <p:extLst>
      <p:ext uri="{BB962C8B-B14F-4D97-AF65-F5344CB8AC3E}">
        <p14:creationId xmlns:p14="http://schemas.microsoft.com/office/powerpoint/2010/main" val="606400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After</a:t>
            </a:r>
            <a:r>
              <a:rPr lang="en-IE" baseline="0" dirty="0" smtClean="0"/>
              <a:t> this slide you’ll be ready to sketch some slope functions.</a:t>
            </a:r>
            <a:endParaRPr lang="en-IE" dirty="0" smtClean="0"/>
          </a:p>
          <a:p>
            <a:endParaRPr lang="en-IE" dirty="0" smtClean="0"/>
          </a:p>
        </p:txBody>
      </p:sp>
      <p:sp>
        <p:nvSpPr>
          <p:cNvPr id="4" name="Slide Number Placeholder 3"/>
          <p:cNvSpPr>
            <a:spLocks noGrp="1"/>
          </p:cNvSpPr>
          <p:nvPr>
            <p:ph type="sldNum" sz="quarter" idx="10"/>
          </p:nvPr>
        </p:nvSpPr>
        <p:spPr/>
        <p:txBody>
          <a:bodyPr/>
          <a:lstStyle/>
          <a:p>
            <a:fld id="{D1BC4733-70D4-4308-BD5D-6B846DB05075}" type="slidenum">
              <a:rPr lang="en-IE" smtClean="0"/>
              <a:pPr/>
              <a:t>28</a:t>
            </a:fld>
            <a:endParaRPr lang="en-IE"/>
          </a:p>
        </p:txBody>
      </p:sp>
    </p:spTree>
    <p:extLst>
      <p:ext uri="{BB962C8B-B14F-4D97-AF65-F5344CB8AC3E}">
        <p14:creationId xmlns:p14="http://schemas.microsoft.com/office/powerpoint/2010/main" val="112643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7450"/>
          </a:xfrm>
        </p:spPr>
      </p:sp>
      <p:sp>
        <p:nvSpPr>
          <p:cNvPr id="3" name="Notes Placeholder 2"/>
          <p:cNvSpPr>
            <a:spLocks noGrp="1"/>
          </p:cNvSpPr>
          <p:nvPr>
            <p:ph type="body" idx="1"/>
          </p:nvPr>
        </p:nvSpPr>
        <p:spPr/>
        <p:txBody>
          <a:bodyPr>
            <a:normAutofit/>
          </a:bodyPr>
          <a:lstStyle/>
          <a:p>
            <a:endParaRPr lang="en-IE" i="0"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31</a:t>
            </a:fld>
            <a:endParaRPr lang="en-IE" dirty="0"/>
          </a:p>
        </p:txBody>
      </p:sp>
    </p:spTree>
    <p:extLst>
      <p:ext uri="{BB962C8B-B14F-4D97-AF65-F5344CB8AC3E}">
        <p14:creationId xmlns:p14="http://schemas.microsoft.com/office/powerpoint/2010/main" val="1962034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a:t>
            </a:r>
            <a:r>
              <a:rPr lang="en-IE" baseline="0" dirty="0" smtClean="0"/>
              <a:t> file can be used to show how the turning points and point of inflection relate to the graph of the first and second derivatives.</a:t>
            </a:r>
          </a:p>
          <a:p>
            <a:r>
              <a:rPr lang="en-IE" baseline="0" dirty="0" smtClean="0"/>
              <a:t>The parts of the function that are increasing are positive in the first derivative.</a:t>
            </a:r>
          </a:p>
          <a:p>
            <a:r>
              <a:rPr lang="en-IE" baseline="0" dirty="0" smtClean="0"/>
              <a:t>The parts of the slope function/first derivative that are increasing are positive in the second derivative.</a:t>
            </a:r>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32</a:t>
            </a:fld>
            <a:endParaRPr lang="en-IE" dirty="0"/>
          </a:p>
        </p:txBody>
      </p:sp>
    </p:spTree>
    <p:extLst>
      <p:ext uri="{BB962C8B-B14F-4D97-AF65-F5344CB8AC3E}">
        <p14:creationId xmlns:p14="http://schemas.microsoft.com/office/powerpoint/2010/main" val="2580148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You are going to sketch</a:t>
            </a:r>
            <a:r>
              <a:rPr lang="en-IE" baseline="0" dirty="0" smtClean="0"/>
              <a:t> the slope functions of 6 functions.  2 quadratics, 2 </a:t>
            </a:r>
            <a:r>
              <a:rPr lang="en-IE" baseline="0" dirty="0" err="1" smtClean="0"/>
              <a:t>cubics</a:t>
            </a:r>
            <a:r>
              <a:rPr lang="en-IE" baseline="0" dirty="0" smtClean="0"/>
              <a:t>, and (because they shouldn’t be ignored) 2 linear.</a:t>
            </a:r>
          </a:p>
          <a:p>
            <a:r>
              <a:rPr lang="en-IE" baseline="0" dirty="0" smtClean="0"/>
              <a:t>You’re actually going to sketch the first derivative </a:t>
            </a:r>
            <a:r>
              <a:rPr lang="en-IE" u="sng" baseline="0" dirty="0" smtClean="0"/>
              <a:t>and</a:t>
            </a:r>
            <a:r>
              <a:rPr lang="en-IE" baseline="0" dirty="0" smtClean="0"/>
              <a:t> the second derivative.</a:t>
            </a:r>
          </a:p>
          <a:p>
            <a:r>
              <a:rPr lang="en-IE" baseline="0" dirty="0" smtClean="0"/>
              <a:t>You’re going to work in pairs for a couple of minutes and learn in pairs.  Then I’ll stop you it’ll be teacher-led for a minute or so where I’ll use a GeoGebra file to reinforce the main points for the quadratics. </a:t>
            </a:r>
          </a:p>
          <a:p>
            <a:r>
              <a:rPr lang="en-IE" baseline="0" dirty="0" smtClean="0"/>
              <a:t>Then it’ll be back to you to work out how to sketch the slope function of two cubic functions.</a:t>
            </a:r>
          </a:p>
          <a:p>
            <a:endParaRPr lang="en-IE" dirty="0" smtClean="0"/>
          </a:p>
        </p:txBody>
      </p:sp>
      <p:sp>
        <p:nvSpPr>
          <p:cNvPr id="4" name="Slide Number Placeholder 3"/>
          <p:cNvSpPr>
            <a:spLocks noGrp="1"/>
          </p:cNvSpPr>
          <p:nvPr>
            <p:ph type="sldNum" sz="quarter" idx="10"/>
          </p:nvPr>
        </p:nvSpPr>
        <p:spPr/>
        <p:txBody>
          <a:bodyPr/>
          <a:lstStyle/>
          <a:p>
            <a:fld id="{4FD911AD-A595-4AD7-9391-8772C5011E13}" type="slidenum">
              <a:rPr lang="en-IE" smtClean="0"/>
              <a:pPr/>
              <a:t>34</a:t>
            </a:fld>
            <a:endParaRPr lang="en-IE"/>
          </a:p>
        </p:txBody>
      </p:sp>
    </p:spTree>
    <p:extLst>
      <p:ext uri="{BB962C8B-B14F-4D97-AF65-F5344CB8AC3E}">
        <p14:creationId xmlns:p14="http://schemas.microsoft.com/office/powerpoint/2010/main" val="1440245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 discovered rules</a:t>
            </a:r>
            <a:r>
              <a:rPr lang="en-IE" baseline="0" dirty="0" smtClean="0"/>
              <a:t> for differentiating polynomials earlier. </a:t>
            </a:r>
          </a:p>
          <a:p>
            <a:r>
              <a:rPr lang="en-IE" baseline="0" dirty="0" smtClean="0"/>
              <a:t>Getting students to sketch the derivative of f(x)=</a:t>
            </a:r>
            <a:r>
              <a:rPr lang="en-IE" dirty="0" smtClean="0"/>
              <a:t>sin(x),</a:t>
            </a:r>
            <a:r>
              <a:rPr lang="en-IE" baseline="0" dirty="0" smtClean="0"/>
              <a:t> g(x)=</a:t>
            </a:r>
            <a:r>
              <a:rPr lang="en-IE" baseline="0" dirty="0" err="1" smtClean="0"/>
              <a:t>cos</a:t>
            </a:r>
            <a:r>
              <a:rPr lang="en-IE" baseline="0" dirty="0" smtClean="0"/>
              <a:t>(x), 5sin(x) and sin(5x) would help students trust the rules and give them a method for checking their algebraic methods for differentiation.  </a:t>
            </a:r>
          </a:p>
          <a:p>
            <a:endParaRPr lang="en-IE" dirty="0" smtClean="0"/>
          </a:p>
          <a:p>
            <a:r>
              <a:rPr lang="en-IE" dirty="0" smtClean="0"/>
              <a:t>Could ask them to sketch the slope function of a polynomial of order 4 </a:t>
            </a:r>
          </a:p>
          <a:p>
            <a:endParaRPr lang="en-IE" dirty="0"/>
          </a:p>
        </p:txBody>
      </p:sp>
      <p:sp>
        <p:nvSpPr>
          <p:cNvPr id="4" name="Slide Number Placeholder 3"/>
          <p:cNvSpPr>
            <a:spLocks noGrp="1"/>
          </p:cNvSpPr>
          <p:nvPr>
            <p:ph type="sldNum" sz="quarter" idx="10"/>
          </p:nvPr>
        </p:nvSpPr>
        <p:spPr/>
        <p:txBody>
          <a:bodyPr/>
          <a:lstStyle/>
          <a:p>
            <a:fld id="{5F1F5AF0-F34B-4B2B-A1CB-D990850B7E29}" type="slidenum">
              <a:rPr lang="en-IE" smtClean="0"/>
              <a:pPr/>
              <a:t>35</a:t>
            </a:fld>
            <a:endParaRPr lang="en-IE" dirty="0"/>
          </a:p>
        </p:txBody>
      </p:sp>
    </p:spTree>
    <p:extLst>
      <p:ext uri="{BB962C8B-B14F-4D97-AF65-F5344CB8AC3E}">
        <p14:creationId xmlns:p14="http://schemas.microsoft.com/office/powerpoint/2010/main" val="4293625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a:t>
            </a:r>
            <a:r>
              <a:rPr lang="en-IE" baseline="0" dirty="0" smtClean="0"/>
              <a:t> first diagram has two places where the slope is zero.  The signs of the slopes change at both of those points.  Both points are turning points.  There is a point of inflection in this diagram.</a:t>
            </a:r>
          </a:p>
          <a:p>
            <a:endParaRPr lang="en-IE" baseline="0" dirty="0" smtClean="0"/>
          </a:p>
          <a:p>
            <a:r>
              <a:rPr lang="en-IE" baseline="0" dirty="0" smtClean="0"/>
              <a:t>The second diagram has one place where the slope is zero.  The signs of the slope are the same on both sides of this point.  It is </a:t>
            </a:r>
            <a:r>
              <a:rPr lang="en-IE" b="1" baseline="0" dirty="0" smtClean="0"/>
              <a:t>not</a:t>
            </a:r>
            <a:r>
              <a:rPr lang="en-IE" b="0" baseline="0" dirty="0" smtClean="0"/>
              <a:t> a turning point.  The slope is negative and increasing, then zero, then the slope negative and decreasing. This point is an inflection point.  A saddle point.</a:t>
            </a:r>
          </a:p>
          <a:p>
            <a:endParaRPr lang="en-IE" b="0" baseline="0" dirty="0" smtClean="0"/>
          </a:p>
          <a:p>
            <a:r>
              <a:rPr lang="en-IE" b="0" baseline="0" dirty="0" smtClean="0"/>
              <a:t>The third diagram </a:t>
            </a:r>
            <a:r>
              <a:rPr lang="en-IE" baseline="0" dirty="0" smtClean="0"/>
              <a:t>has two places where the slope is zero.  The signs of the slopes change at both of those points.  Both points are turning points.  There is a point of inflection in this diagram.</a:t>
            </a:r>
            <a:endParaRPr lang="en-IE" b="1" baseline="0" dirty="0" smtClean="0"/>
          </a:p>
        </p:txBody>
      </p:sp>
      <p:sp>
        <p:nvSpPr>
          <p:cNvPr id="4" name="Slide Number Placeholder 3"/>
          <p:cNvSpPr>
            <a:spLocks noGrp="1"/>
          </p:cNvSpPr>
          <p:nvPr>
            <p:ph type="sldNum" sz="quarter" idx="10"/>
          </p:nvPr>
        </p:nvSpPr>
        <p:spPr/>
        <p:txBody>
          <a:bodyPr/>
          <a:lstStyle/>
          <a:p>
            <a:fld id="{5F1F5AF0-F34B-4B2B-A1CB-D990850B7E29}" type="slidenum">
              <a:rPr lang="en-IE" smtClean="0"/>
              <a:pPr/>
              <a:t>36</a:t>
            </a:fld>
            <a:endParaRPr lang="en-IE" dirty="0"/>
          </a:p>
        </p:txBody>
      </p:sp>
    </p:spTree>
    <p:extLst>
      <p:ext uri="{BB962C8B-B14F-4D97-AF65-F5344CB8AC3E}">
        <p14:creationId xmlns:p14="http://schemas.microsoft.com/office/powerpoint/2010/main" val="620748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If</a:t>
            </a:r>
            <a:r>
              <a:rPr lang="en-IE" baseline="0" dirty="0" smtClean="0"/>
              <a:t> a group finishes early ask them to put the quadratics to one side and see if they can match the cubic and linear graphs.</a:t>
            </a:r>
          </a:p>
          <a:p>
            <a:r>
              <a:rPr lang="en-IE" baseline="0" dirty="0" smtClean="0"/>
              <a:t>They could use a whiteboard and marker to help themselves.</a:t>
            </a:r>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37</a:t>
            </a:fld>
            <a:endParaRPr lang="en-IE"/>
          </a:p>
        </p:txBody>
      </p:sp>
    </p:spTree>
    <p:extLst>
      <p:ext uri="{BB962C8B-B14F-4D97-AF65-F5344CB8AC3E}">
        <p14:creationId xmlns:p14="http://schemas.microsoft.com/office/powerpoint/2010/main" val="2317374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i="1" dirty="0" smtClean="0">
                <a:solidFill>
                  <a:srgbClr val="990033"/>
                </a:solidFill>
              </a:rPr>
              <a:t>To sketch the first and second derivative the key features are the turning points and the points of inflection.</a:t>
            </a:r>
          </a:p>
        </p:txBody>
      </p:sp>
      <p:sp>
        <p:nvSpPr>
          <p:cNvPr id="4" name="Slide Number Placeholder 3"/>
          <p:cNvSpPr>
            <a:spLocks noGrp="1"/>
          </p:cNvSpPr>
          <p:nvPr>
            <p:ph type="sldNum" sz="quarter" idx="10"/>
          </p:nvPr>
        </p:nvSpPr>
        <p:spPr/>
        <p:txBody>
          <a:bodyPr/>
          <a:lstStyle/>
          <a:p>
            <a:fld id="{5F1F5AF0-F34B-4B2B-A1CB-D990850B7E29}" type="slidenum">
              <a:rPr lang="en-IE" smtClean="0"/>
              <a:pPr/>
              <a:t>39</a:t>
            </a:fld>
            <a:endParaRPr lang="en-IE" dirty="0"/>
          </a:p>
        </p:txBody>
      </p:sp>
    </p:spTree>
    <p:extLst>
      <p:ext uri="{BB962C8B-B14F-4D97-AF65-F5344CB8AC3E}">
        <p14:creationId xmlns:p14="http://schemas.microsoft.com/office/powerpoint/2010/main" val="419368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3</a:t>
            </a:fld>
            <a:endParaRPr lang="en-IE" dirty="0"/>
          </a:p>
        </p:txBody>
      </p:sp>
    </p:spTree>
    <p:extLst>
      <p:ext uri="{BB962C8B-B14F-4D97-AF65-F5344CB8AC3E}">
        <p14:creationId xmlns:p14="http://schemas.microsoft.com/office/powerpoint/2010/main" val="2873523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FD911AD-A595-4AD7-9391-8772C5011E13}" type="slidenum">
              <a:rPr lang="en-IE" smtClean="0"/>
              <a:pPr/>
              <a:t>40</a:t>
            </a:fld>
            <a:endParaRPr lang="en-IE"/>
          </a:p>
        </p:txBody>
      </p:sp>
    </p:spTree>
    <p:extLst>
      <p:ext uri="{BB962C8B-B14F-4D97-AF65-F5344CB8AC3E}">
        <p14:creationId xmlns:p14="http://schemas.microsoft.com/office/powerpoint/2010/main" val="4152728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FD911AD-A595-4AD7-9391-8772C5011E13}" type="slidenum">
              <a:rPr lang="en-IE" smtClean="0"/>
              <a:pPr/>
              <a:t>41</a:t>
            </a:fld>
            <a:endParaRPr lang="en-IE"/>
          </a:p>
        </p:txBody>
      </p:sp>
    </p:spTree>
    <p:extLst>
      <p:ext uri="{BB962C8B-B14F-4D97-AF65-F5344CB8AC3E}">
        <p14:creationId xmlns:p14="http://schemas.microsoft.com/office/powerpoint/2010/main" val="2922182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DA1BDF2-ED1B-4F96-ADD8-CEB8088C1841}" type="slidenum">
              <a:rPr lang="en-IE" smtClean="0"/>
              <a:pPr/>
              <a:t>42</a:t>
            </a:fld>
            <a:endParaRPr lang="en-IE"/>
          </a:p>
        </p:txBody>
      </p:sp>
    </p:spTree>
    <p:extLst>
      <p:ext uri="{BB962C8B-B14F-4D97-AF65-F5344CB8AC3E}">
        <p14:creationId xmlns:p14="http://schemas.microsoft.com/office/powerpoint/2010/main" val="3955082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REMINDER THAT TYPES NEED TO BE DISCUSSED</a:t>
            </a:r>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43</a:t>
            </a:fld>
            <a:endParaRPr lang="en-IE"/>
          </a:p>
        </p:txBody>
      </p:sp>
    </p:spTree>
    <p:extLst>
      <p:ext uri="{BB962C8B-B14F-4D97-AF65-F5344CB8AC3E}">
        <p14:creationId xmlns:p14="http://schemas.microsoft.com/office/powerpoint/2010/main" val="368349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4</a:t>
            </a:fld>
            <a:endParaRPr lang="en-IE" dirty="0"/>
          </a:p>
        </p:txBody>
      </p:sp>
    </p:spTree>
    <p:extLst>
      <p:ext uri="{BB962C8B-B14F-4D97-AF65-F5344CB8AC3E}">
        <p14:creationId xmlns:p14="http://schemas.microsoft.com/office/powerpoint/2010/main" val="258167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5</a:t>
            </a:fld>
            <a:endParaRPr lang="en-IE" dirty="0"/>
          </a:p>
        </p:txBody>
      </p:sp>
    </p:spTree>
    <p:extLst>
      <p:ext uri="{BB962C8B-B14F-4D97-AF65-F5344CB8AC3E}">
        <p14:creationId xmlns:p14="http://schemas.microsoft.com/office/powerpoint/2010/main" val="797880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4FD911AD-A595-4AD7-9391-8772C5011E13}" type="slidenum">
              <a:rPr lang="en-IE" smtClean="0"/>
              <a:pPr/>
              <a:t>6</a:t>
            </a:fld>
            <a:endParaRPr lang="en-IE" dirty="0"/>
          </a:p>
        </p:txBody>
      </p:sp>
    </p:spTree>
    <p:extLst>
      <p:ext uri="{BB962C8B-B14F-4D97-AF65-F5344CB8AC3E}">
        <p14:creationId xmlns:p14="http://schemas.microsoft.com/office/powerpoint/2010/main" val="419802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IE" dirty="0" smtClean="0"/>
              <a:t>We’ve spotted the</a:t>
            </a:r>
            <a:r>
              <a:rPr lang="en-IE" baseline="0" dirty="0" smtClean="0"/>
              <a:t> pattern getting the slope functions of constants of linear functions.</a:t>
            </a:r>
          </a:p>
          <a:p>
            <a:r>
              <a:rPr lang="en-IE" baseline="0" dirty="0" smtClean="0"/>
              <a:t>They were relatively easy because the slope was the same at all points on the function.</a:t>
            </a:r>
            <a:endParaRPr lang="en-IE" dirty="0" smtClean="0"/>
          </a:p>
          <a:p>
            <a:r>
              <a:rPr lang="en-IE" dirty="0" smtClean="0"/>
              <a:t>Let’s look at</a:t>
            </a:r>
            <a:r>
              <a:rPr lang="en-IE" baseline="0" dirty="0" smtClean="0"/>
              <a:t> x</a:t>
            </a:r>
            <a:r>
              <a:rPr lang="en-IE" baseline="30000" dirty="0" smtClean="0"/>
              <a:t>2</a:t>
            </a:r>
            <a:r>
              <a:rPr lang="en-IE" baseline="0" dirty="0" smtClean="0"/>
              <a:t>.  It has a different slope at all points.  Let’s record the slope (of the tangent) at a few points and see if we can get/derive the slope function.</a:t>
            </a:r>
          </a:p>
          <a:p>
            <a:r>
              <a:rPr lang="en-IE" baseline="0" dirty="0" smtClean="0"/>
              <a:t>I want you to forget everything you know about differentiation for the next while and put yourself in a students shoes. (either a student at LCOL who hasn’t worked out the slope function of x</a:t>
            </a:r>
            <a:r>
              <a:rPr lang="en-IE" baseline="30000" dirty="0" smtClean="0"/>
              <a:t>2</a:t>
            </a:r>
            <a:r>
              <a:rPr lang="en-IE" baseline="0" dirty="0" smtClean="0"/>
              <a:t> from first principles or a LCHL who has).</a:t>
            </a:r>
            <a:endParaRPr lang="en-IE" baseline="30000" dirty="0" smtClean="0"/>
          </a:p>
          <a:p>
            <a:endParaRPr lang="en-IE" dirty="0" smtClean="0"/>
          </a:p>
          <a:p>
            <a:r>
              <a:rPr lang="en-IE" dirty="0" smtClean="0"/>
              <a:t>Forget what you know about calculus.  Put yourself in a student’s shoes.</a:t>
            </a:r>
          </a:p>
          <a:p>
            <a:r>
              <a:rPr lang="en-IE" dirty="0" smtClean="0"/>
              <a:t>When they have the table and graph done, you could go to</a:t>
            </a:r>
            <a:r>
              <a:rPr lang="en-IE" baseline="0" dirty="0" smtClean="0"/>
              <a:t> the Discovering Rule GeoGebra file and tick the box on the right hand side beside Question 3 to show a graph similar to their one.  Then </a:t>
            </a:r>
            <a:endParaRPr lang="en-IE" dirty="0" smtClean="0"/>
          </a:p>
          <a:p>
            <a:endParaRPr lang="en-IE" dirty="0" smtClean="0"/>
          </a:p>
          <a:p>
            <a:r>
              <a:rPr lang="en-IE" dirty="0" smtClean="0"/>
              <a:t>MENTION TURNING</a:t>
            </a:r>
            <a:r>
              <a:rPr lang="en-IE" baseline="0" dirty="0" smtClean="0"/>
              <a:t> POINTS HERE</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Ruler essential</a:t>
            </a:r>
            <a:r>
              <a:rPr lang="en-IE" baseline="0" dirty="0" smtClean="0"/>
              <a:t> to help read which tangent line you are reading</a:t>
            </a:r>
          </a:p>
          <a:p>
            <a:pPr marL="0" marR="0" indent="0" algn="l" defTabSz="914400" rtl="0" eaLnBrk="1" fontAlgn="auto" latinLnBrk="0" hangingPunct="1">
              <a:lnSpc>
                <a:spcPct val="100000"/>
              </a:lnSpc>
              <a:spcBef>
                <a:spcPts val="0"/>
              </a:spcBef>
              <a:spcAft>
                <a:spcPts val="0"/>
              </a:spcAft>
              <a:buClrTx/>
              <a:buSzTx/>
              <a:buFontTx/>
              <a:buNone/>
              <a:tabLst/>
              <a:defRPr/>
            </a:pPr>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Show the first triangle in the </a:t>
            </a:r>
            <a:r>
              <a:rPr lang="en-IE" baseline="0" dirty="0" err="1" smtClean="0"/>
              <a:t>Powerpoint</a:t>
            </a:r>
            <a:r>
              <a:rPr lang="en-IE" baseline="0" dirty="0" smtClean="0"/>
              <a:t> to get them started.</a:t>
            </a:r>
          </a:p>
          <a:p>
            <a:pPr marL="0" marR="0" indent="0" algn="l" defTabSz="914400" rtl="0" eaLnBrk="1" fontAlgn="auto" latinLnBrk="0" hangingPunct="1">
              <a:lnSpc>
                <a:spcPct val="100000"/>
              </a:lnSpc>
              <a:spcBef>
                <a:spcPts val="0"/>
              </a:spcBef>
              <a:spcAft>
                <a:spcPts val="0"/>
              </a:spcAft>
              <a:buClrTx/>
              <a:buSzTx/>
              <a:buFontTx/>
              <a:buNone/>
              <a:tabLst/>
              <a:defRPr/>
            </a:pPr>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Watch out for any pair filling in the table as -6, -4, -2, 2, 4, 6 i.e. skipping the tangent at (0,0), as it is hidden by the x-axis.</a:t>
            </a:r>
            <a:endParaRPr lang="en-IE" dirty="0" smtClean="0"/>
          </a:p>
          <a:p>
            <a:endParaRPr lang="en-IE" dirty="0"/>
          </a:p>
        </p:txBody>
      </p:sp>
      <p:sp>
        <p:nvSpPr>
          <p:cNvPr id="4" name="Slide Number Placeholder 3"/>
          <p:cNvSpPr>
            <a:spLocks noGrp="1"/>
          </p:cNvSpPr>
          <p:nvPr>
            <p:ph type="sldNum" sz="quarter" idx="10"/>
          </p:nvPr>
        </p:nvSpPr>
        <p:spPr/>
        <p:txBody>
          <a:bodyPr/>
          <a:lstStyle/>
          <a:p>
            <a:fld id="{0022F92F-CE9A-407C-A8CE-9B5C44D78DC5}" type="slidenum">
              <a:rPr lang="en-IE" smtClean="0"/>
              <a:pPr/>
              <a:t>7</a:t>
            </a:fld>
            <a:endParaRPr lang="en-IE"/>
          </a:p>
        </p:txBody>
      </p:sp>
    </p:spTree>
    <p:extLst>
      <p:ext uri="{BB962C8B-B14F-4D97-AF65-F5344CB8AC3E}">
        <p14:creationId xmlns:p14="http://schemas.microsoft.com/office/powerpoint/2010/main" val="38962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We’ve spotted the</a:t>
            </a:r>
            <a:r>
              <a:rPr lang="en-IE" baseline="0" dirty="0" smtClean="0"/>
              <a:t> pattern getting the slope functions of constants of linear functions.</a:t>
            </a:r>
          </a:p>
          <a:p>
            <a:r>
              <a:rPr lang="en-IE" baseline="0" dirty="0" smtClean="0"/>
              <a:t>They were relatively easy because the slope was the same at all points on the function.</a:t>
            </a:r>
            <a:endParaRPr lang="en-IE" dirty="0" smtClean="0"/>
          </a:p>
          <a:p>
            <a:r>
              <a:rPr lang="en-IE" dirty="0" smtClean="0"/>
              <a:t>Let’s look at</a:t>
            </a:r>
            <a:r>
              <a:rPr lang="en-IE" baseline="0" dirty="0" smtClean="0"/>
              <a:t> x</a:t>
            </a:r>
            <a:r>
              <a:rPr lang="en-IE" baseline="30000" dirty="0" smtClean="0"/>
              <a:t>2</a:t>
            </a:r>
            <a:r>
              <a:rPr lang="en-IE" baseline="0" dirty="0" smtClean="0"/>
              <a:t>.  It has a different slope at all points.  Let’s record the slope (of the tangent) at a few points and see if we can get/derive the slope function.</a:t>
            </a:r>
          </a:p>
          <a:p>
            <a:r>
              <a:rPr lang="en-IE" baseline="0" dirty="0" smtClean="0"/>
              <a:t>I want you to forget everything you know about differentiation for the next while and put yourself in a students shoes. (either a student at LCOL who hasn’t worked out the slope function of x</a:t>
            </a:r>
            <a:r>
              <a:rPr lang="en-IE" baseline="30000" dirty="0" smtClean="0"/>
              <a:t>2</a:t>
            </a:r>
            <a:r>
              <a:rPr lang="en-IE" baseline="0" dirty="0" smtClean="0"/>
              <a:t> from first principles or a LCHL who has).</a:t>
            </a:r>
            <a:endParaRPr lang="en-IE" baseline="30000" dirty="0" smtClean="0"/>
          </a:p>
          <a:p>
            <a:endParaRPr lang="en-IE" dirty="0" smtClean="0"/>
          </a:p>
          <a:p>
            <a:r>
              <a:rPr lang="en-IE" dirty="0" smtClean="0"/>
              <a:t>Forget what you know about calculus.  Put yourself in a student’s shoes.</a:t>
            </a:r>
          </a:p>
          <a:p>
            <a:endParaRPr lang="en-IE" dirty="0" smtClean="0"/>
          </a:p>
          <a:p>
            <a:r>
              <a:rPr lang="en-IE" dirty="0" smtClean="0"/>
              <a:t>MENTION TURNING</a:t>
            </a:r>
            <a:r>
              <a:rPr lang="en-IE" baseline="0" dirty="0" smtClean="0"/>
              <a:t> POINTS HERE</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Ruler essential</a:t>
            </a:r>
            <a:r>
              <a:rPr lang="en-IE" baseline="0" dirty="0" smtClean="0"/>
              <a:t> to help read which tangent line you are reading</a:t>
            </a:r>
            <a:endParaRPr lang="en-IE" dirty="0" smtClean="0"/>
          </a:p>
          <a:p>
            <a:endParaRPr lang="en-IE" dirty="0"/>
          </a:p>
        </p:txBody>
      </p:sp>
      <p:sp>
        <p:nvSpPr>
          <p:cNvPr id="4" name="Slide Number Placeholder 3"/>
          <p:cNvSpPr>
            <a:spLocks noGrp="1"/>
          </p:cNvSpPr>
          <p:nvPr>
            <p:ph type="sldNum" sz="quarter" idx="10"/>
          </p:nvPr>
        </p:nvSpPr>
        <p:spPr/>
        <p:txBody>
          <a:bodyPr/>
          <a:lstStyle/>
          <a:p>
            <a:fld id="{0022F92F-CE9A-407C-A8CE-9B5C44D78DC5}" type="slidenum">
              <a:rPr lang="en-IE" smtClean="0"/>
              <a:pPr/>
              <a:t>8</a:t>
            </a:fld>
            <a:endParaRPr lang="en-IE"/>
          </a:p>
        </p:txBody>
      </p:sp>
    </p:spTree>
    <p:extLst>
      <p:ext uri="{BB962C8B-B14F-4D97-AF65-F5344CB8AC3E}">
        <p14:creationId xmlns:p14="http://schemas.microsoft.com/office/powerpoint/2010/main" val="38962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We’ve spotted the</a:t>
            </a:r>
            <a:r>
              <a:rPr lang="en-IE" baseline="0" dirty="0" smtClean="0"/>
              <a:t> pattern getting the slope functions of constants of linear functions.</a:t>
            </a:r>
          </a:p>
          <a:p>
            <a:r>
              <a:rPr lang="en-IE" baseline="0" dirty="0" smtClean="0"/>
              <a:t>They were relatively easy because the slope was the same at all points on the function.</a:t>
            </a:r>
            <a:endParaRPr lang="en-IE" dirty="0" smtClean="0"/>
          </a:p>
          <a:p>
            <a:r>
              <a:rPr lang="en-IE" dirty="0" smtClean="0"/>
              <a:t>Let’s look at</a:t>
            </a:r>
            <a:r>
              <a:rPr lang="en-IE" baseline="0" dirty="0" smtClean="0"/>
              <a:t> x</a:t>
            </a:r>
            <a:r>
              <a:rPr lang="en-IE" baseline="30000" dirty="0" smtClean="0"/>
              <a:t>2</a:t>
            </a:r>
            <a:r>
              <a:rPr lang="en-IE" baseline="0" dirty="0" smtClean="0"/>
              <a:t>.  It has a different slope at all points.  Let’s record the slope (of the tangent) at a few points and see if we can get/derive the slope function.</a:t>
            </a:r>
          </a:p>
          <a:p>
            <a:r>
              <a:rPr lang="en-IE" baseline="0" dirty="0" smtClean="0"/>
              <a:t>I want you to forget everything you know about differentiation for the next while and put yourself in a students shoes. (either a student at LCOL who hasn’t worked out the slope function of x</a:t>
            </a:r>
            <a:r>
              <a:rPr lang="en-IE" baseline="30000" dirty="0" smtClean="0"/>
              <a:t>2</a:t>
            </a:r>
            <a:r>
              <a:rPr lang="en-IE" baseline="0" dirty="0" smtClean="0"/>
              <a:t> from first principles or a LCHL who has).</a:t>
            </a:r>
            <a:endParaRPr lang="en-IE" baseline="30000" dirty="0" smtClean="0"/>
          </a:p>
          <a:p>
            <a:endParaRPr lang="en-IE" dirty="0" smtClean="0"/>
          </a:p>
          <a:p>
            <a:r>
              <a:rPr lang="en-IE" dirty="0" smtClean="0"/>
              <a:t>Forget what you know about calculus.  Put yourself in a student’s shoes.</a:t>
            </a:r>
          </a:p>
          <a:p>
            <a:endParaRPr lang="en-IE" dirty="0" smtClean="0"/>
          </a:p>
          <a:p>
            <a:r>
              <a:rPr lang="en-IE" dirty="0" smtClean="0"/>
              <a:t>MENTION TURNING</a:t>
            </a:r>
            <a:r>
              <a:rPr lang="en-IE" baseline="0" dirty="0" smtClean="0"/>
              <a:t> POINTS HERE</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Ruler essential</a:t>
            </a:r>
            <a:r>
              <a:rPr lang="en-IE" baseline="0" dirty="0" smtClean="0"/>
              <a:t> to help read which tangent line you are reading</a:t>
            </a:r>
            <a:endParaRPr lang="en-IE" dirty="0" smtClean="0"/>
          </a:p>
          <a:p>
            <a:endParaRPr lang="en-IE" dirty="0"/>
          </a:p>
        </p:txBody>
      </p:sp>
      <p:sp>
        <p:nvSpPr>
          <p:cNvPr id="4" name="Slide Number Placeholder 3"/>
          <p:cNvSpPr>
            <a:spLocks noGrp="1"/>
          </p:cNvSpPr>
          <p:nvPr>
            <p:ph type="sldNum" sz="quarter" idx="10"/>
          </p:nvPr>
        </p:nvSpPr>
        <p:spPr/>
        <p:txBody>
          <a:bodyPr/>
          <a:lstStyle/>
          <a:p>
            <a:fld id="{0022F92F-CE9A-407C-A8CE-9B5C44D78DC5}" type="slidenum">
              <a:rPr lang="en-IE" smtClean="0"/>
              <a:pPr/>
              <a:t>9</a:t>
            </a:fld>
            <a:endParaRPr lang="en-IE"/>
          </a:p>
        </p:txBody>
      </p:sp>
    </p:spTree>
    <p:extLst>
      <p:ext uri="{BB962C8B-B14F-4D97-AF65-F5344CB8AC3E}">
        <p14:creationId xmlns:p14="http://schemas.microsoft.com/office/powerpoint/2010/main" val="38962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smtClean="0"/>
              <a:t>Click to edit Master title style</a:t>
            </a:r>
            <a:endParaRPr lang="en-I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28/09/2015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28/09/2015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entury Gothic" pitchFamily="34" charset="0"/>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28/09/2015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28/09/2015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28/09/2015</a:t>
            </a:fld>
            <a:endParaRPr lang="en-IE" dirty="0"/>
          </a:p>
        </p:txBody>
      </p:sp>
      <p:sp>
        <p:nvSpPr>
          <p:cNvPr id="5" name="Footer Placeholder 4"/>
          <p:cNvSpPr>
            <a:spLocks noGrp="1"/>
          </p:cNvSpPr>
          <p:nvPr>
            <p:ph type="ftr" sz="quarter" idx="11"/>
          </p:nvPr>
        </p:nvSpPr>
        <p:spPr/>
        <p:txBody>
          <a:bodyPr/>
          <a:lstStyle>
            <a:lvl1pPr>
              <a:defRPr>
                <a:latin typeface="Century Gothic" pitchFamily="34" charset="0"/>
              </a:defRPr>
            </a:lvl1pPr>
          </a:lstStyle>
          <a:p>
            <a:endParaRPr lang="en-IE" dirty="0"/>
          </a:p>
        </p:txBody>
      </p:sp>
      <p:sp>
        <p:nvSpPr>
          <p:cNvPr id="6" name="Slide Number Placeholder 5"/>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28/09/2015</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7" name="Date Placeholder 6"/>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28/09/2015</a:t>
            </a:fld>
            <a:endParaRPr lang="en-IE" dirty="0"/>
          </a:p>
        </p:txBody>
      </p:sp>
      <p:sp>
        <p:nvSpPr>
          <p:cNvPr id="8" name="Footer Placeholder 7"/>
          <p:cNvSpPr>
            <a:spLocks noGrp="1"/>
          </p:cNvSpPr>
          <p:nvPr>
            <p:ph type="ftr" sz="quarter" idx="11"/>
          </p:nvPr>
        </p:nvSpPr>
        <p:spPr/>
        <p:txBody>
          <a:bodyPr/>
          <a:lstStyle>
            <a:lvl1pPr>
              <a:defRPr>
                <a:latin typeface="Century Gothic" pitchFamily="34" charset="0"/>
              </a:defRPr>
            </a:lvl1pPr>
          </a:lstStyle>
          <a:p>
            <a:endParaRPr lang="en-IE" dirty="0"/>
          </a:p>
        </p:txBody>
      </p:sp>
      <p:sp>
        <p:nvSpPr>
          <p:cNvPr id="9" name="Slide Number Placeholder 8"/>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smtClean="0"/>
              <a:t>Click to edit Master title style</a:t>
            </a:r>
            <a:endParaRPr lang="en-IE" dirty="0"/>
          </a:p>
        </p:txBody>
      </p:sp>
      <p:sp>
        <p:nvSpPr>
          <p:cNvPr id="3" name="Date Placeholder 2"/>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28/09/2015</a:t>
            </a:fld>
            <a:endParaRPr lang="en-IE" dirty="0"/>
          </a:p>
        </p:txBody>
      </p:sp>
      <p:sp>
        <p:nvSpPr>
          <p:cNvPr id="4" name="Footer Placeholder 3"/>
          <p:cNvSpPr>
            <a:spLocks noGrp="1"/>
          </p:cNvSpPr>
          <p:nvPr>
            <p:ph type="ftr" sz="quarter" idx="11"/>
          </p:nvPr>
        </p:nvSpPr>
        <p:spPr/>
        <p:txBody>
          <a:bodyPr/>
          <a:lstStyle>
            <a:lvl1pPr>
              <a:defRPr>
                <a:latin typeface="Century Gothic" pitchFamily="34" charset="0"/>
              </a:defRPr>
            </a:lvl1pPr>
          </a:lstStyle>
          <a:p>
            <a:endParaRPr lang="en-IE" dirty="0"/>
          </a:p>
        </p:txBody>
      </p:sp>
      <p:sp>
        <p:nvSpPr>
          <p:cNvPr id="5" name="Slide Number Placeholder 4"/>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28/09/2015</a:t>
            </a:fld>
            <a:endParaRPr lang="en-IE" dirty="0"/>
          </a:p>
        </p:txBody>
      </p:sp>
      <p:sp>
        <p:nvSpPr>
          <p:cNvPr id="3" name="Footer Placeholder 2"/>
          <p:cNvSpPr>
            <a:spLocks noGrp="1"/>
          </p:cNvSpPr>
          <p:nvPr>
            <p:ph type="ftr" sz="quarter" idx="11"/>
          </p:nvPr>
        </p:nvSpPr>
        <p:spPr/>
        <p:txBody>
          <a:bodyPr/>
          <a:lstStyle>
            <a:lvl1pPr>
              <a:defRPr>
                <a:latin typeface="Century Gothic" pitchFamily="34" charset="0"/>
              </a:defRPr>
            </a:lvl1pPr>
          </a:lstStyle>
          <a:p>
            <a:endParaRPr lang="en-IE" dirty="0"/>
          </a:p>
        </p:txBody>
      </p:sp>
      <p:sp>
        <p:nvSpPr>
          <p:cNvPr id="4" name="Slide Number Placeholder 3"/>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28/09/2015</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entury Gothic" pitchFamily="34" charset="0"/>
              </a:defRPr>
            </a:lvl1pPr>
          </a:lstStyle>
          <a:p>
            <a:r>
              <a:rPr lang="en-US" smtClean="0"/>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entury Gothic" pitchFamily="34" charset="0"/>
              </a:defRPr>
            </a:lvl1pPr>
          </a:lstStyle>
          <a:p>
            <a:fld id="{B93E3AA2-FC4A-4421-ADF4-27C268264625}" type="datetimeFigureOut">
              <a:rPr lang="en-IE" smtClean="0"/>
              <a:pPr/>
              <a:t>28/09/2015</a:t>
            </a:fld>
            <a:endParaRPr lang="en-IE" dirty="0"/>
          </a:p>
        </p:txBody>
      </p:sp>
      <p:sp>
        <p:nvSpPr>
          <p:cNvPr id="6" name="Footer Placeholder 5"/>
          <p:cNvSpPr>
            <a:spLocks noGrp="1"/>
          </p:cNvSpPr>
          <p:nvPr>
            <p:ph type="ftr" sz="quarter" idx="11"/>
          </p:nvPr>
        </p:nvSpPr>
        <p:spPr/>
        <p:txBody>
          <a:bodyPr/>
          <a:lstStyle>
            <a:lvl1pPr>
              <a:defRPr>
                <a:latin typeface="Century Gothic" pitchFamily="34" charset="0"/>
              </a:defRPr>
            </a:lvl1pPr>
          </a:lstStyle>
          <a:p>
            <a:endParaRPr lang="en-IE" dirty="0"/>
          </a:p>
        </p:txBody>
      </p:sp>
      <p:sp>
        <p:nvSpPr>
          <p:cNvPr id="7" name="Slide Number Placeholder 6"/>
          <p:cNvSpPr>
            <a:spLocks noGrp="1"/>
          </p:cNvSpPr>
          <p:nvPr>
            <p:ph type="sldNum" sz="quarter" idx="12"/>
          </p:nvPr>
        </p:nvSpPr>
        <p:spPr/>
        <p:txBody>
          <a:bodyPr/>
          <a:lstStyle>
            <a:lvl1pPr>
              <a:defRPr>
                <a:latin typeface="Century Gothic" pitchFamily="34" charset="0"/>
              </a:defRPr>
            </a:lvl1pPr>
          </a:lstStyle>
          <a:p>
            <a:fld id="{F79F11AE-FEA8-4E86-BAC6-BA1A6295265B}" type="slidenum">
              <a:rPr lang="en-IE" smtClean="0"/>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Bevel 12"/>
          <p:cNvSpPr/>
          <p:nvPr/>
        </p:nvSpPr>
        <p:spPr>
          <a:xfrm>
            <a:off x="0" y="0"/>
            <a:ext cx="9144000" cy="6858000"/>
          </a:xfrm>
          <a:prstGeom prst="bevel">
            <a:avLst>
              <a:gd name="adj" fmla="val 2948"/>
            </a:avLst>
          </a:prstGeom>
          <a:gradFill flip="none" rotWithShape="1">
            <a:gsLst>
              <a:gs pos="60000">
                <a:srgbClr val="990033"/>
              </a:gs>
              <a:gs pos="40000">
                <a:srgbClr val="FFCC33"/>
              </a:gs>
              <a:gs pos="0">
                <a:srgbClr val="FFCC33">
                  <a:lumMod val="100000"/>
                </a:srgbClr>
              </a:gs>
              <a:gs pos="100000">
                <a:srgbClr val="990033"/>
              </a:gs>
              <a:gs pos="20000">
                <a:srgbClr val="990033"/>
              </a:gs>
              <a:gs pos="80000">
                <a:srgbClr val="FFCC33"/>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00026" y="209551"/>
            <a:ext cx="8730000" cy="6450556"/>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defRPr>
            </a:lvl1pPr>
          </a:lstStyle>
          <a:p>
            <a:fld id="{B93E3AA2-FC4A-4421-ADF4-27C268264625}" type="datetimeFigureOut">
              <a:rPr lang="en-IE" smtClean="0"/>
              <a:pPr/>
              <a:t>28/09/2015</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F79F11AE-FEA8-4E86-BAC6-BA1A6295265B}"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rojectmaths.ie/geogebra/discovering-the-rules-for-differentiating-polynomial-function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rojectmaths.ie/geogebra/discovering-the-rules-for-differentiating-polynomial-function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7.wmf"/><Relationship Id="rId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26" Type="http://schemas.openxmlformats.org/officeDocument/2006/relationships/image" Target="../media/image41.jpeg"/><Relationship Id="rId3" Type="http://schemas.openxmlformats.org/officeDocument/2006/relationships/image" Target="../media/image18.jpeg"/><Relationship Id="rId21" Type="http://schemas.openxmlformats.org/officeDocument/2006/relationships/image" Target="../media/image36.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5" Type="http://schemas.openxmlformats.org/officeDocument/2006/relationships/image" Target="../media/image40.jpeg"/><Relationship Id="rId2" Type="http://schemas.openxmlformats.org/officeDocument/2006/relationships/notesSlide" Target="../notesSlides/notesSlide14.xml"/><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jpe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8.jpeg"/><Relationship Id="rId28" Type="http://schemas.openxmlformats.org/officeDocument/2006/relationships/image" Target="../media/image43.jpe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projectmaths.ie/geogebra/relating-a-cubic-function-to-its-derivative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wmf"/><Relationship Id="rId3" Type="http://schemas.openxmlformats.org/officeDocument/2006/relationships/notesSlide" Target="../notesSlides/notesSlide3.xml"/><Relationship Id="rId7" Type="http://schemas.openxmlformats.org/officeDocument/2006/relationships/image" Target="../media/image6.wmf"/><Relationship Id="rId12"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7.wmf"/><Relationship Id="rId14" Type="http://schemas.openxmlformats.org/officeDocument/2006/relationships/oleObject" Target="../embeddings/oleObject10.bin"/></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projectmaths.ie/geogebra/relating-a-cubic-function-to-its-derivativ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www.projectmaths.ie/geogebra/curve-sketching-derivatives-of-six-functions/"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image" Target="../media/image68.png"/><Relationship Id="rId16"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9.wmf"/><Relationship Id="rId3" Type="http://schemas.openxmlformats.org/officeDocument/2006/relationships/notesSlide" Target="../notesSlides/notesSlide4.xml"/><Relationship Id="rId7" Type="http://schemas.openxmlformats.org/officeDocument/2006/relationships/image" Target="../media/image6.wmf"/><Relationship Id="rId12"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7.wmf"/><Relationship Id="rId14" Type="http://schemas.openxmlformats.org/officeDocument/2006/relationships/oleObject" Target="../embeddings/oleObject16.bin"/></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9.wmf"/><Relationship Id="rId3" Type="http://schemas.openxmlformats.org/officeDocument/2006/relationships/notesSlide" Target="../notesSlides/notesSlide5.xml"/><Relationship Id="rId7" Type="http://schemas.openxmlformats.org/officeDocument/2006/relationships/image" Target="../media/image6.wmf"/><Relationship Id="rId12"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7.wmf"/><Relationship Id="rId14" Type="http://schemas.openxmlformats.org/officeDocument/2006/relationships/oleObject" Target="../embeddings/oleObject2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9.wmf"/><Relationship Id="rId3" Type="http://schemas.openxmlformats.org/officeDocument/2006/relationships/notesSlide" Target="../notesSlides/notesSlide6.xml"/><Relationship Id="rId7" Type="http://schemas.openxmlformats.org/officeDocument/2006/relationships/image" Target="../media/image6.wmf"/><Relationship Id="rId12"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7.wmf"/><Relationship Id="rId14"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Purpose</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r>
              <a:rPr lang="en-IE" i="1" dirty="0">
                <a:solidFill>
                  <a:srgbClr val="990033"/>
                </a:solidFill>
              </a:rPr>
              <a:t>I</a:t>
            </a:r>
            <a:r>
              <a:rPr lang="en-IE" i="1" dirty="0" smtClean="0">
                <a:solidFill>
                  <a:srgbClr val="990033"/>
                </a:solidFill>
              </a:rPr>
              <a:t>s there another way to work out the derivative?</a:t>
            </a:r>
            <a:endParaRPr lang="en-IE" i="1" dirty="0">
              <a:solidFill>
                <a:srgbClr val="990033"/>
              </a:solidFill>
            </a:endParaRPr>
          </a:p>
        </p:txBody>
      </p:sp>
    </p:spTree>
    <p:extLst>
      <p:ext uri="{BB962C8B-B14F-4D97-AF65-F5344CB8AC3E}">
        <p14:creationId xmlns:p14="http://schemas.microsoft.com/office/powerpoint/2010/main" val="2651274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E12CB-7907-47A2-9857-4766285EEF15}" type="slidenum">
              <a:rPr lang="en-IE" smtClean="0"/>
              <a:pPr/>
              <a:t>10</a:t>
            </a:fld>
            <a:endParaRPr lang="en-IE"/>
          </a:p>
        </p:txBody>
      </p:sp>
      <p:sp>
        <p:nvSpPr>
          <p:cNvPr id="7" name="TextBox 6"/>
          <p:cNvSpPr txBox="1"/>
          <p:nvPr/>
        </p:nvSpPr>
        <p:spPr>
          <a:xfrm>
            <a:off x="228279" y="214290"/>
            <a:ext cx="8687442" cy="1446550"/>
          </a:xfrm>
          <a:prstGeom prst="rect">
            <a:avLst/>
          </a:prstGeom>
          <a:noFill/>
          <a:ln w="25400" cmpd="thickThin">
            <a:noFill/>
          </a:ln>
          <a:scene3d>
            <a:camera prst="orthographicFront"/>
            <a:lightRig rig="threePt" dir="t"/>
          </a:scene3d>
          <a:sp3d prstMaterial="softEdge">
            <a:bevelT w="165100" prst="coolSlant"/>
          </a:sp3d>
        </p:spPr>
        <p:txBody>
          <a:bodyPr wrap="square" rtlCol="0">
            <a:spAutoFit/>
          </a:bodyPr>
          <a:lstStyle/>
          <a:p>
            <a:pPr algn="ctr"/>
            <a:r>
              <a:rPr lang="en-IE" sz="4400" b="1" i="1" dirty="0" smtClean="0">
                <a:solidFill>
                  <a:srgbClr val="990033"/>
                </a:solidFill>
                <a:effectLst>
                  <a:outerShdw blurRad="38100" dist="38100" dir="2700000" algn="tl">
                    <a:srgbClr val="000000">
                      <a:alpha val="43137"/>
                    </a:srgbClr>
                  </a:outerShdw>
                </a:effectLst>
              </a:rPr>
              <a:t>Slope Functions of other Quadratic Equations using GeoGebra</a:t>
            </a:r>
            <a:endParaRPr lang="en-IE" sz="4400" b="1" i="1" dirty="0">
              <a:solidFill>
                <a:srgbClr val="990033"/>
              </a:solidFill>
              <a:effectLst>
                <a:outerShdw blurRad="38100" dist="38100" dir="2700000" algn="tl">
                  <a:srgbClr val="000000">
                    <a:alpha val="43137"/>
                  </a:srgbClr>
                </a:outerShdw>
              </a:effectLst>
            </a:endParaRPr>
          </a:p>
        </p:txBody>
      </p:sp>
      <p:pic>
        <p:nvPicPr>
          <p:cNvPr id="5" name="Picture 2" descr="http://www.soft32.com/blog/wp-content/uploads/2012/04/geogebra.png">
            <a:hlinkClick r:id="rId3"/>
          </p:cNvPr>
          <p:cNvPicPr>
            <a:picLocks noChangeAspect="1" noChangeArrowheads="1"/>
          </p:cNvPicPr>
          <p:nvPr/>
        </p:nvPicPr>
        <p:blipFill>
          <a:blip r:embed="rId4" cstate="print"/>
          <a:srcRect/>
          <a:stretch>
            <a:fillRect/>
          </a:stretch>
        </p:blipFill>
        <p:spPr bwMode="auto">
          <a:xfrm>
            <a:off x="8028384" y="5805264"/>
            <a:ext cx="809600" cy="809600"/>
          </a:xfrm>
          <a:prstGeom prst="rect">
            <a:avLst/>
          </a:prstGeom>
          <a:noFill/>
        </p:spPr>
      </p:pic>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9487" y="2066925"/>
            <a:ext cx="5065027" cy="3621494"/>
          </a:xfrm>
          <a:prstGeom prst="rect">
            <a:avLst/>
          </a:prstGeom>
          <a:noFill/>
          <a:ln w="19050">
            <a:solidFill>
              <a:srgbClr val="990033"/>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9795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Question 7</a:t>
            </a:r>
            <a:endParaRPr lang="en-IE"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121" y="1860332"/>
            <a:ext cx="5493049" cy="372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326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3" name="Group 1272"/>
          <p:cNvGrpSpPr/>
          <p:nvPr/>
        </p:nvGrpSpPr>
        <p:grpSpPr>
          <a:xfrm>
            <a:off x="335491" y="610168"/>
            <a:ext cx="8458201" cy="4032250"/>
            <a:chOff x="539750" y="1125538"/>
            <a:chExt cx="8458201" cy="4032250"/>
          </a:xfrm>
        </p:grpSpPr>
        <p:sp>
          <p:nvSpPr>
            <p:cNvPr id="5" name="AutoShape 4"/>
            <p:cNvSpPr>
              <a:spLocks noChangeAspect="1" noChangeArrowheads="1" noTextEdit="1"/>
            </p:cNvSpPr>
            <p:nvPr/>
          </p:nvSpPr>
          <p:spPr bwMode="auto">
            <a:xfrm>
              <a:off x="539750" y="1125538"/>
              <a:ext cx="84470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nvGrpSpPr>
            <p:cNvPr id="6" name="Group 206"/>
            <p:cNvGrpSpPr>
              <a:grpSpLocks/>
            </p:cNvGrpSpPr>
            <p:nvPr/>
          </p:nvGrpSpPr>
          <p:grpSpPr bwMode="auto">
            <a:xfrm>
              <a:off x="539750" y="1128713"/>
              <a:ext cx="8458201" cy="3970338"/>
              <a:chOff x="340" y="711"/>
              <a:chExt cx="5328" cy="2501"/>
            </a:xfrm>
          </p:grpSpPr>
          <p:sp>
            <p:nvSpPr>
              <p:cNvPr id="1073" name="Rectangle 6"/>
              <p:cNvSpPr>
                <a:spLocks noChangeArrowheads="1"/>
              </p:cNvSpPr>
              <p:nvPr/>
            </p:nvSpPr>
            <p:spPr bwMode="auto">
              <a:xfrm>
                <a:off x="340" y="711"/>
                <a:ext cx="5328" cy="25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078" name="Line 11"/>
              <p:cNvSpPr>
                <a:spLocks noChangeShapeType="1"/>
              </p:cNvSpPr>
              <p:nvPr/>
            </p:nvSpPr>
            <p:spPr bwMode="auto">
              <a:xfrm flipV="1">
                <a:off x="794"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3" name="Line 16"/>
              <p:cNvSpPr>
                <a:spLocks noChangeShapeType="1"/>
              </p:cNvSpPr>
              <p:nvPr/>
            </p:nvSpPr>
            <p:spPr bwMode="auto">
              <a:xfrm flipV="1">
                <a:off x="1110"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8" name="Line 21"/>
              <p:cNvSpPr>
                <a:spLocks noChangeShapeType="1"/>
              </p:cNvSpPr>
              <p:nvPr/>
            </p:nvSpPr>
            <p:spPr bwMode="auto">
              <a:xfrm flipV="1">
                <a:off x="1426"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3" name="Line 26"/>
              <p:cNvSpPr>
                <a:spLocks noChangeShapeType="1"/>
              </p:cNvSpPr>
              <p:nvPr/>
            </p:nvSpPr>
            <p:spPr bwMode="auto">
              <a:xfrm flipV="1">
                <a:off x="1742"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8" name="Line 31"/>
              <p:cNvSpPr>
                <a:spLocks noChangeShapeType="1"/>
              </p:cNvSpPr>
              <p:nvPr/>
            </p:nvSpPr>
            <p:spPr bwMode="auto">
              <a:xfrm flipV="1">
                <a:off x="2057"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3" name="Line 36"/>
              <p:cNvSpPr>
                <a:spLocks noChangeShapeType="1"/>
              </p:cNvSpPr>
              <p:nvPr/>
            </p:nvSpPr>
            <p:spPr bwMode="auto">
              <a:xfrm flipV="1">
                <a:off x="2373"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8" name="Line 41"/>
              <p:cNvSpPr>
                <a:spLocks noChangeShapeType="1"/>
              </p:cNvSpPr>
              <p:nvPr/>
            </p:nvSpPr>
            <p:spPr bwMode="auto">
              <a:xfrm flipV="1">
                <a:off x="2689"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3" name="Line 46"/>
              <p:cNvSpPr>
                <a:spLocks noChangeShapeType="1"/>
              </p:cNvSpPr>
              <p:nvPr/>
            </p:nvSpPr>
            <p:spPr bwMode="auto">
              <a:xfrm flipV="1">
                <a:off x="3004"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8" name="Line 51"/>
              <p:cNvSpPr>
                <a:spLocks noChangeShapeType="1"/>
              </p:cNvSpPr>
              <p:nvPr/>
            </p:nvSpPr>
            <p:spPr bwMode="auto">
              <a:xfrm flipV="1">
                <a:off x="3320"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3" name="Line 56"/>
              <p:cNvSpPr>
                <a:spLocks noChangeShapeType="1"/>
              </p:cNvSpPr>
              <p:nvPr/>
            </p:nvSpPr>
            <p:spPr bwMode="auto">
              <a:xfrm flipV="1">
                <a:off x="3636"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8" name="Line 61"/>
              <p:cNvSpPr>
                <a:spLocks noChangeShapeType="1"/>
              </p:cNvSpPr>
              <p:nvPr/>
            </p:nvSpPr>
            <p:spPr bwMode="auto">
              <a:xfrm flipV="1">
                <a:off x="3952"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3" name="Line 66"/>
              <p:cNvSpPr>
                <a:spLocks noChangeShapeType="1"/>
              </p:cNvSpPr>
              <p:nvPr/>
            </p:nvSpPr>
            <p:spPr bwMode="auto">
              <a:xfrm flipV="1">
                <a:off x="4267"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8" name="Line 71"/>
              <p:cNvSpPr>
                <a:spLocks noChangeShapeType="1"/>
              </p:cNvSpPr>
              <p:nvPr/>
            </p:nvSpPr>
            <p:spPr bwMode="auto">
              <a:xfrm flipV="1">
                <a:off x="4583"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3" name="Line 76"/>
              <p:cNvSpPr>
                <a:spLocks noChangeShapeType="1"/>
              </p:cNvSpPr>
              <p:nvPr/>
            </p:nvSpPr>
            <p:spPr bwMode="auto">
              <a:xfrm flipV="1">
                <a:off x="4899"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8" name="Line 81"/>
              <p:cNvSpPr>
                <a:spLocks noChangeShapeType="1"/>
              </p:cNvSpPr>
              <p:nvPr/>
            </p:nvSpPr>
            <p:spPr bwMode="auto">
              <a:xfrm flipV="1">
                <a:off x="5215" y="841"/>
                <a:ext cx="0" cy="2274"/>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7" name="Line 90"/>
              <p:cNvSpPr>
                <a:spLocks noChangeShapeType="1"/>
              </p:cNvSpPr>
              <p:nvPr/>
            </p:nvSpPr>
            <p:spPr bwMode="auto">
              <a:xfrm>
                <a:off x="478" y="2982"/>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2" name="Line 95"/>
              <p:cNvSpPr>
                <a:spLocks noChangeShapeType="1"/>
              </p:cNvSpPr>
              <p:nvPr/>
            </p:nvSpPr>
            <p:spPr bwMode="auto">
              <a:xfrm>
                <a:off x="478" y="2848"/>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7" name="Line 100"/>
              <p:cNvSpPr>
                <a:spLocks noChangeShapeType="1"/>
              </p:cNvSpPr>
              <p:nvPr/>
            </p:nvSpPr>
            <p:spPr bwMode="auto">
              <a:xfrm>
                <a:off x="478" y="2714"/>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2" name="Line 105"/>
              <p:cNvSpPr>
                <a:spLocks noChangeShapeType="1"/>
              </p:cNvSpPr>
              <p:nvPr/>
            </p:nvSpPr>
            <p:spPr bwMode="auto">
              <a:xfrm>
                <a:off x="478" y="2580"/>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7" name="Line 110"/>
              <p:cNvSpPr>
                <a:spLocks noChangeShapeType="1"/>
              </p:cNvSpPr>
              <p:nvPr/>
            </p:nvSpPr>
            <p:spPr bwMode="auto">
              <a:xfrm>
                <a:off x="478" y="2446"/>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2" name="Line 115"/>
              <p:cNvSpPr>
                <a:spLocks noChangeShapeType="1"/>
              </p:cNvSpPr>
              <p:nvPr/>
            </p:nvSpPr>
            <p:spPr bwMode="auto">
              <a:xfrm>
                <a:off x="478" y="2312"/>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7" name="Line 120"/>
              <p:cNvSpPr>
                <a:spLocks noChangeShapeType="1"/>
              </p:cNvSpPr>
              <p:nvPr/>
            </p:nvSpPr>
            <p:spPr bwMode="auto">
              <a:xfrm>
                <a:off x="478" y="2178"/>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2" name="Line 125"/>
              <p:cNvSpPr>
                <a:spLocks noChangeShapeType="1"/>
              </p:cNvSpPr>
              <p:nvPr/>
            </p:nvSpPr>
            <p:spPr bwMode="auto">
              <a:xfrm>
                <a:off x="478" y="2045"/>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7" name="Line 130"/>
              <p:cNvSpPr>
                <a:spLocks noChangeShapeType="1"/>
              </p:cNvSpPr>
              <p:nvPr/>
            </p:nvSpPr>
            <p:spPr bwMode="auto">
              <a:xfrm>
                <a:off x="478" y="1911"/>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2" name="Line 135"/>
              <p:cNvSpPr>
                <a:spLocks noChangeShapeType="1"/>
              </p:cNvSpPr>
              <p:nvPr/>
            </p:nvSpPr>
            <p:spPr bwMode="auto">
              <a:xfrm>
                <a:off x="478" y="1777"/>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7" name="Line 140"/>
              <p:cNvSpPr>
                <a:spLocks noChangeShapeType="1"/>
              </p:cNvSpPr>
              <p:nvPr/>
            </p:nvSpPr>
            <p:spPr bwMode="auto">
              <a:xfrm>
                <a:off x="478" y="1643"/>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12" name="Line 145"/>
              <p:cNvSpPr>
                <a:spLocks noChangeShapeType="1"/>
              </p:cNvSpPr>
              <p:nvPr/>
            </p:nvSpPr>
            <p:spPr bwMode="auto">
              <a:xfrm>
                <a:off x="478" y="1510"/>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17" name="Line 150"/>
              <p:cNvSpPr>
                <a:spLocks noChangeShapeType="1"/>
              </p:cNvSpPr>
              <p:nvPr/>
            </p:nvSpPr>
            <p:spPr bwMode="auto">
              <a:xfrm>
                <a:off x="478" y="1376"/>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22" name="Line 155"/>
              <p:cNvSpPr>
                <a:spLocks noChangeShapeType="1"/>
              </p:cNvSpPr>
              <p:nvPr/>
            </p:nvSpPr>
            <p:spPr bwMode="auto">
              <a:xfrm>
                <a:off x="478" y="1242"/>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27" name="Line 160"/>
              <p:cNvSpPr>
                <a:spLocks noChangeShapeType="1"/>
              </p:cNvSpPr>
              <p:nvPr/>
            </p:nvSpPr>
            <p:spPr bwMode="auto">
              <a:xfrm>
                <a:off x="478" y="1109"/>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32" name="Line 165"/>
              <p:cNvSpPr>
                <a:spLocks noChangeShapeType="1"/>
              </p:cNvSpPr>
              <p:nvPr/>
            </p:nvSpPr>
            <p:spPr bwMode="auto">
              <a:xfrm>
                <a:off x="478" y="975"/>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37" name="Line 170"/>
              <p:cNvSpPr>
                <a:spLocks noChangeShapeType="1"/>
              </p:cNvSpPr>
              <p:nvPr/>
            </p:nvSpPr>
            <p:spPr bwMode="auto">
              <a:xfrm>
                <a:off x="478" y="841"/>
                <a:ext cx="5052"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38" name="Line 171"/>
              <p:cNvSpPr>
                <a:spLocks noChangeShapeType="1"/>
              </p:cNvSpPr>
              <p:nvPr/>
            </p:nvSpPr>
            <p:spPr bwMode="auto">
              <a:xfrm flipV="1">
                <a:off x="478"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39" name="Line 172"/>
              <p:cNvSpPr>
                <a:spLocks noChangeShapeType="1"/>
              </p:cNvSpPr>
              <p:nvPr/>
            </p:nvSpPr>
            <p:spPr bwMode="auto">
              <a:xfrm flipV="1">
                <a:off x="478"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40" name="Line 173"/>
              <p:cNvSpPr>
                <a:spLocks noChangeShapeType="1"/>
              </p:cNvSpPr>
              <p:nvPr/>
            </p:nvSpPr>
            <p:spPr bwMode="auto">
              <a:xfrm flipV="1">
                <a:off x="794"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41" name="Line 174"/>
              <p:cNvSpPr>
                <a:spLocks noChangeShapeType="1"/>
              </p:cNvSpPr>
              <p:nvPr/>
            </p:nvSpPr>
            <p:spPr bwMode="auto">
              <a:xfrm flipV="1">
                <a:off x="794"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42" name="Line 175"/>
              <p:cNvSpPr>
                <a:spLocks noChangeShapeType="1"/>
              </p:cNvSpPr>
              <p:nvPr/>
            </p:nvSpPr>
            <p:spPr bwMode="auto">
              <a:xfrm flipV="1">
                <a:off x="1110"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43" name="Line 176"/>
              <p:cNvSpPr>
                <a:spLocks noChangeShapeType="1"/>
              </p:cNvSpPr>
              <p:nvPr/>
            </p:nvSpPr>
            <p:spPr bwMode="auto">
              <a:xfrm flipV="1">
                <a:off x="1110"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44" name="Line 177"/>
              <p:cNvSpPr>
                <a:spLocks noChangeShapeType="1"/>
              </p:cNvSpPr>
              <p:nvPr/>
            </p:nvSpPr>
            <p:spPr bwMode="auto">
              <a:xfrm flipV="1">
                <a:off x="1426"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45" name="Line 178"/>
              <p:cNvSpPr>
                <a:spLocks noChangeShapeType="1"/>
              </p:cNvSpPr>
              <p:nvPr/>
            </p:nvSpPr>
            <p:spPr bwMode="auto">
              <a:xfrm flipV="1">
                <a:off x="1426"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46" name="Line 179"/>
              <p:cNvSpPr>
                <a:spLocks noChangeShapeType="1"/>
              </p:cNvSpPr>
              <p:nvPr/>
            </p:nvSpPr>
            <p:spPr bwMode="auto">
              <a:xfrm flipV="1">
                <a:off x="1742"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47" name="Line 180"/>
              <p:cNvSpPr>
                <a:spLocks noChangeShapeType="1"/>
              </p:cNvSpPr>
              <p:nvPr/>
            </p:nvSpPr>
            <p:spPr bwMode="auto">
              <a:xfrm flipV="1">
                <a:off x="1742"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48" name="Line 181"/>
              <p:cNvSpPr>
                <a:spLocks noChangeShapeType="1"/>
              </p:cNvSpPr>
              <p:nvPr/>
            </p:nvSpPr>
            <p:spPr bwMode="auto">
              <a:xfrm flipV="1">
                <a:off x="2057"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49" name="Line 182"/>
              <p:cNvSpPr>
                <a:spLocks noChangeShapeType="1"/>
              </p:cNvSpPr>
              <p:nvPr/>
            </p:nvSpPr>
            <p:spPr bwMode="auto">
              <a:xfrm flipV="1">
                <a:off x="2057"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50" name="Line 183"/>
              <p:cNvSpPr>
                <a:spLocks noChangeShapeType="1"/>
              </p:cNvSpPr>
              <p:nvPr/>
            </p:nvSpPr>
            <p:spPr bwMode="auto">
              <a:xfrm flipV="1">
                <a:off x="2373"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51" name="Line 184"/>
              <p:cNvSpPr>
                <a:spLocks noChangeShapeType="1"/>
              </p:cNvSpPr>
              <p:nvPr/>
            </p:nvSpPr>
            <p:spPr bwMode="auto">
              <a:xfrm flipV="1">
                <a:off x="2373"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52" name="Line 185"/>
              <p:cNvSpPr>
                <a:spLocks noChangeShapeType="1"/>
              </p:cNvSpPr>
              <p:nvPr/>
            </p:nvSpPr>
            <p:spPr bwMode="auto">
              <a:xfrm flipV="1">
                <a:off x="2689"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53" name="Line 186"/>
              <p:cNvSpPr>
                <a:spLocks noChangeShapeType="1"/>
              </p:cNvSpPr>
              <p:nvPr/>
            </p:nvSpPr>
            <p:spPr bwMode="auto">
              <a:xfrm flipV="1">
                <a:off x="2689"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54" name="Line 187"/>
              <p:cNvSpPr>
                <a:spLocks noChangeShapeType="1"/>
              </p:cNvSpPr>
              <p:nvPr/>
            </p:nvSpPr>
            <p:spPr bwMode="auto">
              <a:xfrm flipV="1">
                <a:off x="3320"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55" name="Line 188"/>
              <p:cNvSpPr>
                <a:spLocks noChangeShapeType="1"/>
              </p:cNvSpPr>
              <p:nvPr/>
            </p:nvSpPr>
            <p:spPr bwMode="auto">
              <a:xfrm flipV="1">
                <a:off x="3320"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56" name="Line 189"/>
              <p:cNvSpPr>
                <a:spLocks noChangeShapeType="1"/>
              </p:cNvSpPr>
              <p:nvPr/>
            </p:nvSpPr>
            <p:spPr bwMode="auto">
              <a:xfrm flipV="1">
                <a:off x="3636"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57" name="Line 190"/>
              <p:cNvSpPr>
                <a:spLocks noChangeShapeType="1"/>
              </p:cNvSpPr>
              <p:nvPr/>
            </p:nvSpPr>
            <p:spPr bwMode="auto">
              <a:xfrm flipV="1">
                <a:off x="3636"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58" name="Line 191"/>
              <p:cNvSpPr>
                <a:spLocks noChangeShapeType="1"/>
              </p:cNvSpPr>
              <p:nvPr/>
            </p:nvSpPr>
            <p:spPr bwMode="auto">
              <a:xfrm flipV="1">
                <a:off x="3952"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59" name="Line 192"/>
              <p:cNvSpPr>
                <a:spLocks noChangeShapeType="1"/>
              </p:cNvSpPr>
              <p:nvPr/>
            </p:nvSpPr>
            <p:spPr bwMode="auto">
              <a:xfrm flipV="1">
                <a:off x="3952"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60" name="Line 193"/>
              <p:cNvSpPr>
                <a:spLocks noChangeShapeType="1"/>
              </p:cNvSpPr>
              <p:nvPr/>
            </p:nvSpPr>
            <p:spPr bwMode="auto">
              <a:xfrm flipV="1">
                <a:off x="4267"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61" name="Line 194"/>
              <p:cNvSpPr>
                <a:spLocks noChangeShapeType="1"/>
              </p:cNvSpPr>
              <p:nvPr/>
            </p:nvSpPr>
            <p:spPr bwMode="auto">
              <a:xfrm flipV="1">
                <a:off x="4267"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62" name="Line 195"/>
              <p:cNvSpPr>
                <a:spLocks noChangeShapeType="1"/>
              </p:cNvSpPr>
              <p:nvPr/>
            </p:nvSpPr>
            <p:spPr bwMode="auto">
              <a:xfrm flipV="1">
                <a:off x="4583"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63" name="Line 196"/>
              <p:cNvSpPr>
                <a:spLocks noChangeShapeType="1"/>
              </p:cNvSpPr>
              <p:nvPr/>
            </p:nvSpPr>
            <p:spPr bwMode="auto">
              <a:xfrm flipV="1">
                <a:off x="4583"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64" name="Line 197"/>
              <p:cNvSpPr>
                <a:spLocks noChangeShapeType="1"/>
              </p:cNvSpPr>
              <p:nvPr/>
            </p:nvSpPr>
            <p:spPr bwMode="auto">
              <a:xfrm flipV="1">
                <a:off x="4899"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65" name="Line 198"/>
              <p:cNvSpPr>
                <a:spLocks noChangeShapeType="1"/>
              </p:cNvSpPr>
              <p:nvPr/>
            </p:nvSpPr>
            <p:spPr bwMode="auto">
              <a:xfrm flipV="1">
                <a:off x="4899"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66" name="Line 199"/>
              <p:cNvSpPr>
                <a:spLocks noChangeShapeType="1"/>
              </p:cNvSpPr>
              <p:nvPr/>
            </p:nvSpPr>
            <p:spPr bwMode="auto">
              <a:xfrm flipV="1">
                <a:off x="5215"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67" name="Line 200"/>
              <p:cNvSpPr>
                <a:spLocks noChangeShapeType="1"/>
              </p:cNvSpPr>
              <p:nvPr/>
            </p:nvSpPr>
            <p:spPr bwMode="auto">
              <a:xfrm flipV="1">
                <a:off x="5215"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68" name="Line 201"/>
              <p:cNvSpPr>
                <a:spLocks noChangeShapeType="1"/>
              </p:cNvSpPr>
              <p:nvPr/>
            </p:nvSpPr>
            <p:spPr bwMode="auto">
              <a:xfrm flipV="1">
                <a:off x="5530" y="841"/>
                <a:ext cx="0" cy="2274"/>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69" name="Line 202"/>
              <p:cNvSpPr>
                <a:spLocks noChangeShapeType="1"/>
              </p:cNvSpPr>
              <p:nvPr/>
            </p:nvSpPr>
            <p:spPr bwMode="auto">
              <a:xfrm flipV="1">
                <a:off x="5530" y="1761"/>
                <a:ext cx="0" cy="36"/>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70" name="Line 203"/>
              <p:cNvSpPr>
                <a:spLocks noChangeShapeType="1"/>
              </p:cNvSpPr>
              <p:nvPr/>
            </p:nvSpPr>
            <p:spPr bwMode="auto">
              <a:xfrm>
                <a:off x="478" y="3115"/>
                <a:ext cx="5052"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71" name="Line 204"/>
              <p:cNvSpPr>
                <a:spLocks noChangeShapeType="1"/>
              </p:cNvSpPr>
              <p:nvPr/>
            </p:nvSpPr>
            <p:spPr bwMode="auto">
              <a:xfrm>
                <a:off x="2989" y="3115"/>
                <a:ext cx="32"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72" name="Line 205"/>
              <p:cNvSpPr>
                <a:spLocks noChangeShapeType="1"/>
              </p:cNvSpPr>
              <p:nvPr/>
            </p:nvSpPr>
            <p:spPr bwMode="auto">
              <a:xfrm>
                <a:off x="478" y="2982"/>
                <a:ext cx="5052"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grpSp>
        <p:sp>
          <p:nvSpPr>
            <p:cNvPr id="7" name="Line 207"/>
            <p:cNvSpPr>
              <a:spLocks noChangeShapeType="1"/>
            </p:cNvSpPr>
            <p:nvPr/>
          </p:nvSpPr>
          <p:spPr bwMode="auto">
            <a:xfrm>
              <a:off x="4745038" y="4733926"/>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Line 208"/>
            <p:cNvSpPr>
              <a:spLocks noChangeShapeType="1"/>
            </p:cNvSpPr>
            <p:nvPr/>
          </p:nvSpPr>
          <p:spPr bwMode="auto">
            <a:xfrm>
              <a:off x="758825" y="4521201"/>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Line 209"/>
            <p:cNvSpPr>
              <a:spLocks noChangeShapeType="1"/>
            </p:cNvSpPr>
            <p:nvPr/>
          </p:nvSpPr>
          <p:spPr bwMode="auto">
            <a:xfrm>
              <a:off x="4745038" y="4521201"/>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 name="Line 210"/>
            <p:cNvSpPr>
              <a:spLocks noChangeShapeType="1"/>
            </p:cNvSpPr>
            <p:nvPr/>
          </p:nvSpPr>
          <p:spPr bwMode="auto">
            <a:xfrm>
              <a:off x="758825" y="4308476"/>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 name="Line 211"/>
            <p:cNvSpPr>
              <a:spLocks noChangeShapeType="1"/>
            </p:cNvSpPr>
            <p:nvPr/>
          </p:nvSpPr>
          <p:spPr bwMode="auto">
            <a:xfrm>
              <a:off x="4745038" y="4308476"/>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 name="Line 212"/>
            <p:cNvSpPr>
              <a:spLocks noChangeShapeType="1"/>
            </p:cNvSpPr>
            <p:nvPr/>
          </p:nvSpPr>
          <p:spPr bwMode="auto">
            <a:xfrm>
              <a:off x="758825" y="4095751"/>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3" name="Line 213"/>
            <p:cNvSpPr>
              <a:spLocks noChangeShapeType="1"/>
            </p:cNvSpPr>
            <p:nvPr/>
          </p:nvSpPr>
          <p:spPr bwMode="auto">
            <a:xfrm>
              <a:off x="4745038" y="4095751"/>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4" name="Line 214"/>
            <p:cNvSpPr>
              <a:spLocks noChangeShapeType="1"/>
            </p:cNvSpPr>
            <p:nvPr/>
          </p:nvSpPr>
          <p:spPr bwMode="auto">
            <a:xfrm>
              <a:off x="758825" y="3883026"/>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5" name="Line 215"/>
            <p:cNvSpPr>
              <a:spLocks noChangeShapeType="1"/>
            </p:cNvSpPr>
            <p:nvPr/>
          </p:nvSpPr>
          <p:spPr bwMode="auto">
            <a:xfrm>
              <a:off x="4745038" y="3883026"/>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6" name="Line 216"/>
            <p:cNvSpPr>
              <a:spLocks noChangeShapeType="1"/>
            </p:cNvSpPr>
            <p:nvPr/>
          </p:nvSpPr>
          <p:spPr bwMode="auto">
            <a:xfrm>
              <a:off x="758825" y="3670301"/>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7" name="Line 217"/>
            <p:cNvSpPr>
              <a:spLocks noChangeShapeType="1"/>
            </p:cNvSpPr>
            <p:nvPr/>
          </p:nvSpPr>
          <p:spPr bwMode="auto">
            <a:xfrm>
              <a:off x="4745038" y="3670301"/>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Line 218"/>
            <p:cNvSpPr>
              <a:spLocks noChangeShapeType="1"/>
            </p:cNvSpPr>
            <p:nvPr/>
          </p:nvSpPr>
          <p:spPr bwMode="auto">
            <a:xfrm>
              <a:off x="758825" y="3457576"/>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9" name="Line 219"/>
            <p:cNvSpPr>
              <a:spLocks noChangeShapeType="1"/>
            </p:cNvSpPr>
            <p:nvPr/>
          </p:nvSpPr>
          <p:spPr bwMode="auto">
            <a:xfrm>
              <a:off x="4745038" y="3457576"/>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0" name="Line 220"/>
            <p:cNvSpPr>
              <a:spLocks noChangeShapeType="1"/>
            </p:cNvSpPr>
            <p:nvPr/>
          </p:nvSpPr>
          <p:spPr bwMode="auto">
            <a:xfrm>
              <a:off x="758825" y="3246438"/>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1" name="Line 221"/>
            <p:cNvSpPr>
              <a:spLocks noChangeShapeType="1"/>
            </p:cNvSpPr>
            <p:nvPr/>
          </p:nvSpPr>
          <p:spPr bwMode="auto">
            <a:xfrm>
              <a:off x="4745038" y="3246438"/>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Line 222"/>
            <p:cNvSpPr>
              <a:spLocks noChangeShapeType="1"/>
            </p:cNvSpPr>
            <p:nvPr/>
          </p:nvSpPr>
          <p:spPr bwMode="auto">
            <a:xfrm>
              <a:off x="758825" y="3033713"/>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3" name="Line 223"/>
            <p:cNvSpPr>
              <a:spLocks noChangeShapeType="1"/>
            </p:cNvSpPr>
            <p:nvPr/>
          </p:nvSpPr>
          <p:spPr bwMode="auto">
            <a:xfrm>
              <a:off x="4745038" y="3033713"/>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4" name="Line 224"/>
            <p:cNvSpPr>
              <a:spLocks noChangeShapeType="1"/>
            </p:cNvSpPr>
            <p:nvPr/>
          </p:nvSpPr>
          <p:spPr bwMode="auto">
            <a:xfrm>
              <a:off x="758825" y="2608263"/>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5" name="Line 225"/>
            <p:cNvSpPr>
              <a:spLocks noChangeShapeType="1"/>
            </p:cNvSpPr>
            <p:nvPr/>
          </p:nvSpPr>
          <p:spPr bwMode="auto">
            <a:xfrm>
              <a:off x="4745038" y="2608263"/>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6" name="Line 226"/>
            <p:cNvSpPr>
              <a:spLocks noChangeShapeType="1"/>
            </p:cNvSpPr>
            <p:nvPr/>
          </p:nvSpPr>
          <p:spPr bwMode="auto">
            <a:xfrm>
              <a:off x="758825" y="2397126"/>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7" name="Line 227"/>
            <p:cNvSpPr>
              <a:spLocks noChangeShapeType="1"/>
            </p:cNvSpPr>
            <p:nvPr/>
          </p:nvSpPr>
          <p:spPr bwMode="auto">
            <a:xfrm>
              <a:off x="4745038" y="2397126"/>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8" name="Line 228"/>
            <p:cNvSpPr>
              <a:spLocks noChangeShapeType="1"/>
            </p:cNvSpPr>
            <p:nvPr/>
          </p:nvSpPr>
          <p:spPr bwMode="auto">
            <a:xfrm>
              <a:off x="758825" y="2184401"/>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9" name="Line 229"/>
            <p:cNvSpPr>
              <a:spLocks noChangeShapeType="1"/>
            </p:cNvSpPr>
            <p:nvPr/>
          </p:nvSpPr>
          <p:spPr bwMode="auto">
            <a:xfrm>
              <a:off x="4745038" y="2184401"/>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0" name="Line 230"/>
            <p:cNvSpPr>
              <a:spLocks noChangeShapeType="1"/>
            </p:cNvSpPr>
            <p:nvPr/>
          </p:nvSpPr>
          <p:spPr bwMode="auto">
            <a:xfrm>
              <a:off x="758825" y="1971676"/>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1" name="Line 231"/>
            <p:cNvSpPr>
              <a:spLocks noChangeShapeType="1"/>
            </p:cNvSpPr>
            <p:nvPr/>
          </p:nvSpPr>
          <p:spPr bwMode="auto">
            <a:xfrm>
              <a:off x="4745038" y="1971676"/>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2" name="Line 232"/>
            <p:cNvSpPr>
              <a:spLocks noChangeShapeType="1"/>
            </p:cNvSpPr>
            <p:nvPr/>
          </p:nvSpPr>
          <p:spPr bwMode="auto">
            <a:xfrm>
              <a:off x="758825" y="1760538"/>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3" name="Line 233"/>
            <p:cNvSpPr>
              <a:spLocks noChangeShapeType="1"/>
            </p:cNvSpPr>
            <p:nvPr/>
          </p:nvSpPr>
          <p:spPr bwMode="auto">
            <a:xfrm>
              <a:off x="4745038" y="1760538"/>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4" name="Line 234"/>
            <p:cNvSpPr>
              <a:spLocks noChangeShapeType="1"/>
            </p:cNvSpPr>
            <p:nvPr/>
          </p:nvSpPr>
          <p:spPr bwMode="auto">
            <a:xfrm>
              <a:off x="758825" y="1547813"/>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5" name="Line 235"/>
            <p:cNvSpPr>
              <a:spLocks noChangeShapeType="1"/>
            </p:cNvSpPr>
            <p:nvPr/>
          </p:nvSpPr>
          <p:spPr bwMode="auto">
            <a:xfrm>
              <a:off x="4745038" y="1547813"/>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6" name="Line 236"/>
            <p:cNvSpPr>
              <a:spLocks noChangeShapeType="1"/>
            </p:cNvSpPr>
            <p:nvPr/>
          </p:nvSpPr>
          <p:spPr bwMode="auto">
            <a:xfrm>
              <a:off x="758825" y="1335088"/>
              <a:ext cx="8020050"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7" name="Line 237"/>
            <p:cNvSpPr>
              <a:spLocks noChangeShapeType="1"/>
            </p:cNvSpPr>
            <p:nvPr/>
          </p:nvSpPr>
          <p:spPr bwMode="auto">
            <a:xfrm>
              <a:off x="4745038" y="1335088"/>
              <a:ext cx="508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8" name="Line 238"/>
            <p:cNvSpPr>
              <a:spLocks noChangeShapeType="1"/>
            </p:cNvSpPr>
            <p:nvPr/>
          </p:nvSpPr>
          <p:spPr bwMode="auto">
            <a:xfrm>
              <a:off x="758825" y="2820988"/>
              <a:ext cx="8020050"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9" name="Freeform 239"/>
            <p:cNvSpPr>
              <a:spLocks/>
            </p:cNvSpPr>
            <p:nvPr/>
          </p:nvSpPr>
          <p:spPr bwMode="auto">
            <a:xfrm>
              <a:off x="8778875" y="2786063"/>
              <a:ext cx="63500" cy="71438"/>
            </a:xfrm>
            <a:custGeom>
              <a:avLst/>
              <a:gdLst>
                <a:gd name="T0" fmla="*/ 0 w 40"/>
                <a:gd name="T1" fmla="*/ 45 h 45"/>
                <a:gd name="T2" fmla="*/ 0 w 40"/>
                <a:gd name="T3" fmla="*/ 0 h 45"/>
                <a:gd name="T4" fmla="*/ 40 w 40"/>
                <a:gd name="T5" fmla="*/ 22 h 45"/>
                <a:gd name="T6" fmla="*/ 0 w 40"/>
                <a:gd name="T7" fmla="*/ 45 h 45"/>
              </a:gdLst>
              <a:ahLst/>
              <a:cxnLst>
                <a:cxn ang="0">
                  <a:pos x="T0" y="T1"/>
                </a:cxn>
                <a:cxn ang="0">
                  <a:pos x="T2" y="T3"/>
                </a:cxn>
                <a:cxn ang="0">
                  <a:pos x="T4" y="T5"/>
                </a:cxn>
                <a:cxn ang="0">
                  <a:pos x="T6" y="T7"/>
                </a:cxn>
              </a:cxnLst>
              <a:rect l="0" t="0" r="r" b="b"/>
              <a:pathLst>
                <a:path w="40" h="45">
                  <a:moveTo>
                    <a:pt x="0" y="45"/>
                  </a:moveTo>
                  <a:lnTo>
                    <a:pt x="0" y="0"/>
                  </a:lnTo>
                  <a:lnTo>
                    <a:pt x="40" y="22"/>
                  </a:lnTo>
                  <a:lnTo>
                    <a:pt x="0" y="45"/>
                  </a:lnTo>
                  <a:close/>
                </a:path>
              </a:pathLst>
            </a:custGeom>
            <a:solidFill>
              <a:srgbClr val="00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40" name="Line 240"/>
            <p:cNvSpPr>
              <a:spLocks noChangeShapeType="1"/>
            </p:cNvSpPr>
            <p:nvPr/>
          </p:nvSpPr>
          <p:spPr bwMode="auto">
            <a:xfrm flipV="1">
              <a:off x="4768850" y="1335088"/>
              <a:ext cx="0" cy="36099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1" name="Freeform 241"/>
            <p:cNvSpPr>
              <a:spLocks/>
            </p:cNvSpPr>
            <p:nvPr/>
          </p:nvSpPr>
          <p:spPr bwMode="auto">
            <a:xfrm>
              <a:off x="4738688" y="1265238"/>
              <a:ext cx="61913" cy="69850"/>
            </a:xfrm>
            <a:custGeom>
              <a:avLst/>
              <a:gdLst>
                <a:gd name="T0" fmla="*/ 0 w 39"/>
                <a:gd name="T1" fmla="*/ 44 h 44"/>
                <a:gd name="T2" fmla="*/ 39 w 39"/>
                <a:gd name="T3" fmla="*/ 44 h 44"/>
                <a:gd name="T4" fmla="*/ 19 w 39"/>
                <a:gd name="T5" fmla="*/ 0 h 44"/>
                <a:gd name="T6" fmla="*/ 0 w 39"/>
                <a:gd name="T7" fmla="*/ 44 h 44"/>
              </a:gdLst>
              <a:ahLst/>
              <a:cxnLst>
                <a:cxn ang="0">
                  <a:pos x="T0" y="T1"/>
                </a:cxn>
                <a:cxn ang="0">
                  <a:pos x="T2" y="T3"/>
                </a:cxn>
                <a:cxn ang="0">
                  <a:pos x="T4" y="T5"/>
                </a:cxn>
                <a:cxn ang="0">
                  <a:pos x="T6" y="T7"/>
                </a:cxn>
              </a:cxnLst>
              <a:rect l="0" t="0" r="r" b="b"/>
              <a:pathLst>
                <a:path w="39" h="44">
                  <a:moveTo>
                    <a:pt x="0" y="44"/>
                  </a:moveTo>
                  <a:lnTo>
                    <a:pt x="39" y="44"/>
                  </a:lnTo>
                  <a:lnTo>
                    <a:pt x="19" y="0"/>
                  </a:lnTo>
                  <a:lnTo>
                    <a:pt x="0" y="44"/>
                  </a:lnTo>
                  <a:close/>
                </a:path>
              </a:pathLst>
            </a:custGeom>
            <a:solidFill>
              <a:srgbClr val="00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43" name="Line 243"/>
            <p:cNvSpPr>
              <a:spLocks noChangeShapeType="1"/>
            </p:cNvSpPr>
            <p:nvPr/>
          </p:nvSpPr>
          <p:spPr bwMode="auto">
            <a:xfrm flipV="1">
              <a:off x="758825"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4" name="Rectangle 244"/>
            <p:cNvSpPr>
              <a:spLocks noChangeArrowheads="1"/>
            </p:cNvSpPr>
            <p:nvPr/>
          </p:nvSpPr>
          <p:spPr bwMode="auto">
            <a:xfrm>
              <a:off x="673100" y="2879726"/>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Line 245"/>
            <p:cNvSpPr>
              <a:spLocks noChangeShapeType="1"/>
            </p:cNvSpPr>
            <p:nvPr/>
          </p:nvSpPr>
          <p:spPr bwMode="auto">
            <a:xfrm flipV="1">
              <a:off x="1260475"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6" name="Rectangle 246"/>
            <p:cNvSpPr>
              <a:spLocks noChangeArrowheads="1"/>
            </p:cNvSpPr>
            <p:nvPr/>
          </p:nvSpPr>
          <p:spPr bwMode="auto">
            <a:xfrm>
              <a:off x="1174750" y="2879726"/>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Line 247"/>
            <p:cNvSpPr>
              <a:spLocks noChangeShapeType="1"/>
            </p:cNvSpPr>
            <p:nvPr/>
          </p:nvSpPr>
          <p:spPr bwMode="auto">
            <a:xfrm flipV="1">
              <a:off x="1762125"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8" name="Rectangle 248"/>
            <p:cNvSpPr>
              <a:spLocks noChangeArrowheads="1"/>
            </p:cNvSpPr>
            <p:nvPr/>
          </p:nvSpPr>
          <p:spPr bwMode="auto">
            <a:xfrm>
              <a:off x="1676400" y="2879726"/>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Line 249"/>
            <p:cNvSpPr>
              <a:spLocks noChangeShapeType="1"/>
            </p:cNvSpPr>
            <p:nvPr/>
          </p:nvSpPr>
          <p:spPr bwMode="auto">
            <a:xfrm flipV="1">
              <a:off x="2263775"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0" name="Rectangle 250"/>
            <p:cNvSpPr>
              <a:spLocks noChangeArrowheads="1"/>
            </p:cNvSpPr>
            <p:nvPr/>
          </p:nvSpPr>
          <p:spPr bwMode="auto">
            <a:xfrm>
              <a:off x="2178050" y="2879726"/>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Line 251"/>
            <p:cNvSpPr>
              <a:spLocks noChangeShapeType="1"/>
            </p:cNvSpPr>
            <p:nvPr/>
          </p:nvSpPr>
          <p:spPr bwMode="auto">
            <a:xfrm flipV="1">
              <a:off x="2765425"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2" name="Rectangle 252"/>
            <p:cNvSpPr>
              <a:spLocks noChangeArrowheads="1"/>
            </p:cNvSpPr>
            <p:nvPr/>
          </p:nvSpPr>
          <p:spPr bwMode="auto">
            <a:xfrm>
              <a:off x="2679700" y="2879726"/>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Line 253"/>
            <p:cNvSpPr>
              <a:spLocks noChangeShapeType="1"/>
            </p:cNvSpPr>
            <p:nvPr/>
          </p:nvSpPr>
          <p:spPr bwMode="auto">
            <a:xfrm flipV="1">
              <a:off x="3265488"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4" name="Rectangle 254"/>
            <p:cNvSpPr>
              <a:spLocks noChangeArrowheads="1"/>
            </p:cNvSpPr>
            <p:nvPr/>
          </p:nvSpPr>
          <p:spPr bwMode="auto">
            <a:xfrm>
              <a:off x="3181350" y="2879726"/>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Line 255"/>
            <p:cNvSpPr>
              <a:spLocks noChangeShapeType="1"/>
            </p:cNvSpPr>
            <p:nvPr/>
          </p:nvSpPr>
          <p:spPr bwMode="auto">
            <a:xfrm flipV="1">
              <a:off x="3767138"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6" name="Rectangle 256"/>
            <p:cNvSpPr>
              <a:spLocks noChangeArrowheads="1"/>
            </p:cNvSpPr>
            <p:nvPr/>
          </p:nvSpPr>
          <p:spPr bwMode="auto">
            <a:xfrm>
              <a:off x="3683000" y="2879726"/>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Line 257"/>
            <p:cNvSpPr>
              <a:spLocks noChangeShapeType="1"/>
            </p:cNvSpPr>
            <p:nvPr/>
          </p:nvSpPr>
          <p:spPr bwMode="auto">
            <a:xfrm flipV="1">
              <a:off x="4268788"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8" name="Rectangle 258"/>
            <p:cNvSpPr>
              <a:spLocks noChangeArrowheads="1"/>
            </p:cNvSpPr>
            <p:nvPr/>
          </p:nvSpPr>
          <p:spPr bwMode="auto">
            <a:xfrm>
              <a:off x="4184650" y="2879726"/>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Line 259"/>
            <p:cNvSpPr>
              <a:spLocks noChangeShapeType="1"/>
            </p:cNvSpPr>
            <p:nvPr/>
          </p:nvSpPr>
          <p:spPr bwMode="auto">
            <a:xfrm flipV="1">
              <a:off x="5270500"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0" name="Rectangle 260"/>
            <p:cNvSpPr>
              <a:spLocks noChangeArrowheads="1"/>
            </p:cNvSpPr>
            <p:nvPr/>
          </p:nvSpPr>
          <p:spPr bwMode="auto">
            <a:xfrm>
              <a:off x="5218113" y="2879726"/>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Line 261"/>
            <p:cNvSpPr>
              <a:spLocks noChangeShapeType="1"/>
            </p:cNvSpPr>
            <p:nvPr/>
          </p:nvSpPr>
          <p:spPr bwMode="auto">
            <a:xfrm flipV="1">
              <a:off x="5772150"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2" name="Rectangle 262"/>
            <p:cNvSpPr>
              <a:spLocks noChangeArrowheads="1"/>
            </p:cNvSpPr>
            <p:nvPr/>
          </p:nvSpPr>
          <p:spPr bwMode="auto">
            <a:xfrm>
              <a:off x="5719763" y="2879726"/>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Line 263"/>
            <p:cNvSpPr>
              <a:spLocks noChangeShapeType="1"/>
            </p:cNvSpPr>
            <p:nvPr/>
          </p:nvSpPr>
          <p:spPr bwMode="auto">
            <a:xfrm flipV="1">
              <a:off x="6273800"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4" name="Rectangle 264"/>
            <p:cNvSpPr>
              <a:spLocks noChangeArrowheads="1"/>
            </p:cNvSpPr>
            <p:nvPr/>
          </p:nvSpPr>
          <p:spPr bwMode="auto">
            <a:xfrm>
              <a:off x="6221413" y="2879726"/>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5" name="Line 265"/>
            <p:cNvSpPr>
              <a:spLocks noChangeShapeType="1"/>
            </p:cNvSpPr>
            <p:nvPr/>
          </p:nvSpPr>
          <p:spPr bwMode="auto">
            <a:xfrm flipV="1">
              <a:off x="6773863"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7" name="Rectangle 266"/>
            <p:cNvSpPr>
              <a:spLocks noChangeArrowheads="1"/>
            </p:cNvSpPr>
            <p:nvPr/>
          </p:nvSpPr>
          <p:spPr bwMode="auto">
            <a:xfrm>
              <a:off x="6723063" y="2879726"/>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Line 267"/>
            <p:cNvSpPr>
              <a:spLocks noChangeShapeType="1"/>
            </p:cNvSpPr>
            <p:nvPr/>
          </p:nvSpPr>
          <p:spPr bwMode="auto">
            <a:xfrm flipV="1">
              <a:off x="7275513"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9" name="Rectangle 268"/>
            <p:cNvSpPr>
              <a:spLocks noChangeArrowheads="1"/>
            </p:cNvSpPr>
            <p:nvPr/>
          </p:nvSpPr>
          <p:spPr bwMode="auto">
            <a:xfrm>
              <a:off x="7224713" y="2879726"/>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Line 269"/>
            <p:cNvSpPr>
              <a:spLocks noChangeShapeType="1"/>
            </p:cNvSpPr>
            <p:nvPr/>
          </p:nvSpPr>
          <p:spPr bwMode="auto">
            <a:xfrm flipV="1">
              <a:off x="7777163"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1" name="Rectangle 270"/>
            <p:cNvSpPr>
              <a:spLocks noChangeArrowheads="1"/>
            </p:cNvSpPr>
            <p:nvPr/>
          </p:nvSpPr>
          <p:spPr bwMode="auto">
            <a:xfrm>
              <a:off x="7726363" y="2879726"/>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Line 271"/>
            <p:cNvSpPr>
              <a:spLocks noChangeShapeType="1"/>
            </p:cNvSpPr>
            <p:nvPr/>
          </p:nvSpPr>
          <p:spPr bwMode="auto">
            <a:xfrm flipV="1">
              <a:off x="8278813"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3" name="Rectangle 272"/>
            <p:cNvSpPr>
              <a:spLocks noChangeArrowheads="1"/>
            </p:cNvSpPr>
            <p:nvPr/>
          </p:nvSpPr>
          <p:spPr bwMode="auto">
            <a:xfrm>
              <a:off x="8228013" y="2879726"/>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Line 273"/>
            <p:cNvSpPr>
              <a:spLocks noChangeShapeType="1"/>
            </p:cNvSpPr>
            <p:nvPr/>
          </p:nvSpPr>
          <p:spPr bwMode="auto">
            <a:xfrm flipV="1">
              <a:off x="8778875" y="2781301"/>
              <a:ext cx="0" cy="85725"/>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5" name="Rectangle 274"/>
            <p:cNvSpPr>
              <a:spLocks noChangeArrowheads="1"/>
            </p:cNvSpPr>
            <p:nvPr/>
          </p:nvSpPr>
          <p:spPr bwMode="auto">
            <a:xfrm>
              <a:off x="8729663" y="2879726"/>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Line 275"/>
            <p:cNvSpPr>
              <a:spLocks noChangeShapeType="1"/>
            </p:cNvSpPr>
            <p:nvPr/>
          </p:nvSpPr>
          <p:spPr bwMode="auto">
            <a:xfrm>
              <a:off x="4732338" y="4945063"/>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7" name="Rectangle 276"/>
            <p:cNvSpPr>
              <a:spLocks noChangeArrowheads="1"/>
            </p:cNvSpPr>
            <p:nvPr/>
          </p:nvSpPr>
          <p:spPr bwMode="auto">
            <a:xfrm>
              <a:off x="4452938" y="4892676"/>
              <a:ext cx="1843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Line 277"/>
            <p:cNvSpPr>
              <a:spLocks noChangeShapeType="1"/>
            </p:cNvSpPr>
            <p:nvPr/>
          </p:nvSpPr>
          <p:spPr bwMode="auto">
            <a:xfrm>
              <a:off x="4732338" y="4733926"/>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9" name="Rectangle 278"/>
            <p:cNvSpPr>
              <a:spLocks noChangeArrowheads="1"/>
            </p:cNvSpPr>
            <p:nvPr/>
          </p:nvSpPr>
          <p:spPr bwMode="auto">
            <a:xfrm>
              <a:off x="4514850" y="4679951"/>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Line 279"/>
            <p:cNvSpPr>
              <a:spLocks noChangeShapeType="1"/>
            </p:cNvSpPr>
            <p:nvPr/>
          </p:nvSpPr>
          <p:spPr bwMode="auto">
            <a:xfrm>
              <a:off x="4732338" y="4521201"/>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1" name="Rectangle 280"/>
            <p:cNvSpPr>
              <a:spLocks noChangeArrowheads="1"/>
            </p:cNvSpPr>
            <p:nvPr/>
          </p:nvSpPr>
          <p:spPr bwMode="auto">
            <a:xfrm>
              <a:off x="4514850" y="4467226"/>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Line 281"/>
            <p:cNvSpPr>
              <a:spLocks noChangeShapeType="1"/>
            </p:cNvSpPr>
            <p:nvPr/>
          </p:nvSpPr>
          <p:spPr bwMode="auto">
            <a:xfrm>
              <a:off x="4732338" y="4308476"/>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3" name="Rectangle 282"/>
            <p:cNvSpPr>
              <a:spLocks noChangeArrowheads="1"/>
            </p:cNvSpPr>
            <p:nvPr/>
          </p:nvSpPr>
          <p:spPr bwMode="auto">
            <a:xfrm>
              <a:off x="4514850" y="4254501"/>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Line 283"/>
            <p:cNvSpPr>
              <a:spLocks noChangeShapeType="1"/>
            </p:cNvSpPr>
            <p:nvPr/>
          </p:nvSpPr>
          <p:spPr bwMode="auto">
            <a:xfrm>
              <a:off x="4732338" y="4095751"/>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5" name="Rectangle 284"/>
            <p:cNvSpPr>
              <a:spLocks noChangeArrowheads="1"/>
            </p:cNvSpPr>
            <p:nvPr/>
          </p:nvSpPr>
          <p:spPr bwMode="auto">
            <a:xfrm>
              <a:off x="4514850" y="4041776"/>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Line 285"/>
            <p:cNvSpPr>
              <a:spLocks noChangeShapeType="1"/>
            </p:cNvSpPr>
            <p:nvPr/>
          </p:nvSpPr>
          <p:spPr bwMode="auto">
            <a:xfrm>
              <a:off x="4732338" y="3883026"/>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7" name="Rectangle 286"/>
            <p:cNvSpPr>
              <a:spLocks noChangeArrowheads="1"/>
            </p:cNvSpPr>
            <p:nvPr/>
          </p:nvSpPr>
          <p:spPr bwMode="auto">
            <a:xfrm>
              <a:off x="4514850" y="3830638"/>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Line 287"/>
            <p:cNvSpPr>
              <a:spLocks noChangeShapeType="1"/>
            </p:cNvSpPr>
            <p:nvPr/>
          </p:nvSpPr>
          <p:spPr bwMode="auto">
            <a:xfrm>
              <a:off x="4732338" y="3670301"/>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9" name="Rectangle 288"/>
            <p:cNvSpPr>
              <a:spLocks noChangeArrowheads="1"/>
            </p:cNvSpPr>
            <p:nvPr/>
          </p:nvSpPr>
          <p:spPr bwMode="auto">
            <a:xfrm>
              <a:off x="4514850" y="3617913"/>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Line 289"/>
            <p:cNvSpPr>
              <a:spLocks noChangeShapeType="1"/>
            </p:cNvSpPr>
            <p:nvPr/>
          </p:nvSpPr>
          <p:spPr bwMode="auto">
            <a:xfrm>
              <a:off x="4732338" y="3457576"/>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1" name="Rectangle 290"/>
            <p:cNvSpPr>
              <a:spLocks noChangeArrowheads="1"/>
            </p:cNvSpPr>
            <p:nvPr/>
          </p:nvSpPr>
          <p:spPr bwMode="auto">
            <a:xfrm>
              <a:off x="4514850" y="3405188"/>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2" name="Line 291"/>
            <p:cNvSpPr>
              <a:spLocks noChangeShapeType="1"/>
            </p:cNvSpPr>
            <p:nvPr/>
          </p:nvSpPr>
          <p:spPr bwMode="auto">
            <a:xfrm>
              <a:off x="4732338" y="3246438"/>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3" name="Rectangle 292"/>
            <p:cNvSpPr>
              <a:spLocks noChangeArrowheads="1"/>
            </p:cNvSpPr>
            <p:nvPr/>
          </p:nvSpPr>
          <p:spPr bwMode="auto">
            <a:xfrm>
              <a:off x="4514850" y="3192463"/>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Line 293"/>
            <p:cNvSpPr>
              <a:spLocks noChangeShapeType="1"/>
            </p:cNvSpPr>
            <p:nvPr/>
          </p:nvSpPr>
          <p:spPr bwMode="auto">
            <a:xfrm>
              <a:off x="4732338" y="3033713"/>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5" name="Rectangle 294"/>
            <p:cNvSpPr>
              <a:spLocks noChangeArrowheads="1"/>
            </p:cNvSpPr>
            <p:nvPr/>
          </p:nvSpPr>
          <p:spPr bwMode="auto">
            <a:xfrm>
              <a:off x="4514850" y="2979738"/>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Line 295"/>
            <p:cNvSpPr>
              <a:spLocks noChangeShapeType="1"/>
            </p:cNvSpPr>
            <p:nvPr/>
          </p:nvSpPr>
          <p:spPr bwMode="auto">
            <a:xfrm>
              <a:off x="4732338" y="2608263"/>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7" name="Rectangle 296"/>
            <p:cNvSpPr>
              <a:spLocks noChangeArrowheads="1"/>
            </p:cNvSpPr>
            <p:nvPr/>
          </p:nvSpPr>
          <p:spPr bwMode="auto">
            <a:xfrm>
              <a:off x="4576763" y="2554288"/>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Line 297"/>
            <p:cNvSpPr>
              <a:spLocks noChangeShapeType="1"/>
            </p:cNvSpPr>
            <p:nvPr/>
          </p:nvSpPr>
          <p:spPr bwMode="auto">
            <a:xfrm>
              <a:off x="4732338" y="2397126"/>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9" name="Rectangle 298"/>
            <p:cNvSpPr>
              <a:spLocks noChangeArrowheads="1"/>
            </p:cNvSpPr>
            <p:nvPr/>
          </p:nvSpPr>
          <p:spPr bwMode="auto">
            <a:xfrm>
              <a:off x="4576763" y="2343151"/>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0" name="Line 299"/>
            <p:cNvSpPr>
              <a:spLocks noChangeShapeType="1"/>
            </p:cNvSpPr>
            <p:nvPr/>
          </p:nvSpPr>
          <p:spPr bwMode="auto">
            <a:xfrm>
              <a:off x="4732338" y="2184401"/>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1" name="Rectangle 300"/>
            <p:cNvSpPr>
              <a:spLocks noChangeArrowheads="1"/>
            </p:cNvSpPr>
            <p:nvPr/>
          </p:nvSpPr>
          <p:spPr bwMode="auto">
            <a:xfrm>
              <a:off x="4576763" y="2130426"/>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2" name="Line 301"/>
            <p:cNvSpPr>
              <a:spLocks noChangeShapeType="1"/>
            </p:cNvSpPr>
            <p:nvPr/>
          </p:nvSpPr>
          <p:spPr bwMode="auto">
            <a:xfrm>
              <a:off x="4732338" y="1971676"/>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3" name="Rectangle 302"/>
            <p:cNvSpPr>
              <a:spLocks noChangeArrowheads="1"/>
            </p:cNvSpPr>
            <p:nvPr/>
          </p:nvSpPr>
          <p:spPr bwMode="auto">
            <a:xfrm>
              <a:off x="4576763" y="1917701"/>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Line 303"/>
            <p:cNvSpPr>
              <a:spLocks noChangeShapeType="1"/>
            </p:cNvSpPr>
            <p:nvPr/>
          </p:nvSpPr>
          <p:spPr bwMode="auto">
            <a:xfrm>
              <a:off x="4732338" y="1760538"/>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5" name="Rectangle 304"/>
            <p:cNvSpPr>
              <a:spLocks noChangeArrowheads="1"/>
            </p:cNvSpPr>
            <p:nvPr/>
          </p:nvSpPr>
          <p:spPr bwMode="auto">
            <a:xfrm>
              <a:off x="4576763" y="1704976"/>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6" name="Line 305"/>
            <p:cNvSpPr>
              <a:spLocks noChangeShapeType="1"/>
            </p:cNvSpPr>
            <p:nvPr/>
          </p:nvSpPr>
          <p:spPr bwMode="auto">
            <a:xfrm>
              <a:off x="4732338" y="1547813"/>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7" name="Rectangle 306"/>
            <p:cNvSpPr>
              <a:spLocks noChangeArrowheads="1"/>
            </p:cNvSpPr>
            <p:nvPr/>
          </p:nvSpPr>
          <p:spPr bwMode="auto">
            <a:xfrm>
              <a:off x="4576763" y="1492251"/>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Line 307"/>
            <p:cNvSpPr>
              <a:spLocks noChangeShapeType="1"/>
            </p:cNvSpPr>
            <p:nvPr/>
          </p:nvSpPr>
          <p:spPr bwMode="auto">
            <a:xfrm>
              <a:off x="4732338" y="1335088"/>
              <a:ext cx="76200" cy="0"/>
            </a:xfrm>
            <a:prstGeom prst="line">
              <a:avLst/>
            </a:prstGeom>
            <a:noFill/>
            <a:ln w="10"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9" name="Rectangle 308"/>
            <p:cNvSpPr>
              <a:spLocks noChangeArrowheads="1"/>
            </p:cNvSpPr>
            <p:nvPr/>
          </p:nvSpPr>
          <p:spPr bwMode="auto">
            <a:xfrm>
              <a:off x="4576763" y="1279526"/>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0" name="Rectangle 309"/>
            <p:cNvSpPr>
              <a:spLocks noChangeArrowheads="1"/>
            </p:cNvSpPr>
            <p:nvPr/>
          </p:nvSpPr>
          <p:spPr bwMode="auto">
            <a:xfrm>
              <a:off x="8680450" y="2614613"/>
              <a:ext cx="104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Rectangle 310"/>
            <p:cNvSpPr>
              <a:spLocks noChangeArrowheads="1"/>
            </p:cNvSpPr>
            <p:nvPr/>
          </p:nvSpPr>
          <p:spPr bwMode="auto">
            <a:xfrm>
              <a:off x="4856163" y="1279526"/>
              <a:ext cx="1047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for Autograph Uni" pitchFamily="34"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14" name="Freeform 311"/>
          <p:cNvSpPr>
            <a:spLocks/>
          </p:cNvSpPr>
          <p:nvPr/>
        </p:nvSpPr>
        <p:spPr bwMode="auto">
          <a:xfrm>
            <a:off x="2981854" y="789556"/>
            <a:ext cx="3668713" cy="2844800"/>
          </a:xfrm>
          <a:custGeom>
            <a:avLst/>
            <a:gdLst>
              <a:gd name="T0" fmla="*/ 31 w 2311"/>
              <a:gd name="T1" fmla="*/ 96 h 1792"/>
              <a:gd name="T2" fmla="*/ 69 w 2311"/>
              <a:gd name="T3" fmla="*/ 208 h 1792"/>
              <a:gd name="T4" fmla="*/ 107 w 2311"/>
              <a:gd name="T5" fmla="*/ 317 h 1792"/>
              <a:gd name="T6" fmla="*/ 145 w 2311"/>
              <a:gd name="T7" fmla="*/ 422 h 1792"/>
              <a:gd name="T8" fmla="*/ 183 w 2311"/>
              <a:gd name="T9" fmla="*/ 523 h 1792"/>
              <a:gd name="T10" fmla="*/ 220 w 2311"/>
              <a:gd name="T11" fmla="*/ 620 h 1792"/>
              <a:gd name="T12" fmla="*/ 259 w 2311"/>
              <a:gd name="T13" fmla="*/ 713 h 1792"/>
              <a:gd name="T14" fmla="*/ 296 w 2311"/>
              <a:gd name="T15" fmla="*/ 802 h 1792"/>
              <a:gd name="T16" fmla="*/ 334 w 2311"/>
              <a:gd name="T17" fmla="*/ 887 h 1792"/>
              <a:gd name="T18" fmla="*/ 372 w 2311"/>
              <a:gd name="T19" fmla="*/ 969 h 1792"/>
              <a:gd name="T20" fmla="*/ 410 w 2311"/>
              <a:gd name="T21" fmla="*/ 1046 h 1792"/>
              <a:gd name="T22" fmla="*/ 448 w 2311"/>
              <a:gd name="T23" fmla="*/ 1120 h 1792"/>
              <a:gd name="T24" fmla="*/ 486 w 2311"/>
              <a:gd name="T25" fmla="*/ 1190 h 1792"/>
              <a:gd name="T26" fmla="*/ 524 w 2311"/>
              <a:gd name="T27" fmla="*/ 1257 h 1792"/>
              <a:gd name="T28" fmla="*/ 562 w 2311"/>
              <a:gd name="T29" fmla="*/ 1319 h 1792"/>
              <a:gd name="T30" fmla="*/ 599 w 2311"/>
              <a:gd name="T31" fmla="*/ 1377 h 1792"/>
              <a:gd name="T32" fmla="*/ 638 w 2311"/>
              <a:gd name="T33" fmla="*/ 1432 h 1792"/>
              <a:gd name="T34" fmla="*/ 676 w 2311"/>
              <a:gd name="T35" fmla="*/ 1483 h 1792"/>
              <a:gd name="T36" fmla="*/ 713 w 2311"/>
              <a:gd name="T37" fmla="*/ 1529 h 1792"/>
              <a:gd name="T38" fmla="*/ 751 w 2311"/>
              <a:gd name="T39" fmla="*/ 1572 h 1792"/>
              <a:gd name="T40" fmla="*/ 789 w 2311"/>
              <a:gd name="T41" fmla="*/ 1611 h 1792"/>
              <a:gd name="T42" fmla="*/ 827 w 2311"/>
              <a:gd name="T43" fmla="*/ 1647 h 1792"/>
              <a:gd name="T44" fmla="*/ 865 w 2311"/>
              <a:gd name="T45" fmla="*/ 1678 h 1792"/>
              <a:gd name="T46" fmla="*/ 903 w 2311"/>
              <a:gd name="T47" fmla="*/ 1706 h 1792"/>
              <a:gd name="T48" fmla="*/ 941 w 2311"/>
              <a:gd name="T49" fmla="*/ 1730 h 1792"/>
              <a:gd name="T50" fmla="*/ 979 w 2311"/>
              <a:gd name="T51" fmla="*/ 1750 h 1792"/>
              <a:gd name="T52" fmla="*/ 1016 w 2311"/>
              <a:gd name="T53" fmla="*/ 1765 h 1792"/>
              <a:gd name="T54" fmla="*/ 1054 w 2311"/>
              <a:gd name="T55" fmla="*/ 1778 h 1792"/>
              <a:gd name="T56" fmla="*/ 1092 w 2311"/>
              <a:gd name="T57" fmla="*/ 1786 h 1792"/>
              <a:gd name="T58" fmla="*/ 1130 w 2311"/>
              <a:gd name="T59" fmla="*/ 1791 h 1792"/>
              <a:gd name="T60" fmla="*/ 1168 w 2311"/>
              <a:gd name="T61" fmla="*/ 1791 h 1792"/>
              <a:gd name="T62" fmla="*/ 1206 w 2311"/>
              <a:gd name="T63" fmla="*/ 1788 h 1792"/>
              <a:gd name="T64" fmla="*/ 1244 w 2311"/>
              <a:gd name="T65" fmla="*/ 1781 h 1792"/>
              <a:gd name="T66" fmla="*/ 1281 w 2311"/>
              <a:gd name="T67" fmla="*/ 1770 h 1792"/>
              <a:gd name="T68" fmla="*/ 1319 w 2311"/>
              <a:gd name="T69" fmla="*/ 1755 h 1792"/>
              <a:gd name="T70" fmla="*/ 1357 w 2311"/>
              <a:gd name="T71" fmla="*/ 1737 h 1792"/>
              <a:gd name="T72" fmla="*/ 1395 w 2311"/>
              <a:gd name="T73" fmla="*/ 1714 h 1792"/>
              <a:gd name="T74" fmla="*/ 1433 w 2311"/>
              <a:gd name="T75" fmla="*/ 1688 h 1792"/>
              <a:gd name="T76" fmla="*/ 1471 w 2311"/>
              <a:gd name="T77" fmla="*/ 1658 h 1792"/>
              <a:gd name="T78" fmla="*/ 1509 w 2311"/>
              <a:gd name="T79" fmla="*/ 1624 h 1792"/>
              <a:gd name="T80" fmla="*/ 1547 w 2311"/>
              <a:gd name="T81" fmla="*/ 1586 h 1792"/>
              <a:gd name="T82" fmla="*/ 1584 w 2311"/>
              <a:gd name="T83" fmla="*/ 1544 h 1792"/>
              <a:gd name="T84" fmla="*/ 1622 w 2311"/>
              <a:gd name="T85" fmla="*/ 1498 h 1792"/>
              <a:gd name="T86" fmla="*/ 1660 w 2311"/>
              <a:gd name="T87" fmla="*/ 1449 h 1792"/>
              <a:gd name="T88" fmla="*/ 1698 w 2311"/>
              <a:gd name="T89" fmla="*/ 1396 h 1792"/>
              <a:gd name="T90" fmla="*/ 1736 w 2311"/>
              <a:gd name="T91" fmla="*/ 1339 h 1792"/>
              <a:gd name="T92" fmla="*/ 1774 w 2311"/>
              <a:gd name="T93" fmla="*/ 1278 h 1792"/>
              <a:gd name="T94" fmla="*/ 1812 w 2311"/>
              <a:gd name="T95" fmla="*/ 1213 h 1792"/>
              <a:gd name="T96" fmla="*/ 1850 w 2311"/>
              <a:gd name="T97" fmla="*/ 1144 h 1792"/>
              <a:gd name="T98" fmla="*/ 1888 w 2311"/>
              <a:gd name="T99" fmla="*/ 1072 h 1792"/>
              <a:gd name="T100" fmla="*/ 1926 w 2311"/>
              <a:gd name="T101" fmla="*/ 995 h 1792"/>
              <a:gd name="T102" fmla="*/ 1963 w 2311"/>
              <a:gd name="T103" fmla="*/ 915 h 1792"/>
              <a:gd name="T104" fmla="*/ 2001 w 2311"/>
              <a:gd name="T105" fmla="*/ 831 h 1792"/>
              <a:gd name="T106" fmla="*/ 2040 w 2311"/>
              <a:gd name="T107" fmla="*/ 742 h 1792"/>
              <a:gd name="T108" fmla="*/ 2077 w 2311"/>
              <a:gd name="T109" fmla="*/ 651 h 1792"/>
              <a:gd name="T110" fmla="*/ 2115 w 2311"/>
              <a:gd name="T111" fmla="*/ 555 h 1792"/>
              <a:gd name="T112" fmla="*/ 2153 w 2311"/>
              <a:gd name="T113" fmla="*/ 456 h 1792"/>
              <a:gd name="T114" fmla="*/ 2191 w 2311"/>
              <a:gd name="T115" fmla="*/ 352 h 1792"/>
              <a:gd name="T116" fmla="*/ 2229 w 2311"/>
              <a:gd name="T117" fmla="*/ 245 h 1792"/>
              <a:gd name="T118" fmla="*/ 2267 w 2311"/>
              <a:gd name="T119" fmla="*/ 134 h 1792"/>
              <a:gd name="T120" fmla="*/ 2305 w 2311"/>
              <a:gd name="T121" fmla="*/ 19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1" h="1792">
                <a:moveTo>
                  <a:pt x="0" y="0"/>
                </a:moveTo>
                <a:lnTo>
                  <a:pt x="6" y="19"/>
                </a:lnTo>
                <a:lnTo>
                  <a:pt x="12" y="38"/>
                </a:lnTo>
                <a:lnTo>
                  <a:pt x="19" y="58"/>
                </a:lnTo>
                <a:lnTo>
                  <a:pt x="25" y="77"/>
                </a:lnTo>
                <a:lnTo>
                  <a:pt x="31" y="96"/>
                </a:lnTo>
                <a:lnTo>
                  <a:pt x="38" y="115"/>
                </a:lnTo>
                <a:lnTo>
                  <a:pt x="44" y="134"/>
                </a:lnTo>
                <a:lnTo>
                  <a:pt x="50" y="153"/>
                </a:lnTo>
                <a:lnTo>
                  <a:pt x="56" y="171"/>
                </a:lnTo>
                <a:lnTo>
                  <a:pt x="63" y="190"/>
                </a:lnTo>
                <a:lnTo>
                  <a:pt x="69" y="208"/>
                </a:lnTo>
                <a:lnTo>
                  <a:pt x="75" y="227"/>
                </a:lnTo>
                <a:lnTo>
                  <a:pt x="82" y="245"/>
                </a:lnTo>
                <a:lnTo>
                  <a:pt x="88" y="263"/>
                </a:lnTo>
                <a:lnTo>
                  <a:pt x="94" y="281"/>
                </a:lnTo>
                <a:lnTo>
                  <a:pt x="101" y="299"/>
                </a:lnTo>
                <a:lnTo>
                  <a:pt x="107" y="317"/>
                </a:lnTo>
                <a:lnTo>
                  <a:pt x="113" y="335"/>
                </a:lnTo>
                <a:lnTo>
                  <a:pt x="120" y="352"/>
                </a:lnTo>
                <a:lnTo>
                  <a:pt x="126" y="370"/>
                </a:lnTo>
                <a:lnTo>
                  <a:pt x="132" y="387"/>
                </a:lnTo>
                <a:lnTo>
                  <a:pt x="138" y="404"/>
                </a:lnTo>
                <a:lnTo>
                  <a:pt x="145" y="422"/>
                </a:lnTo>
                <a:lnTo>
                  <a:pt x="151" y="439"/>
                </a:lnTo>
                <a:lnTo>
                  <a:pt x="158" y="456"/>
                </a:lnTo>
                <a:lnTo>
                  <a:pt x="164" y="473"/>
                </a:lnTo>
                <a:lnTo>
                  <a:pt x="170" y="489"/>
                </a:lnTo>
                <a:lnTo>
                  <a:pt x="176" y="506"/>
                </a:lnTo>
                <a:lnTo>
                  <a:pt x="183" y="523"/>
                </a:lnTo>
                <a:lnTo>
                  <a:pt x="189" y="539"/>
                </a:lnTo>
                <a:lnTo>
                  <a:pt x="195" y="555"/>
                </a:lnTo>
                <a:lnTo>
                  <a:pt x="202" y="572"/>
                </a:lnTo>
                <a:lnTo>
                  <a:pt x="208" y="587"/>
                </a:lnTo>
                <a:lnTo>
                  <a:pt x="214" y="604"/>
                </a:lnTo>
                <a:lnTo>
                  <a:pt x="220" y="620"/>
                </a:lnTo>
                <a:lnTo>
                  <a:pt x="227" y="635"/>
                </a:lnTo>
                <a:lnTo>
                  <a:pt x="233" y="651"/>
                </a:lnTo>
                <a:lnTo>
                  <a:pt x="240" y="666"/>
                </a:lnTo>
                <a:lnTo>
                  <a:pt x="246" y="682"/>
                </a:lnTo>
                <a:lnTo>
                  <a:pt x="252" y="697"/>
                </a:lnTo>
                <a:lnTo>
                  <a:pt x="259" y="713"/>
                </a:lnTo>
                <a:lnTo>
                  <a:pt x="265" y="727"/>
                </a:lnTo>
                <a:lnTo>
                  <a:pt x="271" y="742"/>
                </a:lnTo>
                <a:lnTo>
                  <a:pt x="278" y="758"/>
                </a:lnTo>
                <a:lnTo>
                  <a:pt x="284" y="772"/>
                </a:lnTo>
                <a:lnTo>
                  <a:pt x="290" y="787"/>
                </a:lnTo>
                <a:lnTo>
                  <a:pt x="296" y="802"/>
                </a:lnTo>
                <a:lnTo>
                  <a:pt x="303" y="816"/>
                </a:lnTo>
                <a:lnTo>
                  <a:pt x="309" y="831"/>
                </a:lnTo>
                <a:lnTo>
                  <a:pt x="315" y="845"/>
                </a:lnTo>
                <a:lnTo>
                  <a:pt x="322" y="859"/>
                </a:lnTo>
                <a:lnTo>
                  <a:pt x="328" y="873"/>
                </a:lnTo>
                <a:lnTo>
                  <a:pt x="334" y="887"/>
                </a:lnTo>
                <a:lnTo>
                  <a:pt x="340" y="901"/>
                </a:lnTo>
                <a:lnTo>
                  <a:pt x="347" y="915"/>
                </a:lnTo>
                <a:lnTo>
                  <a:pt x="353" y="928"/>
                </a:lnTo>
                <a:lnTo>
                  <a:pt x="360" y="942"/>
                </a:lnTo>
                <a:lnTo>
                  <a:pt x="366" y="955"/>
                </a:lnTo>
                <a:lnTo>
                  <a:pt x="372" y="969"/>
                </a:lnTo>
                <a:lnTo>
                  <a:pt x="378" y="982"/>
                </a:lnTo>
                <a:lnTo>
                  <a:pt x="385" y="995"/>
                </a:lnTo>
                <a:lnTo>
                  <a:pt x="391" y="1008"/>
                </a:lnTo>
                <a:lnTo>
                  <a:pt x="398" y="1021"/>
                </a:lnTo>
                <a:lnTo>
                  <a:pt x="404" y="1034"/>
                </a:lnTo>
                <a:lnTo>
                  <a:pt x="410" y="1046"/>
                </a:lnTo>
                <a:lnTo>
                  <a:pt x="416" y="1059"/>
                </a:lnTo>
                <a:lnTo>
                  <a:pt x="423" y="1072"/>
                </a:lnTo>
                <a:lnTo>
                  <a:pt x="429" y="1084"/>
                </a:lnTo>
                <a:lnTo>
                  <a:pt x="435" y="1096"/>
                </a:lnTo>
                <a:lnTo>
                  <a:pt x="442" y="1108"/>
                </a:lnTo>
                <a:lnTo>
                  <a:pt x="448" y="1120"/>
                </a:lnTo>
                <a:lnTo>
                  <a:pt x="454" y="1132"/>
                </a:lnTo>
                <a:lnTo>
                  <a:pt x="461" y="1144"/>
                </a:lnTo>
                <a:lnTo>
                  <a:pt x="467" y="1156"/>
                </a:lnTo>
                <a:lnTo>
                  <a:pt x="473" y="1167"/>
                </a:lnTo>
                <a:lnTo>
                  <a:pt x="480" y="1179"/>
                </a:lnTo>
                <a:lnTo>
                  <a:pt x="486" y="1190"/>
                </a:lnTo>
                <a:lnTo>
                  <a:pt x="492" y="1201"/>
                </a:lnTo>
                <a:lnTo>
                  <a:pt x="498" y="1213"/>
                </a:lnTo>
                <a:lnTo>
                  <a:pt x="505" y="1224"/>
                </a:lnTo>
                <a:lnTo>
                  <a:pt x="511" y="1235"/>
                </a:lnTo>
                <a:lnTo>
                  <a:pt x="518" y="1246"/>
                </a:lnTo>
                <a:lnTo>
                  <a:pt x="524" y="1257"/>
                </a:lnTo>
                <a:lnTo>
                  <a:pt x="530" y="1267"/>
                </a:lnTo>
                <a:lnTo>
                  <a:pt x="536" y="1278"/>
                </a:lnTo>
                <a:lnTo>
                  <a:pt x="543" y="1288"/>
                </a:lnTo>
                <a:lnTo>
                  <a:pt x="549" y="1298"/>
                </a:lnTo>
                <a:lnTo>
                  <a:pt x="555" y="1309"/>
                </a:lnTo>
                <a:lnTo>
                  <a:pt x="562" y="1319"/>
                </a:lnTo>
                <a:lnTo>
                  <a:pt x="568" y="1329"/>
                </a:lnTo>
                <a:lnTo>
                  <a:pt x="574" y="1339"/>
                </a:lnTo>
                <a:lnTo>
                  <a:pt x="581" y="1349"/>
                </a:lnTo>
                <a:lnTo>
                  <a:pt x="587" y="1358"/>
                </a:lnTo>
                <a:lnTo>
                  <a:pt x="593" y="1368"/>
                </a:lnTo>
                <a:lnTo>
                  <a:pt x="599" y="1377"/>
                </a:lnTo>
                <a:lnTo>
                  <a:pt x="606" y="1386"/>
                </a:lnTo>
                <a:lnTo>
                  <a:pt x="612" y="1396"/>
                </a:lnTo>
                <a:lnTo>
                  <a:pt x="618" y="1405"/>
                </a:lnTo>
                <a:lnTo>
                  <a:pt x="625" y="1414"/>
                </a:lnTo>
                <a:lnTo>
                  <a:pt x="631" y="1423"/>
                </a:lnTo>
                <a:lnTo>
                  <a:pt x="638" y="1432"/>
                </a:lnTo>
                <a:lnTo>
                  <a:pt x="643" y="1440"/>
                </a:lnTo>
                <a:lnTo>
                  <a:pt x="650" y="1449"/>
                </a:lnTo>
                <a:lnTo>
                  <a:pt x="656" y="1458"/>
                </a:lnTo>
                <a:lnTo>
                  <a:pt x="663" y="1466"/>
                </a:lnTo>
                <a:lnTo>
                  <a:pt x="669" y="1474"/>
                </a:lnTo>
                <a:lnTo>
                  <a:pt x="676" y="1483"/>
                </a:lnTo>
                <a:lnTo>
                  <a:pt x="682" y="1490"/>
                </a:lnTo>
                <a:lnTo>
                  <a:pt x="688" y="1498"/>
                </a:lnTo>
                <a:lnTo>
                  <a:pt x="694" y="1506"/>
                </a:lnTo>
                <a:lnTo>
                  <a:pt x="701" y="1514"/>
                </a:lnTo>
                <a:lnTo>
                  <a:pt x="707" y="1522"/>
                </a:lnTo>
                <a:lnTo>
                  <a:pt x="713" y="1529"/>
                </a:lnTo>
                <a:lnTo>
                  <a:pt x="720" y="1537"/>
                </a:lnTo>
                <a:lnTo>
                  <a:pt x="726" y="1544"/>
                </a:lnTo>
                <a:lnTo>
                  <a:pt x="732" y="1551"/>
                </a:lnTo>
                <a:lnTo>
                  <a:pt x="738" y="1559"/>
                </a:lnTo>
                <a:lnTo>
                  <a:pt x="745" y="1566"/>
                </a:lnTo>
                <a:lnTo>
                  <a:pt x="751" y="1572"/>
                </a:lnTo>
                <a:lnTo>
                  <a:pt x="757" y="1579"/>
                </a:lnTo>
                <a:lnTo>
                  <a:pt x="764" y="1586"/>
                </a:lnTo>
                <a:lnTo>
                  <a:pt x="770" y="1592"/>
                </a:lnTo>
                <a:lnTo>
                  <a:pt x="776" y="1599"/>
                </a:lnTo>
                <a:lnTo>
                  <a:pt x="783" y="1605"/>
                </a:lnTo>
                <a:lnTo>
                  <a:pt x="789" y="1611"/>
                </a:lnTo>
                <a:lnTo>
                  <a:pt x="795" y="1617"/>
                </a:lnTo>
                <a:lnTo>
                  <a:pt x="801" y="1624"/>
                </a:lnTo>
                <a:lnTo>
                  <a:pt x="808" y="1630"/>
                </a:lnTo>
                <a:lnTo>
                  <a:pt x="814" y="1636"/>
                </a:lnTo>
                <a:lnTo>
                  <a:pt x="821" y="1641"/>
                </a:lnTo>
                <a:lnTo>
                  <a:pt x="827" y="1647"/>
                </a:lnTo>
                <a:lnTo>
                  <a:pt x="833" y="1652"/>
                </a:lnTo>
                <a:lnTo>
                  <a:pt x="839" y="1658"/>
                </a:lnTo>
                <a:lnTo>
                  <a:pt x="846" y="1663"/>
                </a:lnTo>
                <a:lnTo>
                  <a:pt x="852" y="1668"/>
                </a:lnTo>
                <a:lnTo>
                  <a:pt x="858" y="1673"/>
                </a:lnTo>
                <a:lnTo>
                  <a:pt x="865" y="1678"/>
                </a:lnTo>
                <a:lnTo>
                  <a:pt x="871" y="1683"/>
                </a:lnTo>
                <a:lnTo>
                  <a:pt x="877" y="1688"/>
                </a:lnTo>
                <a:lnTo>
                  <a:pt x="883" y="1693"/>
                </a:lnTo>
                <a:lnTo>
                  <a:pt x="890" y="1697"/>
                </a:lnTo>
                <a:lnTo>
                  <a:pt x="896" y="1702"/>
                </a:lnTo>
                <a:lnTo>
                  <a:pt x="903" y="1706"/>
                </a:lnTo>
                <a:lnTo>
                  <a:pt x="909" y="1710"/>
                </a:lnTo>
                <a:lnTo>
                  <a:pt x="915" y="1714"/>
                </a:lnTo>
                <a:lnTo>
                  <a:pt x="921" y="1718"/>
                </a:lnTo>
                <a:lnTo>
                  <a:pt x="928" y="1722"/>
                </a:lnTo>
                <a:lnTo>
                  <a:pt x="934" y="1726"/>
                </a:lnTo>
                <a:lnTo>
                  <a:pt x="941" y="1730"/>
                </a:lnTo>
                <a:lnTo>
                  <a:pt x="947" y="1733"/>
                </a:lnTo>
                <a:lnTo>
                  <a:pt x="953" y="1737"/>
                </a:lnTo>
                <a:lnTo>
                  <a:pt x="959" y="1740"/>
                </a:lnTo>
                <a:lnTo>
                  <a:pt x="966" y="1744"/>
                </a:lnTo>
                <a:lnTo>
                  <a:pt x="972" y="1746"/>
                </a:lnTo>
                <a:lnTo>
                  <a:pt x="979" y="1750"/>
                </a:lnTo>
                <a:lnTo>
                  <a:pt x="985" y="1752"/>
                </a:lnTo>
                <a:lnTo>
                  <a:pt x="991" y="1755"/>
                </a:lnTo>
                <a:lnTo>
                  <a:pt x="997" y="1758"/>
                </a:lnTo>
                <a:lnTo>
                  <a:pt x="1004" y="1760"/>
                </a:lnTo>
                <a:lnTo>
                  <a:pt x="1010" y="1763"/>
                </a:lnTo>
                <a:lnTo>
                  <a:pt x="1016" y="1765"/>
                </a:lnTo>
                <a:lnTo>
                  <a:pt x="1023" y="1768"/>
                </a:lnTo>
                <a:lnTo>
                  <a:pt x="1029" y="1770"/>
                </a:lnTo>
                <a:lnTo>
                  <a:pt x="1035" y="1772"/>
                </a:lnTo>
                <a:lnTo>
                  <a:pt x="1041" y="1774"/>
                </a:lnTo>
                <a:lnTo>
                  <a:pt x="1048" y="1776"/>
                </a:lnTo>
                <a:lnTo>
                  <a:pt x="1054" y="1778"/>
                </a:lnTo>
                <a:lnTo>
                  <a:pt x="1061" y="1779"/>
                </a:lnTo>
                <a:lnTo>
                  <a:pt x="1067" y="1781"/>
                </a:lnTo>
                <a:lnTo>
                  <a:pt x="1073" y="1782"/>
                </a:lnTo>
                <a:lnTo>
                  <a:pt x="1079" y="1784"/>
                </a:lnTo>
                <a:lnTo>
                  <a:pt x="1086" y="1785"/>
                </a:lnTo>
                <a:lnTo>
                  <a:pt x="1092" y="1786"/>
                </a:lnTo>
                <a:lnTo>
                  <a:pt x="1099" y="1787"/>
                </a:lnTo>
                <a:lnTo>
                  <a:pt x="1105" y="1788"/>
                </a:lnTo>
                <a:lnTo>
                  <a:pt x="1111" y="1789"/>
                </a:lnTo>
                <a:lnTo>
                  <a:pt x="1117" y="1790"/>
                </a:lnTo>
                <a:lnTo>
                  <a:pt x="1124" y="1790"/>
                </a:lnTo>
                <a:lnTo>
                  <a:pt x="1130" y="1791"/>
                </a:lnTo>
                <a:lnTo>
                  <a:pt x="1136" y="1791"/>
                </a:lnTo>
                <a:lnTo>
                  <a:pt x="1143" y="1791"/>
                </a:lnTo>
                <a:lnTo>
                  <a:pt x="1149" y="1792"/>
                </a:lnTo>
                <a:lnTo>
                  <a:pt x="1155" y="1792"/>
                </a:lnTo>
                <a:lnTo>
                  <a:pt x="1161" y="1792"/>
                </a:lnTo>
                <a:lnTo>
                  <a:pt x="1168" y="1791"/>
                </a:lnTo>
                <a:lnTo>
                  <a:pt x="1174" y="1791"/>
                </a:lnTo>
                <a:lnTo>
                  <a:pt x="1181" y="1791"/>
                </a:lnTo>
                <a:lnTo>
                  <a:pt x="1187" y="1790"/>
                </a:lnTo>
                <a:lnTo>
                  <a:pt x="1193" y="1790"/>
                </a:lnTo>
                <a:lnTo>
                  <a:pt x="1199" y="1789"/>
                </a:lnTo>
                <a:lnTo>
                  <a:pt x="1206" y="1788"/>
                </a:lnTo>
                <a:lnTo>
                  <a:pt x="1212" y="1787"/>
                </a:lnTo>
                <a:lnTo>
                  <a:pt x="1218" y="1786"/>
                </a:lnTo>
                <a:lnTo>
                  <a:pt x="1225" y="1785"/>
                </a:lnTo>
                <a:lnTo>
                  <a:pt x="1231" y="1784"/>
                </a:lnTo>
                <a:lnTo>
                  <a:pt x="1237" y="1782"/>
                </a:lnTo>
                <a:lnTo>
                  <a:pt x="1244" y="1781"/>
                </a:lnTo>
                <a:lnTo>
                  <a:pt x="1250" y="1779"/>
                </a:lnTo>
                <a:lnTo>
                  <a:pt x="1256" y="1778"/>
                </a:lnTo>
                <a:lnTo>
                  <a:pt x="1262" y="1776"/>
                </a:lnTo>
                <a:lnTo>
                  <a:pt x="1269" y="1774"/>
                </a:lnTo>
                <a:lnTo>
                  <a:pt x="1275" y="1772"/>
                </a:lnTo>
                <a:lnTo>
                  <a:pt x="1281" y="1770"/>
                </a:lnTo>
                <a:lnTo>
                  <a:pt x="1288" y="1768"/>
                </a:lnTo>
                <a:lnTo>
                  <a:pt x="1294" y="1765"/>
                </a:lnTo>
                <a:lnTo>
                  <a:pt x="1300" y="1763"/>
                </a:lnTo>
                <a:lnTo>
                  <a:pt x="1307" y="1760"/>
                </a:lnTo>
                <a:lnTo>
                  <a:pt x="1313" y="1758"/>
                </a:lnTo>
                <a:lnTo>
                  <a:pt x="1319" y="1755"/>
                </a:lnTo>
                <a:lnTo>
                  <a:pt x="1326" y="1752"/>
                </a:lnTo>
                <a:lnTo>
                  <a:pt x="1332" y="1750"/>
                </a:lnTo>
                <a:lnTo>
                  <a:pt x="1339" y="1746"/>
                </a:lnTo>
                <a:lnTo>
                  <a:pt x="1344" y="1744"/>
                </a:lnTo>
                <a:lnTo>
                  <a:pt x="1351" y="1740"/>
                </a:lnTo>
                <a:lnTo>
                  <a:pt x="1357" y="1737"/>
                </a:lnTo>
                <a:lnTo>
                  <a:pt x="1364" y="1733"/>
                </a:lnTo>
                <a:lnTo>
                  <a:pt x="1370" y="1730"/>
                </a:lnTo>
                <a:lnTo>
                  <a:pt x="1376" y="1726"/>
                </a:lnTo>
                <a:lnTo>
                  <a:pt x="1383" y="1722"/>
                </a:lnTo>
                <a:lnTo>
                  <a:pt x="1389" y="1718"/>
                </a:lnTo>
                <a:lnTo>
                  <a:pt x="1395" y="1714"/>
                </a:lnTo>
                <a:lnTo>
                  <a:pt x="1402" y="1710"/>
                </a:lnTo>
                <a:lnTo>
                  <a:pt x="1408" y="1706"/>
                </a:lnTo>
                <a:lnTo>
                  <a:pt x="1414" y="1702"/>
                </a:lnTo>
                <a:lnTo>
                  <a:pt x="1420" y="1697"/>
                </a:lnTo>
                <a:lnTo>
                  <a:pt x="1427" y="1693"/>
                </a:lnTo>
                <a:lnTo>
                  <a:pt x="1433" y="1688"/>
                </a:lnTo>
                <a:lnTo>
                  <a:pt x="1439" y="1683"/>
                </a:lnTo>
                <a:lnTo>
                  <a:pt x="1446" y="1678"/>
                </a:lnTo>
                <a:lnTo>
                  <a:pt x="1452" y="1673"/>
                </a:lnTo>
                <a:lnTo>
                  <a:pt x="1458" y="1668"/>
                </a:lnTo>
                <a:lnTo>
                  <a:pt x="1465" y="1663"/>
                </a:lnTo>
                <a:lnTo>
                  <a:pt x="1471" y="1658"/>
                </a:lnTo>
                <a:lnTo>
                  <a:pt x="1477" y="1652"/>
                </a:lnTo>
                <a:lnTo>
                  <a:pt x="1484" y="1647"/>
                </a:lnTo>
                <a:lnTo>
                  <a:pt x="1490" y="1641"/>
                </a:lnTo>
                <a:lnTo>
                  <a:pt x="1496" y="1636"/>
                </a:lnTo>
                <a:lnTo>
                  <a:pt x="1502" y="1630"/>
                </a:lnTo>
                <a:lnTo>
                  <a:pt x="1509" y="1624"/>
                </a:lnTo>
                <a:lnTo>
                  <a:pt x="1515" y="1617"/>
                </a:lnTo>
                <a:lnTo>
                  <a:pt x="1522" y="1611"/>
                </a:lnTo>
                <a:lnTo>
                  <a:pt x="1528" y="1605"/>
                </a:lnTo>
                <a:lnTo>
                  <a:pt x="1534" y="1599"/>
                </a:lnTo>
                <a:lnTo>
                  <a:pt x="1540" y="1592"/>
                </a:lnTo>
                <a:lnTo>
                  <a:pt x="1547" y="1586"/>
                </a:lnTo>
                <a:lnTo>
                  <a:pt x="1553" y="1579"/>
                </a:lnTo>
                <a:lnTo>
                  <a:pt x="1559" y="1572"/>
                </a:lnTo>
                <a:lnTo>
                  <a:pt x="1566" y="1566"/>
                </a:lnTo>
                <a:lnTo>
                  <a:pt x="1572" y="1559"/>
                </a:lnTo>
                <a:lnTo>
                  <a:pt x="1578" y="1551"/>
                </a:lnTo>
                <a:lnTo>
                  <a:pt x="1584" y="1544"/>
                </a:lnTo>
                <a:lnTo>
                  <a:pt x="1591" y="1537"/>
                </a:lnTo>
                <a:lnTo>
                  <a:pt x="1597" y="1529"/>
                </a:lnTo>
                <a:lnTo>
                  <a:pt x="1604" y="1522"/>
                </a:lnTo>
                <a:lnTo>
                  <a:pt x="1610" y="1514"/>
                </a:lnTo>
                <a:lnTo>
                  <a:pt x="1616" y="1506"/>
                </a:lnTo>
                <a:lnTo>
                  <a:pt x="1622" y="1498"/>
                </a:lnTo>
                <a:lnTo>
                  <a:pt x="1629" y="1490"/>
                </a:lnTo>
                <a:lnTo>
                  <a:pt x="1635" y="1483"/>
                </a:lnTo>
                <a:lnTo>
                  <a:pt x="1642" y="1474"/>
                </a:lnTo>
                <a:lnTo>
                  <a:pt x="1648" y="1466"/>
                </a:lnTo>
                <a:lnTo>
                  <a:pt x="1654" y="1458"/>
                </a:lnTo>
                <a:lnTo>
                  <a:pt x="1660" y="1449"/>
                </a:lnTo>
                <a:lnTo>
                  <a:pt x="1667" y="1440"/>
                </a:lnTo>
                <a:lnTo>
                  <a:pt x="1673" y="1432"/>
                </a:lnTo>
                <a:lnTo>
                  <a:pt x="1679" y="1423"/>
                </a:lnTo>
                <a:lnTo>
                  <a:pt x="1686" y="1414"/>
                </a:lnTo>
                <a:lnTo>
                  <a:pt x="1692" y="1405"/>
                </a:lnTo>
                <a:lnTo>
                  <a:pt x="1698" y="1396"/>
                </a:lnTo>
                <a:lnTo>
                  <a:pt x="1704" y="1386"/>
                </a:lnTo>
                <a:lnTo>
                  <a:pt x="1711" y="1377"/>
                </a:lnTo>
                <a:lnTo>
                  <a:pt x="1717" y="1368"/>
                </a:lnTo>
                <a:lnTo>
                  <a:pt x="1724" y="1358"/>
                </a:lnTo>
                <a:lnTo>
                  <a:pt x="1730" y="1349"/>
                </a:lnTo>
                <a:lnTo>
                  <a:pt x="1736" y="1339"/>
                </a:lnTo>
                <a:lnTo>
                  <a:pt x="1742" y="1329"/>
                </a:lnTo>
                <a:lnTo>
                  <a:pt x="1749" y="1319"/>
                </a:lnTo>
                <a:lnTo>
                  <a:pt x="1755" y="1309"/>
                </a:lnTo>
                <a:lnTo>
                  <a:pt x="1762" y="1298"/>
                </a:lnTo>
                <a:lnTo>
                  <a:pt x="1768" y="1288"/>
                </a:lnTo>
                <a:lnTo>
                  <a:pt x="1774" y="1278"/>
                </a:lnTo>
                <a:lnTo>
                  <a:pt x="1780" y="1267"/>
                </a:lnTo>
                <a:lnTo>
                  <a:pt x="1787" y="1257"/>
                </a:lnTo>
                <a:lnTo>
                  <a:pt x="1793" y="1246"/>
                </a:lnTo>
                <a:lnTo>
                  <a:pt x="1799" y="1235"/>
                </a:lnTo>
                <a:lnTo>
                  <a:pt x="1806" y="1224"/>
                </a:lnTo>
                <a:lnTo>
                  <a:pt x="1812" y="1213"/>
                </a:lnTo>
                <a:lnTo>
                  <a:pt x="1818" y="1201"/>
                </a:lnTo>
                <a:lnTo>
                  <a:pt x="1825" y="1190"/>
                </a:lnTo>
                <a:lnTo>
                  <a:pt x="1831" y="1179"/>
                </a:lnTo>
                <a:lnTo>
                  <a:pt x="1837" y="1167"/>
                </a:lnTo>
                <a:lnTo>
                  <a:pt x="1844" y="1156"/>
                </a:lnTo>
                <a:lnTo>
                  <a:pt x="1850" y="1144"/>
                </a:lnTo>
                <a:lnTo>
                  <a:pt x="1856" y="1132"/>
                </a:lnTo>
                <a:lnTo>
                  <a:pt x="1862" y="1120"/>
                </a:lnTo>
                <a:lnTo>
                  <a:pt x="1869" y="1108"/>
                </a:lnTo>
                <a:lnTo>
                  <a:pt x="1875" y="1096"/>
                </a:lnTo>
                <a:lnTo>
                  <a:pt x="1882" y="1084"/>
                </a:lnTo>
                <a:lnTo>
                  <a:pt x="1888" y="1072"/>
                </a:lnTo>
                <a:lnTo>
                  <a:pt x="1894" y="1059"/>
                </a:lnTo>
                <a:lnTo>
                  <a:pt x="1900" y="1046"/>
                </a:lnTo>
                <a:lnTo>
                  <a:pt x="1907" y="1034"/>
                </a:lnTo>
                <a:lnTo>
                  <a:pt x="1913" y="1021"/>
                </a:lnTo>
                <a:lnTo>
                  <a:pt x="1919" y="1008"/>
                </a:lnTo>
                <a:lnTo>
                  <a:pt x="1926" y="995"/>
                </a:lnTo>
                <a:lnTo>
                  <a:pt x="1932" y="982"/>
                </a:lnTo>
                <a:lnTo>
                  <a:pt x="1938" y="969"/>
                </a:lnTo>
                <a:lnTo>
                  <a:pt x="1945" y="955"/>
                </a:lnTo>
                <a:lnTo>
                  <a:pt x="1951" y="942"/>
                </a:lnTo>
                <a:lnTo>
                  <a:pt x="1957" y="928"/>
                </a:lnTo>
                <a:lnTo>
                  <a:pt x="1963" y="915"/>
                </a:lnTo>
                <a:lnTo>
                  <a:pt x="1970" y="901"/>
                </a:lnTo>
                <a:lnTo>
                  <a:pt x="1976" y="887"/>
                </a:lnTo>
                <a:lnTo>
                  <a:pt x="1982" y="873"/>
                </a:lnTo>
                <a:lnTo>
                  <a:pt x="1989" y="859"/>
                </a:lnTo>
                <a:lnTo>
                  <a:pt x="1995" y="845"/>
                </a:lnTo>
                <a:lnTo>
                  <a:pt x="2001" y="831"/>
                </a:lnTo>
                <a:lnTo>
                  <a:pt x="2007" y="816"/>
                </a:lnTo>
                <a:lnTo>
                  <a:pt x="2014" y="802"/>
                </a:lnTo>
                <a:lnTo>
                  <a:pt x="2020" y="787"/>
                </a:lnTo>
                <a:lnTo>
                  <a:pt x="2027" y="772"/>
                </a:lnTo>
                <a:lnTo>
                  <a:pt x="2033" y="758"/>
                </a:lnTo>
                <a:lnTo>
                  <a:pt x="2040" y="742"/>
                </a:lnTo>
                <a:lnTo>
                  <a:pt x="2045" y="727"/>
                </a:lnTo>
                <a:lnTo>
                  <a:pt x="2052" y="713"/>
                </a:lnTo>
                <a:lnTo>
                  <a:pt x="2058" y="697"/>
                </a:lnTo>
                <a:lnTo>
                  <a:pt x="2065" y="682"/>
                </a:lnTo>
                <a:lnTo>
                  <a:pt x="2071" y="666"/>
                </a:lnTo>
                <a:lnTo>
                  <a:pt x="2077" y="651"/>
                </a:lnTo>
                <a:lnTo>
                  <a:pt x="2084" y="635"/>
                </a:lnTo>
                <a:lnTo>
                  <a:pt x="2090" y="620"/>
                </a:lnTo>
                <a:lnTo>
                  <a:pt x="2096" y="604"/>
                </a:lnTo>
                <a:lnTo>
                  <a:pt x="2102" y="587"/>
                </a:lnTo>
                <a:lnTo>
                  <a:pt x="2109" y="572"/>
                </a:lnTo>
                <a:lnTo>
                  <a:pt x="2115" y="555"/>
                </a:lnTo>
                <a:lnTo>
                  <a:pt x="2121" y="539"/>
                </a:lnTo>
                <a:lnTo>
                  <a:pt x="2128" y="523"/>
                </a:lnTo>
                <a:lnTo>
                  <a:pt x="2134" y="506"/>
                </a:lnTo>
                <a:lnTo>
                  <a:pt x="2140" y="489"/>
                </a:lnTo>
                <a:lnTo>
                  <a:pt x="2147" y="473"/>
                </a:lnTo>
                <a:lnTo>
                  <a:pt x="2153" y="456"/>
                </a:lnTo>
                <a:lnTo>
                  <a:pt x="2159" y="439"/>
                </a:lnTo>
                <a:lnTo>
                  <a:pt x="2165" y="422"/>
                </a:lnTo>
                <a:lnTo>
                  <a:pt x="2172" y="404"/>
                </a:lnTo>
                <a:lnTo>
                  <a:pt x="2178" y="387"/>
                </a:lnTo>
                <a:lnTo>
                  <a:pt x="2185" y="370"/>
                </a:lnTo>
                <a:lnTo>
                  <a:pt x="2191" y="352"/>
                </a:lnTo>
                <a:lnTo>
                  <a:pt x="2197" y="335"/>
                </a:lnTo>
                <a:lnTo>
                  <a:pt x="2203" y="317"/>
                </a:lnTo>
                <a:lnTo>
                  <a:pt x="2210" y="299"/>
                </a:lnTo>
                <a:lnTo>
                  <a:pt x="2216" y="281"/>
                </a:lnTo>
                <a:lnTo>
                  <a:pt x="2222" y="263"/>
                </a:lnTo>
                <a:lnTo>
                  <a:pt x="2229" y="245"/>
                </a:lnTo>
                <a:lnTo>
                  <a:pt x="2235" y="227"/>
                </a:lnTo>
                <a:lnTo>
                  <a:pt x="2241" y="208"/>
                </a:lnTo>
                <a:lnTo>
                  <a:pt x="2247" y="190"/>
                </a:lnTo>
                <a:lnTo>
                  <a:pt x="2254" y="171"/>
                </a:lnTo>
                <a:lnTo>
                  <a:pt x="2260" y="153"/>
                </a:lnTo>
                <a:lnTo>
                  <a:pt x="2267" y="134"/>
                </a:lnTo>
                <a:lnTo>
                  <a:pt x="2273" y="115"/>
                </a:lnTo>
                <a:lnTo>
                  <a:pt x="2279" y="96"/>
                </a:lnTo>
                <a:lnTo>
                  <a:pt x="2285" y="77"/>
                </a:lnTo>
                <a:lnTo>
                  <a:pt x="2292" y="58"/>
                </a:lnTo>
                <a:lnTo>
                  <a:pt x="2298" y="38"/>
                </a:lnTo>
                <a:lnTo>
                  <a:pt x="2305" y="19"/>
                </a:lnTo>
                <a:lnTo>
                  <a:pt x="2311" y="0"/>
                </a:lnTo>
              </a:path>
            </a:pathLst>
          </a:custGeom>
          <a:noFill/>
          <a:ln w="190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cxnSp>
        <p:nvCxnSpPr>
          <p:cNvPr id="1275" name="Straight Connector 1274"/>
          <p:cNvCxnSpPr/>
          <p:nvPr/>
        </p:nvCxnSpPr>
        <p:spPr>
          <a:xfrm>
            <a:off x="2712968" y="88255"/>
            <a:ext cx="1310640" cy="370252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2711557" y="480095"/>
            <a:ext cx="1537122" cy="32782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2833353" y="1638909"/>
            <a:ext cx="2110452" cy="2626469"/>
          </a:xfrm>
          <a:prstGeom prst="line">
            <a:avLst/>
          </a:prstGeom>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2589255" y="2641796"/>
            <a:ext cx="3343583" cy="1567978"/>
          </a:xfrm>
          <a:prstGeom prst="line">
            <a:avLst/>
          </a:prstGeom>
          <a:ln w="222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stCxn id="1031" idx="1"/>
          </p:cNvCxnSpPr>
          <p:nvPr/>
        </p:nvCxnSpPr>
        <p:spPr>
          <a:xfrm flipH="1">
            <a:off x="3959659" y="2448494"/>
            <a:ext cx="3562445" cy="1657250"/>
          </a:xfrm>
          <a:prstGeom prst="line">
            <a:avLst/>
          </a:prstGeom>
          <a:ln w="2222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V="1">
            <a:off x="4704291" y="1711893"/>
            <a:ext cx="2066926" cy="2506664"/>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H="1">
            <a:off x="5124979" y="819718"/>
            <a:ext cx="1646238" cy="3482975"/>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316" name="TextBox 315"/>
          <p:cNvSpPr txBox="1"/>
          <p:nvPr/>
        </p:nvSpPr>
        <p:spPr>
          <a:xfrm>
            <a:off x="267620" y="4745695"/>
            <a:ext cx="3467616" cy="307777"/>
          </a:xfrm>
          <a:prstGeom prst="rect">
            <a:avLst/>
          </a:prstGeom>
          <a:noFill/>
        </p:spPr>
        <p:txBody>
          <a:bodyPr wrap="none" rtlCol="0">
            <a:spAutoFit/>
          </a:bodyPr>
          <a:lstStyle/>
          <a:p>
            <a:r>
              <a:rPr lang="en-IE" sz="1400" b="1" i="1" dirty="0" smtClean="0">
                <a:solidFill>
                  <a:srgbClr val="990033"/>
                </a:solidFill>
                <a:latin typeface="Century Gothic" pitchFamily="34" charset="0"/>
              </a:rPr>
              <a:t>The slope of the tangent at x = –2 </a:t>
            </a:r>
            <a:r>
              <a:rPr lang="en-IE" sz="1400" b="1" i="1" dirty="0">
                <a:solidFill>
                  <a:srgbClr val="990033"/>
                </a:solidFill>
                <a:latin typeface="Century Gothic" pitchFamily="34" charset="0"/>
              </a:rPr>
              <a:t>is </a:t>
            </a:r>
            <a:r>
              <a:rPr lang="en-IE" sz="1400" b="1" i="1" dirty="0" smtClean="0">
                <a:solidFill>
                  <a:srgbClr val="990033"/>
                </a:solidFill>
                <a:latin typeface="Century Gothic" pitchFamily="34" charset="0"/>
              </a:rPr>
              <a:t>–5</a:t>
            </a:r>
            <a:endParaRPr lang="en-IE" sz="1400" b="1" i="1" dirty="0">
              <a:solidFill>
                <a:srgbClr val="990033"/>
              </a:solidFill>
              <a:latin typeface="Century Gothic" pitchFamily="34" charset="0"/>
            </a:endParaRPr>
          </a:p>
        </p:txBody>
      </p:sp>
      <p:sp>
        <p:nvSpPr>
          <p:cNvPr id="318" name="TextBox 317"/>
          <p:cNvSpPr txBox="1"/>
          <p:nvPr/>
        </p:nvSpPr>
        <p:spPr>
          <a:xfrm>
            <a:off x="267620" y="5012560"/>
            <a:ext cx="3467616" cy="307777"/>
          </a:xfrm>
          <a:prstGeom prst="rect">
            <a:avLst/>
          </a:prstGeom>
          <a:noFill/>
        </p:spPr>
        <p:txBody>
          <a:bodyPr wrap="none" rtlCol="0">
            <a:spAutoFit/>
          </a:bodyPr>
          <a:lstStyle/>
          <a:p>
            <a:r>
              <a:rPr lang="en-IE" sz="1400" b="1" i="1" dirty="0" smtClean="0">
                <a:solidFill>
                  <a:srgbClr val="990033"/>
                </a:solidFill>
                <a:latin typeface="Century Gothic" pitchFamily="34" charset="0"/>
              </a:rPr>
              <a:t>The slope </a:t>
            </a:r>
            <a:r>
              <a:rPr lang="en-IE" sz="1400" b="1" i="1" dirty="0">
                <a:solidFill>
                  <a:srgbClr val="990033"/>
                </a:solidFill>
                <a:latin typeface="Century Gothic" pitchFamily="34" charset="0"/>
              </a:rPr>
              <a:t>of </a:t>
            </a:r>
            <a:r>
              <a:rPr lang="en-IE" sz="1400" b="1" i="1" dirty="0" smtClean="0">
                <a:solidFill>
                  <a:srgbClr val="990033"/>
                </a:solidFill>
                <a:latin typeface="Century Gothic" pitchFamily="34" charset="0"/>
              </a:rPr>
              <a:t>the tangent </a:t>
            </a:r>
            <a:r>
              <a:rPr lang="en-IE" sz="1400" b="1" i="1" dirty="0">
                <a:solidFill>
                  <a:srgbClr val="990033"/>
                </a:solidFill>
                <a:latin typeface="Century Gothic" pitchFamily="34" charset="0"/>
              </a:rPr>
              <a:t>at x = </a:t>
            </a:r>
            <a:r>
              <a:rPr lang="en-IE" sz="1400" b="1" i="1" dirty="0" smtClean="0">
                <a:solidFill>
                  <a:srgbClr val="990033"/>
                </a:solidFill>
                <a:latin typeface="Century Gothic" pitchFamily="34" charset="0"/>
              </a:rPr>
              <a:t>–1 is –3</a:t>
            </a:r>
            <a:endParaRPr lang="en-IE" sz="1400" b="1" i="1" dirty="0">
              <a:solidFill>
                <a:srgbClr val="990033"/>
              </a:solidFill>
              <a:latin typeface="Century Gothic" pitchFamily="34" charset="0"/>
            </a:endParaRPr>
          </a:p>
        </p:txBody>
      </p:sp>
      <p:sp>
        <p:nvSpPr>
          <p:cNvPr id="319" name="TextBox 318"/>
          <p:cNvSpPr txBox="1"/>
          <p:nvPr/>
        </p:nvSpPr>
        <p:spPr>
          <a:xfrm>
            <a:off x="267620" y="5279425"/>
            <a:ext cx="3377848" cy="307777"/>
          </a:xfrm>
          <a:prstGeom prst="rect">
            <a:avLst/>
          </a:prstGeom>
          <a:noFill/>
        </p:spPr>
        <p:txBody>
          <a:bodyPr wrap="none" rtlCol="0">
            <a:spAutoFit/>
          </a:bodyPr>
          <a:lstStyle/>
          <a:p>
            <a:r>
              <a:rPr lang="en-IE" sz="1400" b="1" i="1" dirty="0" smtClean="0">
                <a:solidFill>
                  <a:srgbClr val="990033"/>
                </a:solidFill>
                <a:latin typeface="Century Gothic" pitchFamily="34" charset="0"/>
              </a:rPr>
              <a:t>The slope </a:t>
            </a:r>
            <a:r>
              <a:rPr lang="en-IE" sz="1400" b="1" i="1" dirty="0">
                <a:solidFill>
                  <a:srgbClr val="990033"/>
                </a:solidFill>
                <a:latin typeface="Century Gothic" pitchFamily="34" charset="0"/>
              </a:rPr>
              <a:t>of </a:t>
            </a:r>
            <a:r>
              <a:rPr lang="en-IE" sz="1400" b="1" i="1" dirty="0" smtClean="0">
                <a:solidFill>
                  <a:srgbClr val="990033"/>
                </a:solidFill>
                <a:latin typeface="Century Gothic" pitchFamily="34" charset="0"/>
              </a:rPr>
              <a:t>the tangent </a:t>
            </a:r>
            <a:r>
              <a:rPr lang="en-IE" sz="1400" b="1" i="1" dirty="0">
                <a:solidFill>
                  <a:srgbClr val="990033"/>
                </a:solidFill>
                <a:latin typeface="Century Gothic" pitchFamily="34" charset="0"/>
              </a:rPr>
              <a:t>at x = </a:t>
            </a:r>
            <a:r>
              <a:rPr lang="en-IE" sz="1400" b="1" i="1" dirty="0" smtClean="0">
                <a:solidFill>
                  <a:srgbClr val="990033"/>
                </a:solidFill>
                <a:latin typeface="Century Gothic" pitchFamily="34" charset="0"/>
              </a:rPr>
              <a:t>0 is –1</a:t>
            </a:r>
            <a:endParaRPr lang="en-IE" sz="1400" b="1" i="1" dirty="0">
              <a:solidFill>
                <a:srgbClr val="990033"/>
              </a:solidFill>
              <a:latin typeface="Century Gothic" pitchFamily="34" charset="0"/>
            </a:endParaRPr>
          </a:p>
        </p:txBody>
      </p:sp>
      <p:sp>
        <p:nvSpPr>
          <p:cNvPr id="320" name="TextBox 319"/>
          <p:cNvSpPr txBox="1"/>
          <p:nvPr/>
        </p:nvSpPr>
        <p:spPr>
          <a:xfrm>
            <a:off x="267620" y="5546290"/>
            <a:ext cx="3397084" cy="307777"/>
          </a:xfrm>
          <a:prstGeom prst="rect">
            <a:avLst/>
          </a:prstGeom>
          <a:noFill/>
        </p:spPr>
        <p:txBody>
          <a:bodyPr wrap="none" rtlCol="0">
            <a:spAutoFit/>
          </a:bodyPr>
          <a:lstStyle/>
          <a:p>
            <a:r>
              <a:rPr lang="en-IE" sz="1400" b="1" i="1" dirty="0" smtClean="0">
                <a:solidFill>
                  <a:srgbClr val="990033"/>
                </a:solidFill>
                <a:latin typeface="Century Gothic" pitchFamily="34" charset="0"/>
              </a:rPr>
              <a:t>The slope </a:t>
            </a:r>
            <a:r>
              <a:rPr lang="en-IE" sz="1400" b="1" i="1" dirty="0">
                <a:solidFill>
                  <a:srgbClr val="990033"/>
                </a:solidFill>
                <a:latin typeface="Century Gothic" pitchFamily="34" charset="0"/>
              </a:rPr>
              <a:t>of </a:t>
            </a:r>
            <a:r>
              <a:rPr lang="en-IE" sz="1400" b="1" i="1" dirty="0" smtClean="0">
                <a:solidFill>
                  <a:srgbClr val="990033"/>
                </a:solidFill>
                <a:latin typeface="Century Gothic" pitchFamily="34" charset="0"/>
              </a:rPr>
              <a:t>the tangent </a:t>
            </a:r>
            <a:r>
              <a:rPr lang="en-IE" sz="1400" b="1" i="1" dirty="0">
                <a:solidFill>
                  <a:srgbClr val="990033"/>
                </a:solidFill>
                <a:latin typeface="Century Gothic" pitchFamily="34" charset="0"/>
              </a:rPr>
              <a:t>at x = </a:t>
            </a:r>
            <a:r>
              <a:rPr lang="en-IE" sz="1400" b="1" i="1" dirty="0" smtClean="0">
                <a:solidFill>
                  <a:srgbClr val="990033"/>
                </a:solidFill>
                <a:latin typeface="Century Gothic" pitchFamily="34" charset="0"/>
              </a:rPr>
              <a:t>1 is </a:t>
            </a:r>
            <a:r>
              <a:rPr lang="en-IE" sz="1400" b="1" i="1" dirty="0">
                <a:solidFill>
                  <a:srgbClr val="990033"/>
                </a:solidFill>
                <a:latin typeface="Century Gothic" pitchFamily="34" charset="0"/>
              </a:rPr>
              <a:t>+1</a:t>
            </a:r>
          </a:p>
        </p:txBody>
      </p:sp>
      <p:sp>
        <p:nvSpPr>
          <p:cNvPr id="322" name="TextBox 321"/>
          <p:cNvSpPr txBox="1"/>
          <p:nvPr/>
        </p:nvSpPr>
        <p:spPr>
          <a:xfrm>
            <a:off x="267620" y="5813155"/>
            <a:ext cx="3397084" cy="307777"/>
          </a:xfrm>
          <a:prstGeom prst="rect">
            <a:avLst/>
          </a:prstGeom>
          <a:noFill/>
        </p:spPr>
        <p:txBody>
          <a:bodyPr wrap="none" rtlCol="0">
            <a:spAutoFit/>
          </a:bodyPr>
          <a:lstStyle/>
          <a:p>
            <a:r>
              <a:rPr lang="en-IE" sz="1400" b="1" i="1" dirty="0" smtClean="0">
                <a:solidFill>
                  <a:srgbClr val="990033"/>
                </a:solidFill>
                <a:latin typeface="Century Gothic" pitchFamily="34" charset="0"/>
              </a:rPr>
              <a:t>The slope </a:t>
            </a:r>
            <a:r>
              <a:rPr lang="en-IE" sz="1400" b="1" i="1" dirty="0">
                <a:solidFill>
                  <a:srgbClr val="990033"/>
                </a:solidFill>
                <a:latin typeface="Century Gothic" pitchFamily="34" charset="0"/>
              </a:rPr>
              <a:t>of </a:t>
            </a:r>
            <a:r>
              <a:rPr lang="en-IE" sz="1400" b="1" i="1" dirty="0" smtClean="0">
                <a:solidFill>
                  <a:srgbClr val="990033"/>
                </a:solidFill>
                <a:latin typeface="Century Gothic" pitchFamily="34" charset="0"/>
              </a:rPr>
              <a:t>the tangent </a:t>
            </a:r>
            <a:r>
              <a:rPr lang="en-IE" sz="1400" b="1" i="1" dirty="0">
                <a:solidFill>
                  <a:srgbClr val="990033"/>
                </a:solidFill>
                <a:latin typeface="Century Gothic" pitchFamily="34" charset="0"/>
              </a:rPr>
              <a:t>at x = </a:t>
            </a:r>
            <a:r>
              <a:rPr lang="en-IE" sz="1400" b="1" i="1" dirty="0" smtClean="0">
                <a:solidFill>
                  <a:srgbClr val="990033"/>
                </a:solidFill>
                <a:latin typeface="Century Gothic" pitchFamily="34" charset="0"/>
              </a:rPr>
              <a:t>2 is +</a:t>
            </a:r>
            <a:r>
              <a:rPr lang="en-IE" sz="1400" b="1" i="1" dirty="0">
                <a:solidFill>
                  <a:srgbClr val="990033"/>
                </a:solidFill>
                <a:latin typeface="Century Gothic" pitchFamily="34" charset="0"/>
              </a:rPr>
              <a:t>3</a:t>
            </a:r>
          </a:p>
        </p:txBody>
      </p:sp>
      <p:sp>
        <p:nvSpPr>
          <p:cNvPr id="324" name="TextBox 323"/>
          <p:cNvSpPr txBox="1"/>
          <p:nvPr/>
        </p:nvSpPr>
        <p:spPr>
          <a:xfrm>
            <a:off x="267620" y="6080019"/>
            <a:ext cx="3397084" cy="307777"/>
          </a:xfrm>
          <a:prstGeom prst="rect">
            <a:avLst/>
          </a:prstGeom>
          <a:noFill/>
        </p:spPr>
        <p:txBody>
          <a:bodyPr wrap="none" rtlCol="0">
            <a:spAutoFit/>
          </a:bodyPr>
          <a:lstStyle/>
          <a:p>
            <a:r>
              <a:rPr lang="en-IE" sz="1400" b="1" i="1" dirty="0" smtClean="0">
                <a:solidFill>
                  <a:srgbClr val="990033"/>
                </a:solidFill>
                <a:latin typeface="Century Gothic" pitchFamily="34" charset="0"/>
              </a:rPr>
              <a:t>The slope </a:t>
            </a:r>
            <a:r>
              <a:rPr lang="en-IE" sz="1400" b="1" i="1" dirty="0">
                <a:solidFill>
                  <a:srgbClr val="990033"/>
                </a:solidFill>
                <a:latin typeface="Century Gothic" pitchFamily="34" charset="0"/>
              </a:rPr>
              <a:t>of </a:t>
            </a:r>
            <a:r>
              <a:rPr lang="en-IE" sz="1400" b="1" i="1" dirty="0" smtClean="0">
                <a:solidFill>
                  <a:srgbClr val="990033"/>
                </a:solidFill>
                <a:latin typeface="Century Gothic" pitchFamily="34" charset="0"/>
              </a:rPr>
              <a:t>the tangent </a:t>
            </a:r>
            <a:r>
              <a:rPr lang="en-IE" sz="1400" b="1" i="1" dirty="0">
                <a:solidFill>
                  <a:srgbClr val="990033"/>
                </a:solidFill>
                <a:latin typeface="Century Gothic" pitchFamily="34" charset="0"/>
              </a:rPr>
              <a:t>at x = </a:t>
            </a:r>
            <a:r>
              <a:rPr lang="en-IE" sz="1400" b="1" i="1" dirty="0" smtClean="0">
                <a:solidFill>
                  <a:srgbClr val="990033"/>
                </a:solidFill>
                <a:latin typeface="Century Gothic" pitchFamily="34" charset="0"/>
              </a:rPr>
              <a:t>3 is </a:t>
            </a:r>
            <a:r>
              <a:rPr lang="en-IE" sz="1400" b="1" i="1" dirty="0">
                <a:solidFill>
                  <a:srgbClr val="990033"/>
                </a:solidFill>
                <a:latin typeface="Century Gothic" pitchFamily="34" charset="0"/>
              </a:rPr>
              <a:t>+5</a:t>
            </a:r>
          </a:p>
        </p:txBody>
      </p:sp>
      <p:sp>
        <p:nvSpPr>
          <p:cNvPr id="325" name="TextBox 324"/>
          <p:cNvSpPr txBox="1"/>
          <p:nvPr/>
        </p:nvSpPr>
        <p:spPr>
          <a:xfrm>
            <a:off x="3720774" y="4501136"/>
            <a:ext cx="4558870" cy="307777"/>
          </a:xfrm>
          <a:prstGeom prst="rect">
            <a:avLst/>
          </a:prstGeom>
          <a:noFill/>
        </p:spPr>
        <p:txBody>
          <a:bodyPr wrap="square" rtlCol="0">
            <a:spAutoFit/>
          </a:bodyPr>
          <a:lstStyle/>
          <a:p>
            <a:r>
              <a:rPr lang="en-IE" sz="1400" b="1" i="1" dirty="0" smtClean="0">
                <a:solidFill>
                  <a:srgbClr val="990033"/>
                </a:solidFill>
                <a:latin typeface="Century Gothic" pitchFamily="34" charset="0"/>
              </a:rPr>
              <a:t>What is the slope of f(x) for x=1.5?</a:t>
            </a:r>
            <a:endParaRPr lang="en-IE" sz="1400" b="1" i="1" dirty="0">
              <a:solidFill>
                <a:srgbClr val="990033"/>
              </a:solidFill>
              <a:latin typeface="Century Gothic" pitchFamily="34" charset="0"/>
            </a:endParaRPr>
          </a:p>
        </p:txBody>
      </p:sp>
      <p:sp>
        <p:nvSpPr>
          <p:cNvPr id="326" name="TextBox 325"/>
          <p:cNvSpPr txBox="1"/>
          <p:nvPr/>
        </p:nvSpPr>
        <p:spPr>
          <a:xfrm>
            <a:off x="3720774" y="5108868"/>
            <a:ext cx="4942712" cy="1384995"/>
          </a:xfrm>
          <a:prstGeom prst="rect">
            <a:avLst/>
          </a:prstGeom>
          <a:noFill/>
        </p:spPr>
        <p:txBody>
          <a:bodyPr wrap="square" rtlCol="0">
            <a:spAutoFit/>
          </a:bodyPr>
          <a:lstStyle/>
          <a:p>
            <a:r>
              <a:rPr lang="en-IE" sz="1400" b="1" i="1" dirty="0">
                <a:solidFill>
                  <a:srgbClr val="990033"/>
                </a:solidFill>
                <a:latin typeface="Century Gothic" pitchFamily="34" charset="0"/>
              </a:rPr>
              <a:t>We can gain information about the slope of </a:t>
            </a:r>
            <a:r>
              <a:rPr lang="en-IE" sz="1400" b="1" i="1" dirty="0" smtClean="0">
                <a:solidFill>
                  <a:srgbClr val="990033"/>
                </a:solidFill>
                <a:latin typeface="Century Gothic" pitchFamily="34" charset="0"/>
              </a:rPr>
              <a:t>f(x) for </a:t>
            </a:r>
            <a:r>
              <a:rPr lang="en-IE" sz="1400" b="1" i="1" dirty="0">
                <a:solidFill>
                  <a:srgbClr val="990033"/>
                </a:solidFill>
                <a:latin typeface="Century Gothic" pitchFamily="34" charset="0"/>
              </a:rPr>
              <a:t>x=1.5 from </a:t>
            </a:r>
          </a:p>
          <a:p>
            <a:pPr marL="400050" indent="-400050">
              <a:buAutoNum type="romanLcParenBoth"/>
            </a:pPr>
            <a:r>
              <a:rPr lang="en-IE" sz="1400" b="1" i="1" dirty="0">
                <a:solidFill>
                  <a:srgbClr val="990033"/>
                </a:solidFill>
                <a:latin typeface="Century Gothic" pitchFamily="34" charset="0"/>
              </a:rPr>
              <a:t>the graph </a:t>
            </a:r>
            <a:r>
              <a:rPr lang="en-IE" sz="1400" b="1" i="1" dirty="0" smtClean="0">
                <a:solidFill>
                  <a:srgbClr val="990033"/>
                </a:solidFill>
                <a:latin typeface="Century Gothic" pitchFamily="34" charset="0"/>
              </a:rPr>
              <a:t>of </a:t>
            </a:r>
            <a:r>
              <a:rPr lang="en-IE" sz="1400" b="1" i="1" dirty="0">
                <a:solidFill>
                  <a:srgbClr val="990033"/>
                </a:solidFill>
                <a:latin typeface="Century Gothic" pitchFamily="34" charset="0"/>
              </a:rPr>
              <a:t>f(x)</a:t>
            </a:r>
          </a:p>
          <a:p>
            <a:pPr marL="400050" indent="-400050">
              <a:buAutoNum type="romanLcParenBoth"/>
            </a:pPr>
            <a:r>
              <a:rPr lang="en-IE" sz="1400" b="1" i="1" dirty="0">
                <a:solidFill>
                  <a:srgbClr val="990033"/>
                </a:solidFill>
                <a:latin typeface="Century Gothic" pitchFamily="34" charset="0"/>
              </a:rPr>
              <a:t>the list of slopes on the </a:t>
            </a:r>
            <a:r>
              <a:rPr lang="en-IE" sz="1400" b="1" i="1" dirty="0" smtClean="0">
                <a:solidFill>
                  <a:srgbClr val="990033"/>
                </a:solidFill>
                <a:latin typeface="Century Gothic" pitchFamily="34" charset="0"/>
              </a:rPr>
              <a:t>left</a:t>
            </a:r>
          </a:p>
          <a:p>
            <a:pPr marL="400050" indent="-400050">
              <a:buAutoNum type="romanLcParenBoth"/>
            </a:pPr>
            <a:r>
              <a:rPr lang="en-IE" sz="1400" b="1" i="1" dirty="0">
                <a:solidFill>
                  <a:srgbClr val="990033"/>
                </a:solidFill>
                <a:latin typeface="Century Gothic" pitchFamily="34" charset="0"/>
              </a:rPr>
              <a:t>t</a:t>
            </a:r>
            <a:r>
              <a:rPr lang="en-IE" sz="1400" b="1" i="1" dirty="0" smtClean="0">
                <a:solidFill>
                  <a:srgbClr val="990033"/>
                </a:solidFill>
                <a:latin typeface="Century Gothic" pitchFamily="34" charset="0"/>
              </a:rPr>
              <a:t>he graph of f’(x)</a:t>
            </a:r>
            <a:endParaRPr lang="en-IE" sz="1400" b="1" i="1" dirty="0">
              <a:solidFill>
                <a:srgbClr val="990033"/>
              </a:solidFill>
              <a:latin typeface="Century Gothic" pitchFamily="34" charset="0"/>
            </a:endParaRPr>
          </a:p>
          <a:p>
            <a:pPr marL="400050" indent="-400050">
              <a:buAutoNum type="romanLcParenBoth"/>
            </a:pPr>
            <a:r>
              <a:rPr lang="en-IE" sz="1400" b="1" i="1" dirty="0">
                <a:solidFill>
                  <a:srgbClr val="990033"/>
                </a:solidFill>
                <a:latin typeface="Century Gothic" pitchFamily="34" charset="0"/>
              </a:rPr>
              <a:t>the equation of the slope function f’(x)  </a:t>
            </a:r>
          </a:p>
        </p:txBody>
      </p:sp>
      <p:sp>
        <p:nvSpPr>
          <p:cNvPr id="328" name="TextBox 327"/>
          <p:cNvSpPr txBox="1"/>
          <p:nvPr/>
        </p:nvSpPr>
        <p:spPr>
          <a:xfrm>
            <a:off x="233956" y="4468696"/>
            <a:ext cx="3467616" cy="307777"/>
          </a:xfrm>
          <a:prstGeom prst="rect">
            <a:avLst/>
          </a:prstGeom>
          <a:noFill/>
        </p:spPr>
        <p:txBody>
          <a:bodyPr wrap="none" rtlCol="0">
            <a:spAutoFit/>
          </a:bodyPr>
          <a:lstStyle/>
          <a:p>
            <a:r>
              <a:rPr lang="en-IE" sz="1400" b="1" i="1" dirty="0" smtClean="0">
                <a:solidFill>
                  <a:srgbClr val="990033"/>
                </a:solidFill>
                <a:latin typeface="Century Gothic" pitchFamily="34" charset="0"/>
              </a:rPr>
              <a:t>The slope of the tangent at x = –3 </a:t>
            </a:r>
            <a:r>
              <a:rPr lang="en-IE" sz="1400" b="1" i="1" dirty="0">
                <a:solidFill>
                  <a:srgbClr val="990033"/>
                </a:solidFill>
                <a:latin typeface="Century Gothic" pitchFamily="34" charset="0"/>
              </a:rPr>
              <a:t>is </a:t>
            </a:r>
            <a:r>
              <a:rPr lang="en-IE" sz="1400" b="1" i="1" dirty="0" smtClean="0">
                <a:solidFill>
                  <a:srgbClr val="990033"/>
                </a:solidFill>
                <a:latin typeface="Century Gothic" pitchFamily="34" charset="0"/>
              </a:rPr>
              <a:t>–7</a:t>
            </a:r>
            <a:endParaRPr lang="en-IE" sz="1400" b="1" i="1" dirty="0">
              <a:solidFill>
                <a:srgbClr val="990033"/>
              </a:solidFill>
              <a:latin typeface="Century Gothic" pitchFamily="34" charset="0"/>
            </a:endParaRPr>
          </a:p>
        </p:txBody>
      </p:sp>
      <p:sp>
        <p:nvSpPr>
          <p:cNvPr id="329" name="TextBox 328"/>
          <p:cNvSpPr txBox="1"/>
          <p:nvPr/>
        </p:nvSpPr>
        <p:spPr>
          <a:xfrm>
            <a:off x="237514" y="232291"/>
            <a:ext cx="9948549" cy="430887"/>
          </a:xfrm>
          <a:prstGeom prst="rect">
            <a:avLst/>
          </a:prstGeom>
          <a:noFill/>
        </p:spPr>
        <p:txBody>
          <a:bodyPr wrap="square" rtlCol="0">
            <a:spAutoFit/>
          </a:bodyPr>
          <a:lstStyle/>
          <a:p>
            <a:r>
              <a:rPr lang="en-IE" sz="2200" b="1" i="1" dirty="0" smtClean="0">
                <a:solidFill>
                  <a:srgbClr val="990033"/>
                </a:solidFill>
                <a:effectLst>
                  <a:outerShdw blurRad="38100" dist="38100" dir="2700000" algn="tl">
                    <a:srgbClr val="000000">
                      <a:alpha val="43137"/>
                    </a:srgbClr>
                  </a:outerShdw>
                </a:effectLst>
                <a:latin typeface="Century Gothic" pitchFamily="34" charset="0"/>
              </a:rPr>
              <a:t>8. What is the equation of the slope </a:t>
            </a:r>
            <a:r>
              <a:rPr lang="en-IE" sz="2200" b="1" i="1" dirty="0">
                <a:solidFill>
                  <a:srgbClr val="990033"/>
                </a:solidFill>
                <a:effectLst>
                  <a:outerShdw blurRad="38100" dist="38100" dir="2700000" algn="tl">
                    <a:srgbClr val="000000">
                      <a:alpha val="43137"/>
                    </a:srgbClr>
                  </a:outerShdw>
                </a:effectLst>
                <a:latin typeface="Century Gothic" pitchFamily="34" charset="0"/>
              </a:rPr>
              <a:t>function </a:t>
            </a:r>
            <a:r>
              <a:rPr lang="en-IE" sz="2200" b="1" i="1" dirty="0" smtClean="0">
                <a:solidFill>
                  <a:srgbClr val="990033"/>
                </a:solidFill>
                <a:effectLst>
                  <a:outerShdw blurRad="38100" dist="38100" dir="2700000" algn="tl">
                    <a:srgbClr val="000000">
                      <a:alpha val="43137"/>
                    </a:srgbClr>
                  </a:outerShdw>
                </a:effectLst>
                <a:latin typeface="Century Gothic" pitchFamily="34" charset="0"/>
              </a:rPr>
              <a:t>of</a:t>
            </a:r>
            <a:r>
              <a:rPr lang="en-IE" sz="2200" b="1" i="1" dirty="0">
                <a:solidFill>
                  <a:srgbClr val="990033"/>
                </a:solidFill>
                <a:effectLst>
                  <a:outerShdw blurRad="38100" dist="38100" dir="2700000" algn="tl">
                    <a:srgbClr val="000000">
                      <a:alpha val="43137"/>
                    </a:srgbClr>
                  </a:outerShdw>
                </a:effectLst>
                <a:latin typeface="Century Gothic" pitchFamily="34" charset="0"/>
              </a:rPr>
              <a:t> </a:t>
            </a:r>
            <a:r>
              <a:rPr lang="en-IE" sz="2200" b="1" i="1" dirty="0" smtClean="0">
                <a:solidFill>
                  <a:srgbClr val="990033"/>
                </a:solidFill>
                <a:effectLst>
                  <a:outerShdw blurRad="38100" dist="38100" dir="2700000" algn="tl">
                    <a:srgbClr val="000000">
                      <a:alpha val="43137"/>
                    </a:srgbClr>
                  </a:outerShdw>
                </a:effectLst>
                <a:latin typeface="Century Gothic" pitchFamily="34" charset="0"/>
              </a:rPr>
              <a:t>f(x</a:t>
            </a:r>
            <a:r>
              <a:rPr lang="en-IE" sz="2200" b="1" i="1" dirty="0">
                <a:solidFill>
                  <a:srgbClr val="990033"/>
                </a:solidFill>
                <a:effectLst>
                  <a:outerShdw blurRad="38100" dist="38100" dir="2700000" algn="tl">
                    <a:srgbClr val="000000">
                      <a:alpha val="43137"/>
                    </a:srgbClr>
                  </a:outerShdw>
                </a:effectLst>
                <a:latin typeface="Century Gothic" pitchFamily="34" charset="0"/>
              </a:rPr>
              <a:t>) = x</a:t>
            </a:r>
            <a:r>
              <a:rPr lang="en-IE" sz="2200" b="1" i="1" baseline="30000" dirty="0">
                <a:solidFill>
                  <a:srgbClr val="990033"/>
                </a:solidFill>
                <a:effectLst>
                  <a:outerShdw blurRad="38100" dist="38100" dir="2700000" algn="tl">
                    <a:srgbClr val="000000">
                      <a:alpha val="43137"/>
                    </a:srgbClr>
                  </a:outerShdw>
                </a:effectLst>
                <a:latin typeface="Century Gothic" pitchFamily="34" charset="0"/>
              </a:rPr>
              <a:t>2</a:t>
            </a:r>
            <a:r>
              <a:rPr lang="en-IE" sz="2200" b="1" i="1" dirty="0">
                <a:solidFill>
                  <a:srgbClr val="990033"/>
                </a:solidFill>
                <a:effectLst>
                  <a:outerShdw blurRad="38100" dist="38100" dir="2700000" algn="tl">
                    <a:srgbClr val="000000">
                      <a:alpha val="43137"/>
                    </a:srgbClr>
                  </a:outerShdw>
                </a:effectLst>
                <a:latin typeface="Century Gothic" pitchFamily="34" charset="0"/>
              </a:rPr>
              <a:t> – </a:t>
            </a:r>
            <a:r>
              <a:rPr lang="en-IE" sz="2200" b="1" i="1" dirty="0" smtClean="0">
                <a:solidFill>
                  <a:srgbClr val="990033"/>
                </a:solidFill>
                <a:effectLst>
                  <a:outerShdw blurRad="38100" dist="38100" dir="2700000" algn="tl">
                    <a:srgbClr val="000000">
                      <a:alpha val="43137"/>
                    </a:srgbClr>
                  </a:outerShdw>
                </a:effectLst>
                <a:latin typeface="Century Gothic" pitchFamily="34" charset="0"/>
              </a:rPr>
              <a:t>x – 6?</a:t>
            </a:r>
            <a:endParaRPr lang="en-IE" sz="2200" b="1" i="1" dirty="0">
              <a:solidFill>
                <a:srgbClr val="990033"/>
              </a:solidFill>
              <a:effectLst>
                <a:outerShdw blurRad="38100" dist="38100" dir="2700000" algn="tl">
                  <a:srgbClr val="000000">
                    <a:alpha val="43137"/>
                  </a:srgbClr>
                </a:outerShdw>
              </a:effectLst>
              <a:latin typeface="Century Gothic" pitchFamily="34" charset="0"/>
            </a:endParaRPr>
          </a:p>
        </p:txBody>
      </p:sp>
      <p:sp>
        <p:nvSpPr>
          <p:cNvPr id="331" name="TextBox 330"/>
          <p:cNvSpPr txBox="1"/>
          <p:nvPr/>
        </p:nvSpPr>
        <p:spPr>
          <a:xfrm>
            <a:off x="1739912" y="3818325"/>
            <a:ext cx="1093441" cy="307777"/>
          </a:xfrm>
          <a:prstGeom prst="rect">
            <a:avLst/>
          </a:prstGeom>
          <a:noFill/>
        </p:spPr>
        <p:txBody>
          <a:bodyPr wrap="none" rtlCol="0">
            <a:spAutoFit/>
          </a:bodyPr>
          <a:lstStyle/>
          <a:p>
            <a:r>
              <a:rPr lang="en-IE" sz="1400" b="1" dirty="0" smtClean="0"/>
              <a:t>f’(x) = 2x – 1</a:t>
            </a:r>
            <a:endParaRPr lang="en-IE" sz="1400" b="1" dirty="0"/>
          </a:p>
        </p:txBody>
      </p:sp>
      <p:cxnSp>
        <p:nvCxnSpPr>
          <p:cNvPr id="330" name="Straight Connector 329"/>
          <p:cNvCxnSpPr/>
          <p:nvPr/>
        </p:nvCxnSpPr>
        <p:spPr>
          <a:xfrm flipH="1">
            <a:off x="2359555" y="848293"/>
            <a:ext cx="4210049" cy="3538538"/>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a:off x="2375475" y="836917"/>
            <a:ext cx="4210049" cy="3538538"/>
          </a:xfrm>
          <a:prstGeom prst="line">
            <a:avLst/>
          </a:prstGeom>
          <a:ln w="25400">
            <a:solidFill>
              <a:srgbClr val="0000FF"/>
            </a:solidFill>
            <a:prstDash val="solid"/>
          </a:ln>
        </p:spPr>
        <p:style>
          <a:lnRef idx="1">
            <a:schemeClr val="accent1"/>
          </a:lnRef>
          <a:fillRef idx="0">
            <a:schemeClr val="accent1"/>
          </a:fillRef>
          <a:effectRef idx="0">
            <a:schemeClr val="accent1"/>
          </a:effectRef>
          <a:fontRef idx="minor">
            <a:schemeClr val="tx1"/>
          </a:fontRef>
        </p:style>
      </p:cxnSp>
      <p:sp>
        <p:nvSpPr>
          <p:cNvPr id="333" name="Freeform 311"/>
          <p:cNvSpPr>
            <a:spLocks/>
          </p:cNvSpPr>
          <p:nvPr/>
        </p:nvSpPr>
        <p:spPr bwMode="auto">
          <a:xfrm>
            <a:off x="2980800" y="788400"/>
            <a:ext cx="3668713" cy="2844800"/>
          </a:xfrm>
          <a:custGeom>
            <a:avLst/>
            <a:gdLst>
              <a:gd name="T0" fmla="*/ 31 w 2311"/>
              <a:gd name="T1" fmla="*/ 96 h 1792"/>
              <a:gd name="T2" fmla="*/ 69 w 2311"/>
              <a:gd name="T3" fmla="*/ 208 h 1792"/>
              <a:gd name="T4" fmla="*/ 107 w 2311"/>
              <a:gd name="T5" fmla="*/ 317 h 1792"/>
              <a:gd name="T6" fmla="*/ 145 w 2311"/>
              <a:gd name="T7" fmla="*/ 422 h 1792"/>
              <a:gd name="T8" fmla="*/ 183 w 2311"/>
              <a:gd name="T9" fmla="*/ 523 h 1792"/>
              <a:gd name="T10" fmla="*/ 220 w 2311"/>
              <a:gd name="T11" fmla="*/ 620 h 1792"/>
              <a:gd name="T12" fmla="*/ 259 w 2311"/>
              <a:gd name="T13" fmla="*/ 713 h 1792"/>
              <a:gd name="T14" fmla="*/ 296 w 2311"/>
              <a:gd name="T15" fmla="*/ 802 h 1792"/>
              <a:gd name="T16" fmla="*/ 334 w 2311"/>
              <a:gd name="T17" fmla="*/ 887 h 1792"/>
              <a:gd name="T18" fmla="*/ 372 w 2311"/>
              <a:gd name="T19" fmla="*/ 969 h 1792"/>
              <a:gd name="T20" fmla="*/ 410 w 2311"/>
              <a:gd name="T21" fmla="*/ 1046 h 1792"/>
              <a:gd name="T22" fmla="*/ 448 w 2311"/>
              <a:gd name="T23" fmla="*/ 1120 h 1792"/>
              <a:gd name="T24" fmla="*/ 486 w 2311"/>
              <a:gd name="T25" fmla="*/ 1190 h 1792"/>
              <a:gd name="T26" fmla="*/ 524 w 2311"/>
              <a:gd name="T27" fmla="*/ 1257 h 1792"/>
              <a:gd name="T28" fmla="*/ 562 w 2311"/>
              <a:gd name="T29" fmla="*/ 1319 h 1792"/>
              <a:gd name="T30" fmla="*/ 599 w 2311"/>
              <a:gd name="T31" fmla="*/ 1377 h 1792"/>
              <a:gd name="T32" fmla="*/ 638 w 2311"/>
              <a:gd name="T33" fmla="*/ 1432 h 1792"/>
              <a:gd name="T34" fmla="*/ 676 w 2311"/>
              <a:gd name="T35" fmla="*/ 1483 h 1792"/>
              <a:gd name="T36" fmla="*/ 713 w 2311"/>
              <a:gd name="T37" fmla="*/ 1529 h 1792"/>
              <a:gd name="T38" fmla="*/ 751 w 2311"/>
              <a:gd name="T39" fmla="*/ 1572 h 1792"/>
              <a:gd name="T40" fmla="*/ 789 w 2311"/>
              <a:gd name="T41" fmla="*/ 1611 h 1792"/>
              <a:gd name="T42" fmla="*/ 827 w 2311"/>
              <a:gd name="T43" fmla="*/ 1647 h 1792"/>
              <a:gd name="T44" fmla="*/ 865 w 2311"/>
              <a:gd name="T45" fmla="*/ 1678 h 1792"/>
              <a:gd name="T46" fmla="*/ 903 w 2311"/>
              <a:gd name="T47" fmla="*/ 1706 h 1792"/>
              <a:gd name="T48" fmla="*/ 941 w 2311"/>
              <a:gd name="T49" fmla="*/ 1730 h 1792"/>
              <a:gd name="T50" fmla="*/ 979 w 2311"/>
              <a:gd name="T51" fmla="*/ 1750 h 1792"/>
              <a:gd name="T52" fmla="*/ 1016 w 2311"/>
              <a:gd name="T53" fmla="*/ 1765 h 1792"/>
              <a:gd name="T54" fmla="*/ 1054 w 2311"/>
              <a:gd name="T55" fmla="*/ 1778 h 1792"/>
              <a:gd name="T56" fmla="*/ 1092 w 2311"/>
              <a:gd name="T57" fmla="*/ 1786 h 1792"/>
              <a:gd name="T58" fmla="*/ 1130 w 2311"/>
              <a:gd name="T59" fmla="*/ 1791 h 1792"/>
              <a:gd name="T60" fmla="*/ 1168 w 2311"/>
              <a:gd name="T61" fmla="*/ 1791 h 1792"/>
              <a:gd name="T62" fmla="*/ 1206 w 2311"/>
              <a:gd name="T63" fmla="*/ 1788 h 1792"/>
              <a:gd name="T64" fmla="*/ 1244 w 2311"/>
              <a:gd name="T65" fmla="*/ 1781 h 1792"/>
              <a:gd name="T66" fmla="*/ 1281 w 2311"/>
              <a:gd name="T67" fmla="*/ 1770 h 1792"/>
              <a:gd name="T68" fmla="*/ 1319 w 2311"/>
              <a:gd name="T69" fmla="*/ 1755 h 1792"/>
              <a:gd name="T70" fmla="*/ 1357 w 2311"/>
              <a:gd name="T71" fmla="*/ 1737 h 1792"/>
              <a:gd name="T72" fmla="*/ 1395 w 2311"/>
              <a:gd name="T73" fmla="*/ 1714 h 1792"/>
              <a:gd name="T74" fmla="*/ 1433 w 2311"/>
              <a:gd name="T75" fmla="*/ 1688 h 1792"/>
              <a:gd name="T76" fmla="*/ 1471 w 2311"/>
              <a:gd name="T77" fmla="*/ 1658 h 1792"/>
              <a:gd name="T78" fmla="*/ 1509 w 2311"/>
              <a:gd name="T79" fmla="*/ 1624 h 1792"/>
              <a:gd name="T80" fmla="*/ 1547 w 2311"/>
              <a:gd name="T81" fmla="*/ 1586 h 1792"/>
              <a:gd name="T82" fmla="*/ 1584 w 2311"/>
              <a:gd name="T83" fmla="*/ 1544 h 1792"/>
              <a:gd name="T84" fmla="*/ 1622 w 2311"/>
              <a:gd name="T85" fmla="*/ 1498 h 1792"/>
              <a:gd name="T86" fmla="*/ 1660 w 2311"/>
              <a:gd name="T87" fmla="*/ 1449 h 1792"/>
              <a:gd name="T88" fmla="*/ 1698 w 2311"/>
              <a:gd name="T89" fmla="*/ 1396 h 1792"/>
              <a:gd name="T90" fmla="*/ 1736 w 2311"/>
              <a:gd name="T91" fmla="*/ 1339 h 1792"/>
              <a:gd name="T92" fmla="*/ 1774 w 2311"/>
              <a:gd name="T93" fmla="*/ 1278 h 1792"/>
              <a:gd name="T94" fmla="*/ 1812 w 2311"/>
              <a:gd name="T95" fmla="*/ 1213 h 1792"/>
              <a:gd name="T96" fmla="*/ 1850 w 2311"/>
              <a:gd name="T97" fmla="*/ 1144 h 1792"/>
              <a:gd name="T98" fmla="*/ 1888 w 2311"/>
              <a:gd name="T99" fmla="*/ 1072 h 1792"/>
              <a:gd name="T100" fmla="*/ 1926 w 2311"/>
              <a:gd name="T101" fmla="*/ 995 h 1792"/>
              <a:gd name="T102" fmla="*/ 1963 w 2311"/>
              <a:gd name="T103" fmla="*/ 915 h 1792"/>
              <a:gd name="T104" fmla="*/ 2001 w 2311"/>
              <a:gd name="T105" fmla="*/ 831 h 1792"/>
              <a:gd name="T106" fmla="*/ 2040 w 2311"/>
              <a:gd name="T107" fmla="*/ 742 h 1792"/>
              <a:gd name="T108" fmla="*/ 2077 w 2311"/>
              <a:gd name="T109" fmla="*/ 651 h 1792"/>
              <a:gd name="T110" fmla="*/ 2115 w 2311"/>
              <a:gd name="T111" fmla="*/ 555 h 1792"/>
              <a:gd name="T112" fmla="*/ 2153 w 2311"/>
              <a:gd name="T113" fmla="*/ 456 h 1792"/>
              <a:gd name="T114" fmla="*/ 2191 w 2311"/>
              <a:gd name="T115" fmla="*/ 352 h 1792"/>
              <a:gd name="T116" fmla="*/ 2229 w 2311"/>
              <a:gd name="T117" fmla="*/ 245 h 1792"/>
              <a:gd name="T118" fmla="*/ 2267 w 2311"/>
              <a:gd name="T119" fmla="*/ 134 h 1792"/>
              <a:gd name="T120" fmla="*/ 2305 w 2311"/>
              <a:gd name="T121" fmla="*/ 19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1" h="1792">
                <a:moveTo>
                  <a:pt x="0" y="0"/>
                </a:moveTo>
                <a:lnTo>
                  <a:pt x="6" y="19"/>
                </a:lnTo>
                <a:lnTo>
                  <a:pt x="12" y="38"/>
                </a:lnTo>
                <a:lnTo>
                  <a:pt x="19" y="58"/>
                </a:lnTo>
                <a:lnTo>
                  <a:pt x="25" y="77"/>
                </a:lnTo>
                <a:lnTo>
                  <a:pt x="31" y="96"/>
                </a:lnTo>
                <a:lnTo>
                  <a:pt x="38" y="115"/>
                </a:lnTo>
                <a:lnTo>
                  <a:pt x="44" y="134"/>
                </a:lnTo>
                <a:lnTo>
                  <a:pt x="50" y="153"/>
                </a:lnTo>
                <a:lnTo>
                  <a:pt x="56" y="171"/>
                </a:lnTo>
                <a:lnTo>
                  <a:pt x="63" y="190"/>
                </a:lnTo>
                <a:lnTo>
                  <a:pt x="69" y="208"/>
                </a:lnTo>
                <a:lnTo>
                  <a:pt x="75" y="227"/>
                </a:lnTo>
                <a:lnTo>
                  <a:pt x="82" y="245"/>
                </a:lnTo>
                <a:lnTo>
                  <a:pt x="88" y="263"/>
                </a:lnTo>
                <a:lnTo>
                  <a:pt x="94" y="281"/>
                </a:lnTo>
                <a:lnTo>
                  <a:pt x="101" y="299"/>
                </a:lnTo>
                <a:lnTo>
                  <a:pt x="107" y="317"/>
                </a:lnTo>
                <a:lnTo>
                  <a:pt x="113" y="335"/>
                </a:lnTo>
                <a:lnTo>
                  <a:pt x="120" y="352"/>
                </a:lnTo>
                <a:lnTo>
                  <a:pt x="126" y="370"/>
                </a:lnTo>
                <a:lnTo>
                  <a:pt x="132" y="387"/>
                </a:lnTo>
                <a:lnTo>
                  <a:pt x="138" y="404"/>
                </a:lnTo>
                <a:lnTo>
                  <a:pt x="145" y="422"/>
                </a:lnTo>
                <a:lnTo>
                  <a:pt x="151" y="439"/>
                </a:lnTo>
                <a:lnTo>
                  <a:pt x="158" y="456"/>
                </a:lnTo>
                <a:lnTo>
                  <a:pt x="164" y="473"/>
                </a:lnTo>
                <a:lnTo>
                  <a:pt x="170" y="489"/>
                </a:lnTo>
                <a:lnTo>
                  <a:pt x="176" y="506"/>
                </a:lnTo>
                <a:lnTo>
                  <a:pt x="183" y="523"/>
                </a:lnTo>
                <a:lnTo>
                  <a:pt x="189" y="539"/>
                </a:lnTo>
                <a:lnTo>
                  <a:pt x="195" y="555"/>
                </a:lnTo>
                <a:lnTo>
                  <a:pt x="202" y="572"/>
                </a:lnTo>
                <a:lnTo>
                  <a:pt x="208" y="587"/>
                </a:lnTo>
                <a:lnTo>
                  <a:pt x="214" y="604"/>
                </a:lnTo>
                <a:lnTo>
                  <a:pt x="220" y="620"/>
                </a:lnTo>
                <a:lnTo>
                  <a:pt x="227" y="635"/>
                </a:lnTo>
                <a:lnTo>
                  <a:pt x="233" y="651"/>
                </a:lnTo>
                <a:lnTo>
                  <a:pt x="240" y="666"/>
                </a:lnTo>
                <a:lnTo>
                  <a:pt x="246" y="682"/>
                </a:lnTo>
                <a:lnTo>
                  <a:pt x="252" y="697"/>
                </a:lnTo>
                <a:lnTo>
                  <a:pt x="259" y="713"/>
                </a:lnTo>
                <a:lnTo>
                  <a:pt x="265" y="727"/>
                </a:lnTo>
                <a:lnTo>
                  <a:pt x="271" y="742"/>
                </a:lnTo>
                <a:lnTo>
                  <a:pt x="278" y="758"/>
                </a:lnTo>
                <a:lnTo>
                  <a:pt x="284" y="772"/>
                </a:lnTo>
                <a:lnTo>
                  <a:pt x="290" y="787"/>
                </a:lnTo>
                <a:lnTo>
                  <a:pt x="296" y="802"/>
                </a:lnTo>
                <a:lnTo>
                  <a:pt x="303" y="816"/>
                </a:lnTo>
                <a:lnTo>
                  <a:pt x="309" y="831"/>
                </a:lnTo>
                <a:lnTo>
                  <a:pt x="315" y="845"/>
                </a:lnTo>
                <a:lnTo>
                  <a:pt x="322" y="859"/>
                </a:lnTo>
                <a:lnTo>
                  <a:pt x="328" y="873"/>
                </a:lnTo>
                <a:lnTo>
                  <a:pt x="334" y="887"/>
                </a:lnTo>
                <a:lnTo>
                  <a:pt x="340" y="901"/>
                </a:lnTo>
                <a:lnTo>
                  <a:pt x="347" y="915"/>
                </a:lnTo>
                <a:lnTo>
                  <a:pt x="353" y="928"/>
                </a:lnTo>
                <a:lnTo>
                  <a:pt x="360" y="942"/>
                </a:lnTo>
                <a:lnTo>
                  <a:pt x="366" y="955"/>
                </a:lnTo>
                <a:lnTo>
                  <a:pt x="372" y="969"/>
                </a:lnTo>
                <a:lnTo>
                  <a:pt x="378" y="982"/>
                </a:lnTo>
                <a:lnTo>
                  <a:pt x="385" y="995"/>
                </a:lnTo>
                <a:lnTo>
                  <a:pt x="391" y="1008"/>
                </a:lnTo>
                <a:lnTo>
                  <a:pt x="398" y="1021"/>
                </a:lnTo>
                <a:lnTo>
                  <a:pt x="404" y="1034"/>
                </a:lnTo>
                <a:lnTo>
                  <a:pt x="410" y="1046"/>
                </a:lnTo>
                <a:lnTo>
                  <a:pt x="416" y="1059"/>
                </a:lnTo>
                <a:lnTo>
                  <a:pt x="423" y="1072"/>
                </a:lnTo>
                <a:lnTo>
                  <a:pt x="429" y="1084"/>
                </a:lnTo>
                <a:lnTo>
                  <a:pt x="435" y="1096"/>
                </a:lnTo>
                <a:lnTo>
                  <a:pt x="442" y="1108"/>
                </a:lnTo>
                <a:lnTo>
                  <a:pt x="448" y="1120"/>
                </a:lnTo>
                <a:lnTo>
                  <a:pt x="454" y="1132"/>
                </a:lnTo>
                <a:lnTo>
                  <a:pt x="461" y="1144"/>
                </a:lnTo>
                <a:lnTo>
                  <a:pt x="467" y="1156"/>
                </a:lnTo>
                <a:lnTo>
                  <a:pt x="473" y="1167"/>
                </a:lnTo>
                <a:lnTo>
                  <a:pt x="480" y="1179"/>
                </a:lnTo>
                <a:lnTo>
                  <a:pt x="486" y="1190"/>
                </a:lnTo>
                <a:lnTo>
                  <a:pt x="492" y="1201"/>
                </a:lnTo>
                <a:lnTo>
                  <a:pt x="498" y="1213"/>
                </a:lnTo>
                <a:lnTo>
                  <a:pt x="505" y="1224"/>
                </a:lnTo>
                <a:lnTo>
                  <a:pt x="511" y="1235"/>
                </a:lnTo>
                <a:lnTo>
                  <a:pt x="518" y="1246"/>
                </a:lnTo>
                <a:lnTo>
                  <a:pt x="524" y="1257"/>
                </a:lnTo>
                <a:lnTo>
                  <a:pt x="530" y="1267"/>
                </a:lnTo>
                <a:lnTo>
                  <a:pt x="536" y="1278"/>
                </a:lnTo>
                <a:lnTo>
                  <a:pt x="543" y="1288"/>
                </a:lnTo>
                <a:lnTo>
                  <a:pt x="549" y="1298"/>
                </a:lnTo>
                <a:lnTo>
                  <a:pt x="555" y="1309"/>
                </a:lnTo>
                <a:lnTo>
                  <a:pt x="562" y="1319"/>
                </a:lnTo>
                <a:lnTo>
                  <a:pt x="568" y="1329"/>
                </a:lnTo>
                <a:lnTo>
                  <a:pt x="574" y="1339"/>
                </a:lnTo>
                <a:lnTo>
                  <a:pt x="581" y="1349"/>
                </a:lnTo>
                <a:lnTo>
                  <a:pt x="587" y="1358"/>
                </a:lnTo>
                <a:lnTo>
                  <a:pt x="593" y="1368"/>
                </a:lnTo>
                <a:lnTo>
                  <a:pt x="599" y="1377"/>
                </a:lnTo>
                <a:lnTo>
                  <a:pt x="606" y="1386"/>
                </a:lnTo>
                <a:lnTo>
                  <a:pt x="612" y="1396"/>
                </a:lnTo>
                <a:lnTo>
                  <a:pt x="618" y="1405"/>
                </a:lnTo>
                <a:lnTo>
                  <a:pt x="625" y="1414"/>
                </a:lnTo>
                <a:lnTo>
                  <a:pt x="631" y="1423"/>
                </a:lnTo>
                <a:lnTo>
                  <a:pt x="638" y="1432"/>
                </a:lnTo>
                <a:lnTo>
                  <a:pt x="643" y="1440"/>
                </a:lnTo>
                <a:lnTo>
                  <a:pt x="650" y="1449"/>
                </a:lnTo>
                <a:lnTo>
                  <a:pt x="656" y="1458"/>
                </a:lnTo>
                <a:lnTo>
                  <a:pt x="663" y="1466"/>
                </a:lnTo>
                <a:lnTo>
                  <a:pt x="669" y="1474"/>
                </a:lnTo>
                <a:lnTo>
                  <a:pt x="676" y="1483"/>
                </a:lnTo>
                <a:lnTo>
                  <a:pt x="682" y="1490"/>
                </a:lnTo>
                <a:lnTo>
                  <a:pt x="688" y="1498"/>
                </a:lnTo>
                <a:lnTo>
                  <a:pt x="694" y="1506"/>
                </a:lnTo>
                <a:lnTo>
                  <a:pt x="701" y="1514"/>
                </a:lnTo>
                <a:lnTo>
                  <a:pt x="707" y="1522"/>
                </a:lnTo>
                <a:lnTo>
                  <a:pt x="713" y="1529"/>
                </a:lnTo>
                <a:lnTo>
                  <a:pt x="720" y="1537"/>
                </a:lnTo>
                <a:lnTo>
                  <a:pt x="726" y="1544"/>
                </a:lnTo>
                <a:lnTo>
                  <a:pt x="732" y="1551"/>
                </a:lnTo>
                <a:lnTo>
                  <a:pt x="738" y="1559"/>
                </a:lnTo>
                <a:lnTo>
                  <a:pt x="745" y="1566"/>
                </a:lnTo>
                <a:lnTo>
                  <a:pt x="751" y="1572"/>
                </a:lnTo>
                <a:lnTo>
                  <a:pt x="757" y="1579"/>
                </a:lnTo>
                <a:lnTo>
                  <a:pt x="764" y="1586"/>
                </a:lnTo>
                <a:lnTo>
                  <a:pt x="770" y="1592"/>
                </a:lnTo>
                <a:lnTo>
                  <a:pt x="776" y="1599"/>
                </a:lnTo>
                <a:lnTo>
                  <a:pt x="783" y="1605"/>
                </a:lnTo>
                <a:lnTo>
                  <a:pt x="789" y="1611"/>
                </a:lnTo>
                <a:lnTo>
                  <a:pt x="795" y="1617"/>
                </a:lnTo>
                <a:lnTo>
                  <a:pt x="801" y="1624"/>
                </a:lnTo>
                <a:lnTo>
                  <a:pt x="808" y="1630"/>
                </a:lnTo>
                <a:lnTo>
                  <a:pt x="814" y="1636"/>
                </a:lnTo>
                <a:lnTo>
                  <a:pt x="821" y="1641"/>
                </a:lnTo>
                <a:lnTo>
                  <a:pt x="827" y="1647"/>
                </a:lnTo>
                <a:lnTo>
                  <a:pt x="833" y="1652"/>
                </a:lnTo>
                <a:lnTo>
                  <a:pt x="839" y="1658"/>
                </a:lnTo>
                <a:lnTo>
                  <a:pt x="846" y="1663"/>
                </a:lnTo>
                <a:lnTo>
                  <a:pt x="852" y="1668"/>
                </a:lnTo>
                <a:lnTo>
                  <a:pt x="858" y="1673"/>
                </a:lnTo>
                <a:lnTo>
                  <a:pt x="865" y="1678"/>
                </a:lnTo>
                <a:lnTo>
                  <a:pt x="871" y="1683"/>
                </a:lnTo>
                <a:lnTo>
                  <a:pt x="877" y="1688"/>
                </a:lnTo>
                <a:lnTo>
                  <a:pt x="883" y="1693"/>
                </a:lnTo>
                <a:lnTo>
                  <a:pt x="890" y="1697"/>
                </a:lnTo>
                <a:lnTo>
                  <a:pt x="896" y="1702"/>
                </a:lnTo>
                <a:lnTo>
                  <a:pt x="903" y="1706"/>
                </a:lnTo>
                <a:lnTo>
                  <a:pt x="909" y="1710"/>
                </a:lnTo>
                <a:lnTo>
                  <a:pt x="915" y="1714"/>
                </a:lnTo>
                <a:lnTo>
                  <a:pt x="921" y="1718"/>
                </a:lnTo>
                <a:lnTo>
                  <a:pt x="928" y="1722"/>
                </a:lnTo>
                <a:lnTo>
                  <a:pt x="934" y="1726"/>
                </a:lnTo>
                <a:lnTo>
                  <a:pt x="941" y="1730"/>
                </a:lnTo>
                <a:lnTo>
                  <a:pt x="947" y="1733"/>
                </a:lnTo>
                <a:lnTo>
                  <a:pt x="953" y="1737"/>
                </a:lnTo>
                <a:lnTo>
                  <a:pt x="959" y="1740"/>
                </a:lnTo>
                <a:lnTo>
                  <a:pt x="966" y="1744"/>
                </a:lnTo>
                <a:lnTo>
                  <a:pt x="972" y="1746"/>
                </a:lnTo>
                <a:lnTo>
                  <a:pt x="979" y="1750"/>
                </a:lnTo>
                <a:lnTo>
                  <a:pt x="985" y="1752"/>
                </a:lnTo>
                <a:lnTo>
                  <a:pt x="991" y="1755"/>
                </a:lnTo>
                <a:lnTo>
                  <a:pt x="997" y="1758"/>
                </a:lnTo>
                <a:lnTo>
                  <a:pt x="1004" y="1760"/>
                </a:lnTo>
                <a:lnTo>
                  <a:pt x="1010" y="1763"/>
                </a:lnTo>
                <a:lnTo>
                  <a:pt x="1016" y="1765"/>
                </a:lnTo>
                <a:lnTo>
                  <a:pt x="1023" y="1768"/>
                </a:lnTo>
                <a:lnTo>
                  <a:pt x="1029" y="1770"/>
                </a:lnTo>
                <a:lnTo>
                  <a:pt x="1035" y="1772"/>
                </a:lnTo>
                <a:lnTo>
                  <a:pt x="1041" y="1774"/>
                </a:lnTo>
                <a:lnTo>
                  <a:pt x="1048" y="1776"/>
                </a:lnTo>
                <a:lnTo>
                  <a:pt x="1054" y="1778"/>
                </a:lnTo>
                <a:lnTo>
                  <a:pt x="1061" y="1779"/>
                </a:lnTo>
                <a:lnTo>
                  <a:pt x="1067" y="1781"/>
                </a:lnTo>
                <a:lnTo>
                  <a:pt x="1073" y="1782"/>
                </a:lnTo>
                <a:lnTo>
                  <a:pt x="1079" y="1784"/>
                </a:lnTo>
                <a:lnTo>
                  <a:pt x="1086" y="1785"/>
                </a:lnTo>
                <a:lnTo>
                  <a:pt x="1092" y="1786"/>
                </a:lnTo>
                <a:lnTo>
                  <a:pt x="1099" y="1787"/>
                </a:lnTo>
                <a:lnTo>
                  <a:pt x="1105" y="1788"/>
                </a:lnTo>
                <a:lnTo>
                  <a:pt x="1111" y="1789"/>
                </a:lnTo>
                <a:lnTo>
                  <a:pt x="1117" y="1790"/>
                </a:lnTo>
                <a:lnTo>
                  <a:pt x="1124" y="1790"/>
                </a:lnTo>
                <a:lnTo>
                  <a:pt x="1130" y="1791"/>
                </a:lnTo>
                <a:lnTo>
                  <a:pt x="1136" y="1791"/>
                </a:lnTo>
                <a:lnTo>
                  <a:pt x="1143" y="1791"/>
                </a:lnTo>
                <a:lnTo>
                  <a:pt x="1149" y="1792"/>
                </a:lnTo>
                <a:lnTo>
                  <a:pt x="1155" y="1792"/>
                </a:lnTo>
                <a:lnTo>
                  <a:pt x="1161" y="1792"/>
                </a:lnTo>
                <a:lnTo>
                  <a:pt x="1168" y="1791"/>
                </a:lnTo>
                <a:lnTo>
                  <a:pt x="1174" y="1791"/>
                </a:lnTo>
                <a:lnTo>
                  <a:pt x="1181" y="1791"/>
                </a:lnTo>
                <a:lnTo>
                  <a:pt x="1187" y="1790"/>
                </a:lnTo>
                <a:lnTo>
                  <a:pt x="1193" y="1790"/>
                </a:lnTo>
                <a:lnTo>
                  <a:pt x="1199" y="1789"/>
                </a:lnTo>
                <a:lnTo>
                  <a:pt x="1206" y="1788"/>
                </a:lnTo>
                <a:lnTo>
                  <a:pt x="1212" y="1787"/>
                </a:lnTo>
                <a:lnTo>
                  <a:pt x="1218" y="1786"/>
                </a:lnTo>
                <a:lnTo>
                  <a:pt x="1225" y="1785"/>
                </a:lnTo>
                <a:lnTo>
                  <a:pt x="1231" y="1784"/>
                </a:lnTo>
                <a:lnTo>
                  <a:pt x="1237" y="1782"/>
                </a:lnTo>
                <a:lnTo>
                  <a:pt x="1244" y="1781"/>
                </a:lnTo>
                <a:lnTo>
                  <a:pt x="1250" y="1779"/>
                </a:lnTo>
                <a:lnTo>
                  <a:pt x="1256" y="1778"/>
                </a:lnTo>
                <a:lnTo>
                  <a:pt x="1262" y="1776"/>
                </a:lnTo>
                <a:lnTo>
                  <a:pt x="1269" y="1774"/>
                </a:lnTo>
                <a:lnTo>
                  <a:pt x="1275" y="1772"/>
                </a:lnTo>
                <a:lnTo>
                  <a:pt x="1281" y="1770"/>
                </a:lnTo>
                <a:lnTo>
                  <a:pt x="1288" y="1768"/>
                </a:lnTo>
                <a:lnTo>
                  <a:pt x="1294" y="1765"/>
                </a:lnTo>
                <a:lnTo>
                  <a:pt x="1300" y="1763"/>
                </a:lnTo>
                <a:lnTo>
                  <a:pt x="1307" y="1760"/>
                </a:lnTo>
                <a:lnTo>
                  <a:pt x="1313" y="1758"/>
                </a:lnTo>
                <a:lnTo>
                  <a:pt x="1319" y="1755"/>
                </a:lnTo>
                <a:lnTo>
                  <a:pt x="1326" y="1752"/>
                </a:lnTo>
                <a:lnTo>
                  <a:pt x="1332" y="1750"/>
                </a:lnTo>
                <a:lnTo>
                  <a:pt x="1339" y="1746"/>
                </a:lnTo>
                <a:lnTo>
                  <a:pt x="1344" y="1744"/>
                </a:lnTo>
                <a:lnTo>
                  <a:pt x="1351" y="1740"/>
                </a:lnTo>
                <a:lnTo>
                  <a:pt x="1357" y="1737"/>
                </a:lnTo>
                <a:lnTo>
                  <a:pt x="1364" y="1733"/>
                </a:lnTo>
                <a:lnTo>
                  <a:pt x="1370" y="1730"/>
                </a:lnTo>
                <a:lnTo>
                  <a:pt x="1376" y="1726"/>
                </a:lnTo>
                <a:lnTo>
                  <a:pt x="1383" y="1722"/>
                </a:lnTo>
                <a:lnTo>
                  <a:pt x="1389" y="1718"/>
                </a:lnTo>
                <a:lnTo>
                  <a:pt x="1395" y="1714"/>
                </a:lnTo>
                <a:lnTo>
                  <a:pt x="1402" y="1710"/>
                </a:lnTo>
                <a:lnTo>
                  <a:pt x="1408" y="1706"/>
                </a:lnTo>
                <a:lnTo>
                  <a:pt x="1414" y="1702"/>
                </a:lnTo>
                <a:lnTo>
                  <a:pt x="1420" y="1697"/>
                </a:lnTo>
                <a:lnTo>
                  <a:pt x="1427" y="1693"/>
                </a:lnTo>
                <a:lnTo>
                  <a:pt x="1433" y="1688"/>
                </a:lnTo>
                <a:lnTo>
                  <a:pt x="1439" y="1683"/>
                </a:lnTo>
                <a:lnTo>
                  <a:pt x="1446" y="1678"/>
                </a:lnTo>
                <a:lnTo>
                  <a:pt x="1452" y="1673"/>
                </a:lnTo>
                <a:lnTo>
                  <a:pt x="1458" y="1668"/>
                </a:lnTo>
                <a:lnTo>
                  <a:pt x="1465" y="1663"/>
                </a:lnTo>
                <a:lnTo>
                  <a:pt x="1471" y="1658"/>
                </a:lnTo>
                <a:lnTo>
                  <a:pt x="1477" y="1652"/>
                </a:lnTo>
                <a:lnTo>
                  <a:pt x="1484" y="1647"/>
                </a:lnTo>
                <a:lnTo>
                  <a:pt x="1490" y="1641"/>
                </a:lnTo>
                <a:lnTo>
                  <a:pt x="1496" y="1636"/>
                </a:lnTo>
                <a:lnTo>
                  <a:pt x="1502" y="1630"/>
                </a:lnTo>
                <a:lnTo>
                  <a:pt x="1509" y="1624"/>
                </a:lnTo>
                <a:lnTo>
                  <a:pt x="1515" y="1617"/>
                </a:lnTo>
                <a:lnTo>
                  <a:pt x="1522" y="1611"/>
                </a:lnTo>
                <a:lnTo>
                  <a:pt x="1528" y="1605"/>
                </a:lnTo>
                <a:lnTo>
                  <a:pt x="1534" y="1599"/>
                </a:lnTo>
                <a:lnTo>
                  <a:pt x="1540" y="1592"/>
                </a:lnTo>
                <a:lnTo>
                  <a:pt x="1547" y="1586"/>
                </a:lnTo>
                <a:lnTo>
                  <a:pt x="1553" y="1579"/>
                </a:lnTo>
                <a:lnTo>
                  <a:pt x="1559" y="1572"/>
                </a:lnTo>
                <a:lnTo>
                  <a:pt x="1566" y="1566"/>
                </a:lnTo>
                <a:lnTo>
                  <a:pt x="1572" y="1559"/>
                </a:lnTo>
                <a:lnTo>
                  <a:pt x="1578" y="1551"/>
                </a:lnTo>
                <a:lnTo>
                  <a:pt x="1584" y="1544"/>
                </a:lnTo>
                <a:lnTo>
                  <a:pt x="1591" y="1537"/>
                </a:lnTo>
                <a:lnTo>
                  <a:pt x="1597" y="1529"/>
                </a:lnTo>
                <a:lnTo>
                  <a:pt x="1604" y="1522"/>
                </a:lnTo>
                <a:lnTo>
                  <a:pt x="1610" y="1514"/>
                </a:lnTo>
                <a:lnTo>
                  <a:pt x="1616" y="1506"/>
                </a:lnTo>
                <a:lnTo>
                  <a:pt x="1622" y="1498"/>
                </a:lnTo>
                <a:lnTo>
                  <a:pt x="1629" y="1490"/>
                </a:lnTo>
                <a:lnTo>
                  <a:pt x="1635" y="1483"/>
                </a:lnTo>
                <a:lnTo>
                  <a:pt x="1642" y="1474"/>
                </a:lnTo>
                <a:lnTo>
                  <a:pt x="1648" y="1466"/>
                </a:lnTo>
                <a:lnTo>
                  <a:pt x="1654" y="1458"/>
                </a:lnTo>
                <a:lnTo>
                  <a:pt x="1660" y="1449"/>
                </a:lnTo>
                <a:lnTo>
                  <a:pt x="1667" y="1440"/>
                </a:lnTo>
                <a:lnTo>
                  <a:pt x="1673" y="1432"/>
                </a:lnTo>
                <a:lnTo>
                  <a:pt x="1679" y="1423"/>
                </a:lnTo>
                <a:lnTo>
                  <a:pt x="1686" y="1414"/>
                </a:lnTo>
                <a:lnTo>
                  <a:pt x="1692" y="1405"/>
                </a:lnTo>
                <a:lnTo>
                  <a:pt x="1698" y="1396"/>
                </a:lnTo>
                <a:lnTo>
                  <a:pt x="1704" y="1386"/>
                </a:lnTo>
                <a:lnTo>
                  <a:pt x="1711" y="1377"/>
                </a:lnTo>
                <a:lnTo>
                  <a:pt x="1717" y="1368"/>
                </a:lnTo>
                <a:lnTo>
                  <a:pt x="1724" y="1358"/>
                </a:lnTo>
                <a:lnTo>
                  <a:pt x="1730" y="1349"/>
                </a:lnTo>
                <a:lnTo>
                  <a:pt x="1736" y="1339"/>
                </a:lnTo>
                <a:lnTo>
                  <a:pt x="1742" y="1329"/>
                </a:lnTo>
                <a:lnTo>
                  <a:pt x="1749" y="1319"/>
                </a:lnTo>
                <a:lnTo>
                  <a:pt x="1755" y="1309"/>
                </a:lnTo>
                <a:lnTo>
                  <a:pt x="1762" y="1298"/>
                </a:lnTo>
                <a:lnTo>
                  <a:pt x="1768" y="1288"/>
                </a:lnTo>
                <a:lnTo>
                  <a:pt x="1774" y="1278"/>
                </a:lnTo>
                <a:lnTo>
                  <a:pt x="1780" y="1267"/>
                </a:lnTo>
                <a:lnTo>
                  <a:pt x="1787" y="1257"/>
                </a:lnTo>
                <a:lnTo>
                  <a:pt x="1793" y="1246"/>
                </a:lnTo>
                <a:lnTo>
                  <a:pt x="1799" y="1235"/>
                </a:lnTo>
                <a:lnTo>
                  <a:pt x="1806" y="1224"/>
                </a:lnTo>
                <a:lnTo>
                  <a:pt x="1812" y="1213"/>
                </a:lnTo>
                <a:lnTo>
                  <a:pt x="1818" y="1201"/>
                </a:lnTo>
                <a:lnTo>
                  <a:pt x="1825" y="1190"/>
                </a:lnTo>
                <a:lnTo>
                  <a:pt x="1831" y="1179"/>
                </a:lnTo>
                <a:lnTo>
                  <a:pt x="1837" y="1167"/>
                </a:lnTo>
                <a:lnTo>
                  <a:pt x="1844" y="1156"/>
                </a:lnTo>
                <a:lnTo>
                  <a:pt x="1850" y="1144"/>
                </a:lnTo>
                <a:lnTo>
                  <a:pt x="1856" y="1132"/>
                </a:lnTo>
                <a:lnTo>
                  <a:pt x="1862" y="1120"/>
                </a:lnTo>
                <a:lnTo>
                  <a:pt x="1869" y="1108"/>
                </a:lnTo>
                <a:lnTo>
                  <a:pt x="1875" y="1096"/>
                </a:lnTo>
                <a:lnTo>
                  <a:pt x="1882" y="1084"/>
                </a:lnTo>
                <a:lnTo>
                  <a:pt x="1888" y="1072"/>
                </a:lnTo>
                <a:lnTo>
                  <a:pt x="1894" y="1059"/>
                </a:lnTo>
                <a:lnTo>
                  <a:pt x="1900" y="1046"/>
                </a:lnTo>
                <a:lnTo>
                  <a:pt x="1907" y="1034"/>
                </a:lnTo>
                <a:lnTo>
                  <a:pt x="1913" y="1021"/>
                </a:lnTo>
                <a:lnTo>
                  <a:pt x="1919" y="1008"/>
                </a:lnTo>
                <a:lnTo>
                  <a:pt x="1926" y="995"/>
                </a:lnTo>
                <a:lnTo>
                  <a:pt x="1932" y="982"/>
                </a:lnTo>
                <a:lnTo>
                  <a:pt x="1938" y="969"/>
                </a:lnTo>
                <a:lnTo>
                  <a:pt x="1945" y="955"/>
                </a:lnTo>
                <a:lnTo>
                  <a:pt x="1951" y="942"/>
                </a:lnTo>
                <a:lnTo>
                  <a:pt x="1957" y="928"/>
                </a:lnTo>
                <a:lnTo>
                  <a:pt x="1963" y="915"/>
                </a:lnTo>
                <a:lnTo>
                  <a:pt x="1970" y="901"/>
                </a:lnTo>
                <a:lnTo>
                  <a:pt x="1976" y="887"/>
                </a:lnTo>
                <a:lnTo>
                  <a:pt x="1982" y="873"/>
                </a:lnTo>
                <a:lnTo>
                  <a:pt x="1989" y="859"/>
                </a:lnTo>
                <a:lnTo>
                  <a:pt x="1995" y="845"/>
                </a:lnTo>
                <a:lnTo>
                  <a:pt x="2001" y="831"/>
                </a:lnTo>
                <a:lnTo>
                  <a:pt x="2007" y="816"/>
                </a:lnTo>
                <a:lnTo>
                  <a:pt x="2014" y="802"/>
                </a:lnTo>
                <a:lnTo>
                  <a:pt x="2020" y="787"/>
                </a:lnTo>
                <a:lnTo>
                  <a:pt x="2027" y="772"/>
                </a:lnTo>
                <a:lnTo>
                  <a:pt x="2033" y="758"/>
                </a:lnTo>
                <a:lnTo>
                  <a:pt x="2040" y="742"/>
                </a:lnTo>
                <a:lnTo>
                  <a:pt x="2045" y="727"/>
                </a:lnTo>
                <a:lnTo>
                  <a:pt x="2052" y="713"/>
                </a:lnTo>
                <a:lnTo>
                  <a:pt x="2058" y="697"/>
                </a:lnTo>
                <a:lnTo>
                  <a:pt x="2065" y="682"/>
                </a:lnTo>
                <a:lnTo>
                  <a:pt x="2071" y="666"/>
                </a:lnTo>
                <a:lnTo>
                  <a:pt x="2077" y="651"/>
                </a:lnTo>
                <a:lnTo>
                  <a:pt x="2084" y="635"/>
                </a:lnTo>
                <a:lnTo>
                  <a:pt x="2090" y="620"/>
                </a:lnTo>
                <a:lnTo>
                  <a:pt x="2096" y="604"/>
                </a:lnTo>
                <a:lnTo>
                  <a:pt x="2102" y="587"/>
                </a:lnTo>
                <a:lnTo>
                  <a:pt x="2109" y="572"/>
                </a:lnTo>
                <a:lnTo>
                  <a:pt x="2115" y="555"/>
                </a:lnTo>
                <a:lnTo>
                  <a:pt x="2121" y="539"/>
                </a:lnTo>
                <a:lnTo>
                  <a:pt x="2128" y="523"/>
                </a:lnTo>
                <a:lnTo>
                  <a:pt x="2134" y="506"/>
                </a:lnTo>
                <a:lnTo>
                  <a:pt x="2140" y="489"/>
                </a:lnTo>
                <a:lnTo>
                  <a:pt x="2147" y="473"/>
                </a:lnTo>
                <a:lnTo>
                  <a:pt x="2153" y="456"/>
                </a:lnTo>
                <a:lnTo>
                  <a:pt x="2159" y="439"/>
                </a:lnTo>
                <a:lnTo>
                  <a:pt x="2165" y="422"/>
                </a:lnTo>
                <a:lnTo>
                  <a:pt x="2172" y="404"/>
                </a:lnTo>
                <a:lnTo>
                  <a:pt x="2178" y="387"/>
                </a:lnTo>
                <a:lnTo>
                  <a:pt x="2185" y="370"/>
                </a:lnTo>
                <a:lnTo>
                  <a:pt x="2191" y="352"/>
                </a:lnTo>
                <a:lnTo>
                  <a:pt x="2197" y="335"/>
                </a:lnTo>
                <a:lnTo>
                  <a:pt x="2203" y="317"/>
                </a:lnTo>
                <a:lnTo>
                  <a:pt x="2210" y="299"/>
                </a:lnTo>
                <a:lnTo>
                  <a:pt x="2216" y="281"/>
                </a:lnTo>
                <a:lnTo>
                  <a:pt x="2222" y="263"/>
                </a:lnTo>
                <a:lnTo>
                  <a:pt x="2229" y="245"/>
                </a:lnTo>
                <a:lnTo>
                  <a:pt x="2235" y="227"/>
                </a:lnTo>
                <a:lnTo>
                  <a:pt x="2241" y="208"/>
                </a:lnTo>
                <a:lnTo>
                  <a:pt x="2247" y="190"/>
                </a:lnTo>
                <a:lnTo>
                  <a:pt x="2254" y="171"/>
                </a:lnTo>
                <a:lnTo>
                  <a:pt x="2260" y="153"/>
                </a:lnTo>
                <a:lnTo>
                  <a:pt x="2267" y="134"/>
                </a:lnTo>
                <a:lnTo>
                  <a:pt x="2273" y="115"/>
                </a:lnTo>
                <a:lnTo>
                  <a:pt x="2279" y="96"/>
                </a:lnTo>
                <a:lnTo>
                  <a:pt x="2285" y="77"/>
                </a:lnTo>
                <a:lnTo>
                  <a:pt x="2292" y="58"/>
                </a:lnTo>
                <a:lnTo>
                  <a:pt x="2298" y="38"/>
                </a:lnTo>
                <a:lnTo>
                  <a:pt x="2305" y="19"/>
                </a:lnTo>
                <a:lnTo>
                  <a:pt x="2311" y="0"/>
                </a:lnTo>
              </a:path>
            </a:pathLst>
          </a:custGeom>
          <a:noFill/>
          <a:ln w="1905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 name="Oval 1"/>
          <p:cNvSpPr/>
          <p:nvPr/>
        </p:nvSpPr>
        <p:spPr>
          <a:xfrm>
            <a:off x="5343525" y="3347018"/>
            <a:ext cx="53975" cy="5238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0699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wipe(left)">
                                      <p:cBhvr>
                                        <p:cTn id="7" dur="5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wipe(left)">
                                      <p:cBhvr>
                                        <p:cTn id="12" dur="5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3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275"/>
                                        </p:tgtEl>
                                        <p:attrNameLst>
                                          <p:attrName>style.visibility</p:attrName>
                                        </p:attrNameLst>
                                      </p:cBhvr>
                                      <p:to>
                                        <p:strVal val="visible"/>
                                      </p:to>
                                    </p:set>
                                    <p:animEffect transition="in" filter="wipe(up)">
                                      <p:cBhvr>
                                        <p:cTn id="21" dur="500"/>
                                        <p:tgtEl>
                                          <p:spTgt spid="1275"/>
                                        </p:tgtEl>
                                      </p:cBhvr>
                                    </p:animEffect>
                                  </p:childTnLst>
                                  <p:subTnLst>
                                    <p:animClr clrSpc="rgb" dir="cw">
                                      <p:cBhvr override="childStyle">
                                        <p:cTn dur="1" fill="hold" display="0" masterRel="nextClick" afterEffect="1"/>
                                        <p:tgtEl>
                                          <p:spTgt spid="1275"/>
                                        </p:tgtEl>
                                        <p:attrNameLst>
                                          <p:attrName>ppt_c</p:attrName>
                                        </p:attrNameLst>
                                      </p:cBhvr>
                                      <p:to>
                                        <a:schemeClr val="bg2"/>
                                      </p:to>
                                    </p:animClr>
                                  </p:subTnLst>
                                </p:cTn>
                              </p:par>
                              <p:par>
                                <p:cTn id="22" presetID="1" presetClass="entr" presetSubtype="0" fill="hold" grpId="0" nodeType="withEffect">
                                  <p:stCondLst>
                                    <p:cond delay="0"/>
                                  </p:stCondLst>
                                  <p:childTnLst>
                                    <p:set>
                                      <p:cBhvr>
                                        <p:cTn id="23" dur="1" fill="hold">
                                          <p:stCondLst>
                                            <p:cond delay="0"/>
                                          </p:stCondLst>
                                        </p:cTn>
                                        <p:tgtEl>
                                          <p:spTgt spid="328"/>
                                        </p:tgtEl>
                                        <p:attrNameLst>
                                          <p:attrName>style.visibility</p:attrName>
                                        </p:attrNameLst>
                                      </p:cBhvr>
                                      <p:to>
                                        <p:strVal val="visible"/>
                                      </p:to>
                                    </p:set>
                                  </p:childTnLst>
                                </p:cTn>
                              </p:par>
                              <p:par>
                                <p:cTn id="24" presetID="1" presetClass="entr" presetSubtype="0" fill="hold" grpId="2" nodeType="withEffect">
                                  <p:stCondLst>
                                    <p:cond delay="0"/>
                                  </p:stCondLst>
                                  <p:childTnLst>
                                    <p:set>
                                      <p:cBhvr>
                                        <p:cTn id="25"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7"/>
                                        </p:tgtEl>
                                        <p:attrNameLst>
                                          <p:attrName>style.visibility</p:attrName>
                                        </p:attrNameLst>
                                      </p:cBhvr>
                                      <p:to>
                                        <p:strVal val="visible"/>
                                      </p:to>
                                    </p:set>
                                    <p:animEffect transition="in" filter="wipe(left)">
                                      <p:cBhvr>
                                        <p:cTn id="30" dur="500"/>
                                        <p:tgtEl>
                                          <p:spTgt spid="317"/>
                                        </p:tgtEl>
                                      </p:cBhvr>
                                    </p:animEffect>
                                  </p:childTnLst>
                                  <p:subTnLst>
                                    <p:animClr clrSpc="rgb" dir="cw">
                                      <p:cBhvr override="childStyle">
                                        <p:cTn dur="1" fill="hold" display="0" masterRel="nextClick" afterEffect="1"/>
                                        <p:tgtEl>
                                          <p:spTgt spid="317"/>
                                        </p:tgtEl>
                                        <p:attrNameLst>
                                          <p:attrName>ppt_c</p:attrName>
                                        </p:attrNameLst>
                                      </p:cBhvr>
                                      <p:to>
                                        <a:schemeClr val="bg2"/>
                                      </p:to>
                                    </p:animClr>
                                  </p:subTnLst>
                                </p:cTn>
                              </p:par>
                              <p:par>
                                <p:cTn id="31" presetID="1" presetClass="entr" presetSubtype="0" fill="hold" grpId="3" nodeType="withEffect">
                                  <p:stCondLst>
                                    <p:cond delay="0"/>
                                  </p:stCondLst>
                                  <p:childTnLst>
                                    <p:set>
                                      <p:cBhvr>
                                        <p:cTn id="32" dur="1" fill="hold">
                                          <p:stCondLst>
                                            <p:cond delay="0"/>
                                          </p:stCondLst>
                                        </p:cTn>
                                        <p:tgtEl>
                                          <p:spTgt spid="328">
                                            <p:txEl>
                                              <p:pRg st="0" end="0"/>
                                            </p:txEl>
                                          </p:spTgt>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3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21"/>
                                        </p:tgtEl>
                                        <p:attrNameLst>
                                          <p:attrName>style.visibility</p:attrName>
                                        </p:attrNameLst>
                                      </p:cBhvr>
                                      <p:to>
                                        <p:strVal val="visible"/>
                                      </p:to>
                                    </p:set>
                                    <p:animEffect transition="in" filter="wipe(left)">
                                      <p:cBhvr>
                                        <p:cTn id="39" dur="500"/>
                                        <p:tgtEl>
                                          <p:spTgt spid="321"/>
                                        </p:tgtEl>
                                      </p:cBhvr>
                                    </p:animEffect>
                                  </p:childTnLst>
                                  <p:subTnLst>
                                    <p:animClr clrSpc="rgb" dir="cw">
                                      <p:cBhvr override="childStyle">
                                        <p:cTn dur="1" fill="hold" display="0" masterRel="nextClick" afterEffect="1"/>
                                        <p:tgtEl>
                                          <p:spTgt spid="321"/>
                                        </p:tgtEl>
                                        <p:attrNameLst>
                                          <p:attrName>ppt_c</p:attrName>
                                        </p:attrNameLst>
                                      </p:cBhvr>
                                      <p:to>
                                        <a:schemeClr val="bg2"/>
                                      </p:to>
                                    </p:animClr>
                                  </p:subTnLst>
                                </p:cTn>
                              </p:par>
                              <p:par>
                                <p:cTn id="40" presetID="1" presetClass="entr" presetSubtype="0" fill="hold" grpId="0" nodeType="withEffect">
                                  <p:stCondLst>
                                    <p:cond delay="0"/>
                                  </p:stCondLst>
                                  <p:childTnLst>
                                    <p:set>
                                      <p:cBhvr>
                                        <p:cTn id="41" dur="1" fill="hold">
                                          <p:stCondLst>
                                            <p:cond delay="0"/>
                                          </p:stCondLst>
                                        </p:cTn>
                                        <p:tgtEl>
                                          <p:spTgt spid="3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16"/>
                                        </p:tgtEl>
                                        <p:attrNameLst>
                                          <p:attrName>style.visibility</p:attrName>
                                        </p:attrNameLst>
                                      </p:cBhvr>
                                      <p:to>
                                        <p:strVal val="visible"/>
                                      </p:to>
                                    </p:set>
                                  </p:childTnLst>
                                </p:cTn>
                              </p:par>
                              <p:par>
                                <p:cTn id="44" presetID="1" presetClass="entr" presetSubtype="0" fill="hold" grpId="2" nodeType="withEffect">
                                  <p:stCondLst>
                                    <p:cond delay="0"/>
                                  </p:stCondLst>
                                  <p:childTnLst>
                                    <p:set>
                                      <p:cBhvr>
                                        <p:cTn id="45" dur="1" fill="hold">
                                          <p:stCondLst>
                                            <p:cond delay="0"/>
                                          </p:stCondLst>
                                        </p:cTn>
                                        <p:tgtEl>
                                          <p:spTgt spid="318">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23"/>
                                        </p:tgtEl>
                                        <p:attrNameLst>
                                          <p:attrName>style.visibility</p:attrName>
                                        </p:attrNameLst>
                                      </p:cBhvr>
                                      <p:to>
                                        <p:strVal val="visible"/>
                                      </p:to>
                                    </p:set>
                                    <p:animEffect transition="in" filter="wipe(left)">
                                      <p:cBhvr>
                                        <p:cTn id="50" dur="500"/>
                                        <p:tgtEl>
                                          <p:spTgt spid="323"/>
                                        </p:tgtEl>
                                      </p:cBhvr>
                                    </p:animEffect>
                                  </p:childTnLst>
                                  <p:subTnLst>
                                    <p:animClr clrSpc="rgb" dir="cw">
                                      <p:cBhvr override="childStyle">
                                        <p:cTn dur="1" fill="hold" display="0" masterRel="nextClick" afterEffect="1"/>
                                        <p:tgtEl>
                                          <p:spTgt spid="323"/>
                                        </p:tgtEl>
                                        <p:attrNameLst>
                                          <p:attrName>ppt_c</p:attrName>
                                        </p:attrNameLst>
                                      </p:cBhvr>
                                      <p:to>
                                        <a:schemeClr val="bg2"/>
                                      </p:to>
                                    </p:animClr>
                                  </p:subTnLst>
                                </p:cTn>
                              </p:par>
                              <p:par>
                                <p:cTn id="51" presetID="1" presetClass="entr" presetSubtype="0" fill="hold" grpId="0" nodeType="withEffect">
                                  <p:stCondLst>
                                    <p:cond delay="0"/>
                                  </p:stCondLst>
                                  <p:childTnLst>
                                    <p:set>
                                      <p:cBhvr>
                                        <p:cTn id="52" dur="1" fill="hold">
                                          <p:stCondLst>
                                            <p:cond delay="0"/>
                                          </p:stCondLst>
                                        </p:cTn>
                                        <p:tgtEl>
                                          <p:spTgt spid="319"/>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319">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27"/>
                                        </p:tgtEl>
                                        <p:attrNameLst>
                                          <p:attrName>style.visibility</p:attrName>
                                        </p:attrNameLst>
                                      </p:cBhvr>
                                      <p:to>
                                        <p:strVal val="visible"/>
                                      </p:to>
                                    </p:set>
                                    <p:animEffect transition="in" filter="wipe(left)">
                                      <p:cBhvr>
                                        <p:cTn id="59" dur="500"/>
                                        <p:tgtEl>
                                          <p:spTgt spid="327"/>
                                        </p:tgtEl>
                                      </p:cBhvr>
                                    </p:animEffect>
                                  </p:childTnLst>
                                  <p:subTnLst>
                                    <p:animClr clrSpc="rgb" dir="cw">
                                      <p:cBhvr override="childStyle">
                                        <p:cTn dur="1" fill="hold" display="0" masterRel="nextClick" afterEffect="1"/>
                                        <p:tgtEl>
                                          <p:spTgt spid="327"/>
                                        </p:tgtEl>
                                        <p:attrNameLst>
                                          <p:attrName>ppt_c</p:attrName>
                                        </p:attrNameLst>
                                      </p:cBhvr>
                                      <p:to>
                                        <a:schemeClr val="bg2"/>
                                      </p:to>
                                    </p:animClr>
                                  </p:subTnLst>
                                </p:cTn>
                              </p:par>
                              <p:par>
                                <p:cTn id="60" presetID="1" presetClass="entr" presetSubtype="0" fill="hold" grpId="0" nodeType="withEffect">
                                  <p:stCondLst>
                                    <p:cond delay="0"/>
                                  </p:stCondLst>
                                  <p:childTnLst>
                                    <p:set>
                                      <p:cBhvr>
                                        <p:cTn id="61" dur="1" fill="hold">
                                          <p:stCondLst>
                                            <p:cond delay="0"/>
                                          </p:stCondLst>
                                        </p:cTn>
                                        <p:tgtEl>
                                          <p:spTgt spid="320"/>
                                        </p:tgtEl>
                                        <p:attrNameLst>
                                          <p:attrName>style.visibility</p:attrName>
                                        </p:attrNameLst>
                                      </p:cBhvr>
                                      <p:to>
                                        <p:strVal val="visible"/>
                                      </p:to>
                                    </p:set>
                                  </p:childTnLst>
                                </p:cTn>
                              </p:par>
                              <p:par>
                                <p:cTn id="62" presetID="1" presetClass="entr" presetSubtype="0" fill="hold" grpId="2" nodeType="withEffect">
                                  <p:stCondLst>
                                    <p:cond delay="0"/>
                                  </p:stCondLst>
                                  <p:childTnLst>
                                    <p:set>
                                      <p:cBhvr>
                                        <p:cTn id="63"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36"/>
                                        </p:tgtEl>
                                        <p:attrNameLst>
                                          <p:attrName>style.visibility</p:attrName>
                                        </p:attrNameLst>
                                      </p:cBhvr>
                                      <p:to>
                                        <p:strVal val="visible"/>
                                      </p:to>
                                    </p:set>
                                    <p:animEffect transition="in" filter="wipe(left)">
                                      <p:cBhvr>
                                        <p:cTn id="68" dur="500"/>
                                        <p:tgtEl>
                                          <p:spTgt spid="336"/>
                                        </p:tgtEl>
                                      </p:cBhvr>
                                    </p:animEffect>
                                  </p:childTnLst>
                                  <p:subTnLst>
                                    <p:animClr clrSpc="rgb" dir="cw">
                                      <p:cBhvr override="childStyle">
                                        <p:cTn dur="1" fill="hold" display="0" masterRel="nextClick" afterEffect="1"/>
                                        <p:tgtEl>
                                          <p:spTgt spid="336"/>
                                        </p:tgtEl>
                                        <p:attrNameLst>
                                          <p:attrName>ppt_c</p:attrName>
                                        </p:attrNameLst>
                                      </p:cBhvr>
                                      <p:to>
                                        <a:schemeClr val="bg2"/>
                                      </p:to>
                                    </p:animClr>
                                  </p:subTnLst>
                                </p:cTn>
                              </p:par>
                              <p:par>
                                <p:cTn id="69" presetID="1" presetClass="entr" presetSubtype="0" fill="hold" grpId="0" nodeType="withEffect">
                                  <p:stCondLst>
                                    <p:cond delay="0"/>
                                  </p:stCondLst>
                                  <p:childTnLst>
                                    <p:set>
                                      <p:cBhvr>
                                        <p:cTn id="70" dur="1" fill="hold">
                                          <p:stCondLst>
                                            <p:cond delay="0"/>
                                          </p:stCondLst>
                                        </p:cTn>
                                        <p:tgtEl>
                                          <p:spTgt spid="322"/>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41"/>
                                        </p:tgtEl>
                                        <p:attrNameLst>
                                          <p:attrName>style.visibility</p:attrName>
                                        </p:attrNameLst>
                                      </p:cBhvr>
                                      <p:to>
                                        <p:strVal val="visible"/>
                                      </p:to>
                                    </p:set>
                                    <p:animEffect transition="in" filter="wipe(left)">
                                      <p:cBhvr>
                                        <p:cTn id="77" dur="500"/>
                                        <p:tgtEl>
                                          <p:spTgt spid="341"/>
                                        </p:tgtEl>
                                      </p:cBhvr>
                                    </p:animEffect>
                                  </p:childTnLst>
                                  <p:subTnLst>
                                    <p:animClr clrSpc="rgb" dir="cw">
                                      <p:cBhvr override="childStyle">
                                        <p:cTn dur="1" fill="hold" display="0" masterRel="nextClick" afterEffect="1"/>
                                        <p:tgtEl>
                                          <p:spTgt spid="341"/>
                                        </p:tgtEl>
                                        <p:attrNameLst>
                                          <p:attrName>ppt_c</p:attrName>
                                        </p:attrNameLst>
                                      </p:cBhvr>
                                      <p:to>
                                        <a:schemeClr val="bg2"/>
                                      </p:to>
                                    </p:animClr>
                                  </p:subTnLst>
                                </p:cTn>
                              </p:par>
                              <p:par>
                                <p:cTn id="78" presetID="1" presetClass="entr" presetSubtype="0" fill="hold" grpId="0" nodeType="withEffect">
                                  <p:stCondLst>
                                    <p:cond delay="0"/>
                                  </p:stCondLst>
                                  <p:childTnLst>
                                    <p:set>
                                      <p:cBhvr>
                                        <p:cTn id="79" dur="1" fill="hold">
                                          <p:stCondLst>
                                            <p:cond delay="0"/>
                                          </p:stCondLst>
                                        </p:cTn>
                                        <p:tgtEl>
                                          <p:spTgt spid="324"/>
                                        </p:tgtEl>
                                        <p:attrNameLst>
                                          <p:attrName>style.visibility</p:attrName>
                                        </p:attrNameLst>
                                      </p:cBhvr>
                                      <p:to>
                                        <p:strVal val="visible"/>
                                      </p:to>
                                    </p:set>
                                  </p:childTnLst>
                                </p:cTn>
                              </p:par>
                              <p:par>
                                <p:cTn id="80" presetID="1" presetClass="entr" presetSubtype="0" fill="hold" grpId="2" nodeType="withEffect">
                                  <p:stCondLst>
                                    <p:cond delay="0"/>
                                  </p:stCondLst>
                                  <p:childTnLst>
                                    <p:set>
                                      <p:cBhvr>
                                        <p:cTn id="81" dur="1" fill="hold">
                                          <p:stCondLst>
                                            <p:cond delay="0"/>
                                          </p:stCondLst>
                                        </p:cTn>
                                        <p:tgtEl>
                                          <p:spTgt spid="324">
                                            <p:txEl>
                                              <p:pRg st="0" end="0"/>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275"/>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321"/>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323"/>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27"/>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36"/>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341"/>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27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317"/>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330"/>
                                        </p:tgtEl>
                                        <p:attrNameLst>
                                          <p:attrName>style.visibility</p:attrName>
                                        </p:attrNameLst>
                                      </p:cBhvr>
                                      <p:to>
                                        <p:strVal val="visible"/>
                                      </p:to>
                                    </p:set>
                                    <p:animEffect transition="in" filter="wipe(down)">
                                      <p:cBhvr>
                                        <p:cTn id="104" dur="2000"/>
                                        <p:tgtEl>
                                          <p:spTgt spid="330"/>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33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2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326">
                                            <p:txEl>
                                              <p:pRg st="0" end="0"/>
                                            </p:txEl>
                                          </p:spTgt>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26">
                                            <p:txEl>
                                              <p:pRg st="1" end="1"/>
                                            </p:txEl>
                                          </p:spTgt>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26">
                                            <p:txEl>
                                              <p:pRg st="2" end="2"/>
                                            </p:txEl>
                                          </p:spTgt>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26">
                                            <p:txEl>
                                              <p:pRg st="3" end="3"/>
                                            </p:txEl>
                                          </p:spTgt>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26">
                                            <p:txEl>
                                              <p:pRg st="4" end="4"/>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2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9" presetClass="emph" presetSubtype="0" fill="hold" nodeType="clickEffect">
                                  <p:stCondLst>
                                    <p:cond delay="0"/>
                                  </p:stCondLst>
                                  <p:childTnLst>
                                    <p:animClr clrSpc="rgb" dir="cw">
                                      <p:cBhvr override="childStyle">
                                        <p:cTn id="136" dur="500" fill="hold"/>
                                        <p:tgtEl>
                                          <p:spTgt spid="326">
                                            <p:txEl>
                                              <p:pRg st="1" end="1"/>
                                            </p:txEl>
                                          </p:spTgt>
                                        </p:tgtEl>
                                        <p:attrNameLst>
                                          <p:attrName>style.color</p:attrName>
                                        </p:attrNameLst>
                                      </p:cBhvr>
                                      <p:to>
                                        <a:schemeClr val="hlink"/>
                                      </p:to>
                                    </p:animClr>
                                    <p:animClr clrSpc="rgb" dir="cw">
                                      <p:cBhvr>
                                        <p:cTn id="137" dur="500" fill="hold"/>
                                        <p:tgtEl>
                                          <p:spTgt spid="326">
                                            <p:txEl>
                                              <p:pRg st="1" end="1"/>
                                            </p:txEl>
                                          </p:spTgt>
                                        </p:tgtEl>
                                        <p:attrNameLst>
                                          <p:attrName>fillcolor</p:attrName>
                                        </p:attrNameLst>
                                      </p:cBhvr>
                                      <p:to>
                                        <a:schemeClr val="hlink"/>
                                      </p:to>
                                    </p:animClr>
                                    <p:set>
                                      <p:cBhvr>
                                        <p:cTn id="138" dur="500" fill="hold"/>
                                        <p:tgtEl>
                                          <p:spTgt spid="326">
                                            <p:txEl>
                                              <p:pRg st="1" end="1"/>
                                            </p:txEl>
                                          </p:spTgt>
                                        </p:tgtEl>
                                        <p:attrNameLst>
                                          <p:attrName>fill.type</p:attrName>
                                        </p:attrNameLst>
                                      </p:cBhvr>
                                      <p:to>
                                        <p:strVal val="solid"/>
                                      </p:to>
                                    </p:set>
                                    <p:set>
                                      <p:cBhvr>
                                        <p:cTn id="139" dur="500" fill="hold"/>
                                        <p:tgtEl>
                                          <p:spTgt spid="326">
                                            <p:txEl>
                                              <p:pRg st="1" end="1"/>
                                            </p:txEl>
                                          </p:spTgt>
                                        </p:tgtEl>
                                        <p:attrNameLst>
                                          <p:attrName>fill.on</p:attrName>
                                        </p:attrNameLst>
                                      </p:cBhvr>
                                      <p:to>
                                        <p:strVal val="true"/>
                                      </p:to>
                                    </p:set>
                                  </p:childTnLst>
                                </p:cTn>
                              </p:par>
                              <p:par>
                                <p:cTn id="140" presetID="22" presetClass="entr" presetSubtype="8" fill="hold" grpId="0" nodeType="withEffect">
                                  <p:stCondLst>
                                    <p:cond delay="0"/>
                                  </p:stCondLst>
                                  <p:childTnLst>
                                    <p:set>
                                      <p:cBhvr>
                                        <p:cTn id="141" dur="1" fill="hold">
                                          <p:stCondLst>
                                            <p:cond delay="0"/>
                                          </p:stCondLst>
                                        </p:cTn>
                                        <p:tgtEl>
                                          <p:spTgt spid="333"/>
                                        </p:tgtEl>
                                        <p:attrNameLst>
                                          <p:attrName>style.visibility</p:attrName>
                                        </p:attrNameLst>
                                      </p:cBhvr>
                                      <p:to>
                                        <p:strVal val="visible"/>
                                      </p:to>
                                    </p:set>
                                    <p:animEffect transition="in" filter="wipe(left)">
                                      <p:cBhvr>
                                        <p:cTn id="142" dur="500"/>
                                        <p:tgtEl>
                                          <p:spTgt spid="333"/>
                                        </p:tgtEl>
                                      </p:cBhvr>
                                    </p:animEffec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2"/>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333"/>
                                        </p:tgtEl>
                                        <p:attrNameLst>
                                          <p:attrName>style.visibility</p:attrName>
                                        </p:attrNameLst>
                                      </p:cBhvr>
                                      <p:to>
                                        <p:strVal val="hidden"/>
                                      </p:to>
                                    </p:set>
                                  </p:childTnLst>
                                </p:cTn>
                              </p:par>
                              <p:par>
                                <p:cTn id="149" presetID="19" presetClass="emph" presetSubtype="0" fill="hold" nodeType="withEffect">
                                  <p:stCondLst>
                                    <p:cond delay="0"/>
                                  </p:stCondLst>
                                  <p:childTnLst>
                                    <p:animClr clrSpc="rgb" dir="cw">
                                      <p:cBhvr override="childStyle">
                                        <p:cTn id="150" dur="500" fill="hold"/>
                                        <p:tgtEl>
                                          <p:spTgt spid="326">
                                            <p:txEl>
                                              <p:pRg st="1" end="1"/>
                                            </p:txEl>
                                          </p:spTgt>
                                        </p:tgtEl>
                                        <p:attrNameLst>
                                          <p:attrName>style.color</p:attrName>
                                        </p:attrNameLst>
                                      </p:cBhvr>
                                      <p:to>
                                        <a:srgbClr val="990033"/>
                                      </p:to>
                                    </p:animClr>
                                    <p:animClr clrSpc="rgb" dir="cw">
                                      <p:cBhvr>
                                        <p:cTn id="151" dur="500" fill="hold"/>
                                        <p:tgtEl>
                                          <p:spTgt spid="326">
                                            <p:txEl>
                                              <p:pRg st="1" end="1"/>
                                            </p:txEl>
                                          </p:spTgt>
                                        </p:tgtEl>
                                        <p:attrNameLst>
                                          <p:attrName>fillcolor</p:attrName>
                                        </p:attrNameLst>
                                      </p:cBhvr>
                                      <p:to>
                                        <a:srgbClr val="990033"/>
                                      </p:to>
                                    </p:animClr>
                                    <p:set>
                                      <p:cBhvr>
                                        <p:cTn id="152" dur="500" fill="hold"/>
                                        <p:tgtEl>
                                          <p:spTgt spid="326">
                                            <p:txEl>
                                              <p:pRg st="1" end="1"/>
                                            </p:txEl>
                                          </p:spTgt>
                                        </p:tgtEl>
                                        <p:attrNameLst>
                                          <p:attrName>fill.type</p:attrName>
                                        </p:attrNameLst>
                                      </p:cBhvr>
                                      <p:to>
                                        <p:strVal val="solid"/>
                                      </p:to>
                                    </p:set>
                                    <p:set>
                                      <p:cBhvr>
                                        <p:cTn id="153" dur="500" fill="hold"/>
                                        <p:tgtEl>
                                          <p:spTgt spid="326">
                                            <p:txEl>
                                              <p:pRg st="1" end="1"/>
                                            </p:txEl>
                                          </p:spTgt>
                                        </p:tgtEl>
                                        <p:attrNameLst>
                                          <p:attrName>fill.on</p:attrName>
                                        </p:attrNameLst>
                                      </p:cBhvr>
                                      <p:to>
                                        <p:strVal val="true"/>
                                      </p:to>
                                    </p:set>
                                  </p:childTnLst>
                                </p:cTn>
                              </p:par>
                              <p:par>
                                <p:cTn id="154" presetID="19" presetClass="emph" presetSubtype="0" fill="hold" nodeType="withEffect">
                                  <p:stCondLst>
                                    <p:cond delay="0"/>
                                  </p:stCondLst>
                                  <p:childTnLst>
                                    <p:animClr clrSpc="rgb" dir="cw">
                                      <p:cBhvr override="childStyle">
                                        <p:cTn id="155" dur="500" fill="hold"/>
                                        <p:tgtEl>
                                          <p:spTgt spid="326">
                                            <p:txEl>
                                              <p:pRg st="2" end="2"/>
                                            </p:txEl>
                                          </p:spTgt>
                                        </p:tgtEl>
                                        <p:attrNameLst>
                                          <p:attrName>style.color</p:attrName>
                                        </p:attrNameLst>
                                      </p:cBhvr>
                                      <p:to>
                                        <a:schemeClr val="hlink"/>
                                      </p:to>
                                    </p:animClr>
                                    <p:animClr clrSpc="rgb" dir="cw">
                                      <p:cBhvr>
                                        <p:cTn id="156" dur="500" fill="hold"/>
                                        <p:tgtEl>
                                          <p:spTgt spid="326">
                                            <p:txEl>
                                              <p:pRg st="2" end="2"/>
                                            </p:txEl>
                                          </p:spTgt>
                                        </p:tgtEl>
                                        <p:attrNameLst>
                                          <p:attrName>fillcolor</p:attrName>
                                        </p:attrNameLst>
                                      </p:cBhvr>
                                      <p:to>
                                        <a:schemeClr val="hlink"/>
                                      </p:to>
                                    </p:animClr>
                                    <p:set>
                                      <p:cBhvr>
                                        <p:cTn id="157" dur="500" fill="hold"/>
                                        <p:tgtEl>
                                          <p:spTgt spid="326">
                                            <p:txEl>
                                              <p:pRg st="2" end="2"/>
                                            </p:txEl>
                                          </p:spTgt>
                                        </p:tgtEl>
                                        <p:attrNameLst>
                                          <p:attrName>fill.type</p:attrName>
                                        </p:attrNameLst>
                                      </p:cBhvr>
                                      <p:to>
                                        <p:strVal val="solid"/>
                                      </p:to>
                                    </p:set>
                                    <p:set>
                                      <p:cBhvr>
                                        <p:cTn id="158" dur="500" fill="hold"/>
                                        <p:tgtEl>
                                          <p:spTgt spid="326">
                                            <p:txEl>
                                              <p:pRg st="2" end="2"/>
                                            </p:txEl>
                                          </p:spTgt>
                                        </p:tgtEl>
                                        <p:attrNameLst>
                                          <p:attrName>fill.on</p:attrName>
                                        </p:attrNameLst>
                                      </p:cBhvr>
                                      <p:to>
                                        <p:strVal val="true"/>
                                      </p:to>
                                    </p:set>
                                  </p:childTnLst>
                                </p:cTn>
                              </p:par>
                              <p:par>
                                <p:cTn id="159" presetID="19" presetClass="emph" presetSubtype="0" fill="hold" nodeType="withEffect">
                                  <p:stCondLst>
                                    <p:cond delay="0"/>
                                  </p:stCondLst>
                                  <p:childTnLst>
                                    <p:animClr clrSpc="rgb" dir="cw">
                                      <p:cBhvr override="childStyle">
                                        <p:cTn id="160" dur="500" fill="hold"/>
                                        <p:tgtEl>
                                          <p:spTgt spid="328">
                                            <p:txEl>
                                              <p:pRg st="0" end="0"/>
                                            </p:txEl>
                                          </p:spTgt>
                                        </p:tgtEl>
                                        <p:attrNameLst>
                                          <p:attrName>style.color</p:attrName>
                                        </p:attrNameLst>
                                      </p:cBhvr>
                                      <p:to>
                                        <a:schemeClr val="hlink"/>
                                      </p:to>
                                    </p:animClr>
                                    <p:animClr clrSpc="rgb" dir="cw">
                                      <p:cBhvr>
                                        <p:cTn id="161" dur="500" fill="hold"/>
                                        <p:tgtEl>
                                          <p:spTgt spid="328">
                                            <p:txEl>
                                              <p:pRg st="0" end="0"/>
                                            </p:txEl>
                                          </p:spTgt>
                                        </p:tgtEl>
                                        <p:attrNameLst>
                                          <p:attrName>fillcolor</p:attrName>
                                        </p:attrNameLst>
                                      </p:cBhvr>
                                      <p:to>
                                        <a:schemeClr val="hlink"/>
                                      </p:to>
                                    </p:animClr>
                                    <p:set>
                                      <p:cBhvr>
                                        <p:cTn id="162" dur="500" fill="hold"/>
                                        <p:tgtEl>
                                          <p:spTgt spid="328">
                                            <p:txEl>
                                              <p:pRg st="0" end="0"/>
                                            </p:txEl>
                                          </p:spTgt>
                                        </p:tgtEl>
                                        <p:attrNameLst>
                                          <p:attrName>fill.type</p:attrName>
                                        </p:attrNameLst>
                                      </p:cBhvr>
                                      <p:to>
                                        <p:strVal val="solid"/>
                                      </p:to>
                                    </p:set>
                                    <p:set>
                                      <p:cBhvr>
                                        <p:cTn id="163" dur="500" fill="hold"/>
                                        <p:tgtEl>
                                          <p:spTgt spid="328">
                                            <p:txEl>
                                              <p:pRg st="0" end="0"/>
                                            </p:txEl>
                                          </p:spTgt>
                                        </p:tgtEl>
                                        <p:attrNameLst>
                                          <p:attrName>fill.on</p:attrName>
                                        </p:attrNameLst>
                                      </p:cBhvr>
                                      <p:to>
                                        <p:strVal val="true"/>
                                      </p:to>
                                    </p:set>
                                  </p:childTnLst>
                                </p:cTn>
                              </p:par>
                              <p:par>
                                <p:cTn id="164" presetID="19" presetClass="emph" presetSubtype="0" fill="hold" nodeType="withEffect">
                                  <p:stCondLst>
                                    <p:cond delay="0"/>
                                  </p:stCondLst>
                                  <p:childTnLst>
                                    <p:animClr clrSpc="rgb" dir="cw">
                                      <p:cBhvr override="childStyle">
                                        <p:cTn id="165" dur="500" fill="hold"/>
                                        <p:tgtEl>
                                          <p:spTgt spid="316">
                                            <p:txEl>
                                              <p:pRg st="0" end="0"/>
                                            </p:txEl>
                                          </p:spTgt>
                                        </p:tgtEl>
                                        <p:attrNameLst>
                                          <p:attrName>style.color</p:attrName>
                                        </p:attrNameLst>
                                      </p:cBhvr>
                                      <p:to>
                                        <a:schemeClr val="hlink"/>
                                      </p:to>
                                    </p:animClr>
                                    <p:animClr clrSpc="rgb" dir="cw">
                                      <p:cBhvr>
                                        <p:cTn id="166" dur="500" fill="hold"/>
                                        <p:tgtEl>
                                          <p:spTgt spid="316">
                                            <p:txEl>
                                              <p:pRg st="0" end="0"/>
                                            </p:txEl>
                                          </p:spTgt>
                                        </p:tgtEl>
                                        <p:attrNameLst>
                                          <p:attrName>fillcolor</p:attrName>
                                        </p:attrNameLst>
                                      </p:cBhvr>
                                      <p:to>
                                        <a:schemeClr val="hlink"/>
                                      </p:to>
                                    </p:animClr>
                                    <p:set>
                                      <p:cBhvr>
                                        <p:cTn id="167" dur="500" fill="hold"/>
                                        <p:tgtEl>
                                          <p:spTgt spid="316">
                                            <p:txEl>
                                              <p:pRg st="0" end="0"/>
                                            </p:txEl>
                                          </p:spTgt>
                                        </p:tgtEl>
                                        <p:attrNameLst>
                                          <p:attrName>fill.type</p:attrName>
                                        </p:attrNameLst>
                                      </p:cBhvr>
                                      <p:to>
                                        <p:strVal val="solid"/>
                                      </p:to>
                                    </p:set>
                                    <p:set>
                                      <p:cBhvr>
                                        <p:cTn id="168" dur="500" fill="hold"/>
                                        <p:tgtEl>
                                          <p:spTgt spid="316">
                                            <p:txEl>
                                              <p:pRg st="0" end="0"/>
                                            </p:txEl>
                                          </p:spTgt>
                                        </p:tgtEl>
                                        <p:attrNameLst>
                                          <p:attrName>fill.on</p:attrName>
                                        </p:attrNameLst>
                                      </p:cBhvr>
                                      <p:to>
                                        <p:strVal val="true"/>
                                      </p:to>
                                    </p:set>
                                  </p:childTnLst>
                                </p:cTn>
                              </p:par>
                              <p:par>
                                <p:cTn id="169" presetID="19" presetClass="emph" presetSubtype="0" fill="hold" nodeType="withEffect">
                                  <p:stCondLst>
                                    <p:cond delay="0"/>
                                  </p:stCondLst>
                                  <p:childTnLst>
                                    <p:animClr clrSpc="rgb" dir="cw">
                                      <p:cBhvr override="childStyle">
                                        <p:cTn id="170" dur="500" fill="hold"/>
                                        <p:tgtEl>
                                          <p:spTgt spid="318">
                                            <p:txEl>
                                              <p:pRg st="0" end="0"/>
                                            </p:txEl>
                                          </p:spTgt>
                                        </p:tgtEl>
                                        <p:attrNameLst>
                                          <p:attrName>style.color</p:attrName>
                                        </p:attrNameLst>
                                      </p:cBhvr>
                                      <p:to>
                                        <a:schemeClr val="hlink"/>
                                      </p:to>
                                    </p:animClr>
                                    <p:animClr clrSpc="rgb" dir="cw">
                                      <p:cBhvr>
                                        <p:cTn id="171" dur="500" fill="hold"/>
                                        <p:tgtEl>
                                          <p:spTgt spid="318">
                                            <p:txEl>
                                              <p:pRg st="0" end="0"/>
                                            </p:txEl>
                                          </p:spTgt>
                                        </p:tgtEl>
                                        <p:attrNameLst>
                                          <p:attrName>fillcolor</p:attrName>
                                        </p:attrNameLst>
                                      </p:cBhvr>
                                      <p:to>
                                        <a:schemeClr val="hlink"/>
                                      </p:to>
                                    </p:animClr>
                                    <p:set>
                                      <p:cBhvr>
                                        <p:cTn id="172" dur="500" fill="hold"/>
                                        <p:tgtEl>
                                          <p:spTgt spid="318">
                                            <p:txEl>
                                              <p:pRg st="0" end="0"/>
                                            </p:txEl>
                                          </p:spTgt>
                                        </p:tgtEl>
                                        <p:attrNameLst>
                                          <p:attrName>fill.type</p:attrName>
                                        </p:attrNameLst>
                                      </p:cBhvr>
                                      <p:to>
                                        <p:strVal val="solid"/>
                                      </p:to>
                                    </p:set>
                                    <p:set>
                                      <p:cBhvr>
                                        <p:cTn id="173" dur="500" fill="hold"/>
                                        <p:tgtEl>
                                          <p:spTgt spid="318">
                                            <p:txEl>
                                              <p:pRg st="0" end="0"/>
                                            </p:txEl>
                                          </p:spTgt>
                                        </p:tgtEl>
                                        <p:attrNameLst>
                                          <p:attrName>fill.on</p:attrName>
                                        </p:attrNameLst>
                                      </p:cBhvr>
                                      <p:to>
                                        <p:strVal val="true"/>
                                      </p:to>
                                    </p:set>
                                  </p:childTnLst>
                                </p:cTn>
                              </p:par>
                              <p:par>
                                <p:cTn id="174" presetID="19" presetClass="emph" presetSubtype="0" fill="hold" nodeType="withEffect">
                                  <p:stCondLst>
                                    <p:cond delay="0"/>
                                  </p:stCondLst>
                                  <p:childTnLst>
                                    <p:animClr clrSpc="rgb" dir="cw">
                                      <p:cBhvr override="childStyle">
                                        <p:cTn id="175" dur="500" fill="hold"/>
                                        <p:tgtEl>
                                          <p:spTgt spid="319">
                                            <p:txEl>
                                              <p:pRg st="0" end="0"/>
                                            </p:txEl>
                                          </p:spTgt>
                                        </p:tgtEl>
                                        <p:attrNameLst>
                                          <p:attrName>style.color</p:attrName>
                                        </p:attrNameLst>
                                      </p:cBhvr>
                                      <p:to>
                                        <a:schemeClr val="hlink"/>
                                      </p:to>
                                    </p:animClr>
                                    <p:animClr clrSpc="rgb" dir="cw">
                                      <p:cBhvr>
                                        <p:cTn id="176" dur="500" fill="hold"/>
                                        <p:tgtEl>
                                          <p:spTgt spid="319">
                                            <p:txEl>
                                              <p:pRg st="0" end="0"/>
                                            </p:txEl>
                                          </p:spTgt>
                                        </p:tgtEl>
                                        <p:attrNameLst>
                                          <p:attrName>fillcolor</p:attrName>
                                        </p:attrNameLst>
                                      </p:cBhvr>
                                      <p:to>
                                        <a:schemeClr val="hlink"/>
                                      </p:to>
                                    </p:animClr>
                                    <p:set>
                                      <p:cBhvr>
                                        <p:cTn id="177" dur="500" fill="hold"/>
                                        <p:tgtEl>
                                          <p:spTgt spid="319">
                                            <p:txEl>
                                              <p:pRg st="0" end="0"/>
                                            </p:txEl>
                                          </p:spTgt>
                                        </p:tgtEl>
                                        <p:attrNameLst>
                                          <p:attrName>fill.type</p:attrName>
                                        </p:attrNameLst>
                                      </p:cBhvr>
                                      <p:to>
                                        <p:strVal val="solid"/>
                                      </p:to>
                                    </p:set>
                                    <p:set>
                                      <p:cBhvr>
                                        <p:cTn id="178" dur="500" fill="hold"/>
                                        <p:tgtEl>
                                          <p:spTgt spid="319">
                                            <p:txEl>
                                              <p:pRg st="0" end="0"/>
                                            </p:txEl>
                                          </p:spTgt>
                                        </p:tgtEl>
                                        <p:attrNameLst>
                                          <p:attrName>fill.on</p:attrName>
                                        </p:attrNameLst>
                                      </p:cBhvr>
                                      <p:to>
                                        <p:strVal val="true"/>
                                      </p:to>
                                    </p:set>
                                  </p:childTnLst>
                                </p:cTn>
                              </p:par>
                              <p:par>
                                <p:cTn id="179" presetID="19" presetClass="emph" presetSubtype="0" fill="hold" nodeType="withEffect">
                                  <p:stCondLst>
                                    <p:cond delay="0"/>
                                  </p:stCondLst>
                                  <p:childTnLst>
                                    <p:animClr clrSpc="rgb" dir="cw">
                                      <p:cBhvr override="childStyle">
                                        <p:cTn id="180" dur="500" fill="hold"/>
                                        <p:tgtEl>
                                          <p:spTgt spid="320">
                                            <p:txEl>
                                              <p:pRg st="0" end="0"/>
                                            </p:txEl>
                                          </p:spTgt>
                                        </p:tgtEl>
                                        <p:attrNameLst>
                                          <p:attrName>style.color</p:attrName>
                                        </p:attrNameLst>
                                      </p:cBhvr>
                                      <p:to>
                                        <a:schemeClr val="hlink"/>
                                      </p:to>
                                    </p:animClr>
                                    <p:animClr clrSpc="rgb" dir="cw">
                                      <p:cBhvr>
                                        <p:cTn id="181" dur="500" fill="hold"/>
                                        <p:tgtEl>
                                          <p:spTgt spid="320">
                                            <p:txEl>
                                              <p:pRg st="0" end="0"/>
                                            </p:txEl>
                                          </p:spTgt>
                                        </p:tgtEl>
                                        <p:attrNameLst>
                                          <p:attrName>fillcolor</p:attrName>
                                        </p:attrNameLst>
                                      </p:cBhvr>
                                      <p:to>
                                        <a:schemeClr val="hlink"/>
                                      </p:to>
                                    </p:animClr>
                                    <p:set>
                                      <p:cBhvr>
                                        <p:cTn id="182" dur="500" fill="hold"/>
                                        <p:tgtEl>
                                          <p:spTgt spid="320">
                                            <p:txEl>
                                              <p:pRg st="0" end="0"/>
                                            </p:txEl>
                                          </p:spTgt>
                                        </p:tgtEl>
                                        <p:attrNameLst>
                                          <p:attrName>fill.type</p:attrName>
                                        </p:attrNameLst>
                                      </p:cBhvr>
                                      <p:to>
                                        <p:strVal val="solid"/>
                                      </p:to>
                                    </p:set>
                                    <p:set>
                                      <p:cBhvr>
                                        <p:cTn id="183" dur="500" fill="hold"/>
                                        <p:tgtEl>
                                          <p:spTgt spid="320">
                                            <p:txEl>
                                              <p:pRg st="0" end="0"/>
                                            </p:txEl>
                                          </p:spTgt>
                                        </p:tgtEl>
                                        <p:attrNameLst>
                                          <p:attrName>fill.on</p:attrName>
                                        </p:attrNameLst>
                                      </p:cBhvr>
                                      <p:to>
                                        <p:strVal val="true"/>
                                      </p:to>
                                    </p:set>
                                  </p:childTnLst>
                                </p:cTn>
                              </p:par>
                              <p:par>
                                <p:cTn id="184" presetID="19" presetClass="emph" presetSubtype="0" fill="hold" nodeType="withEffect">
                                  <p:stCondLst>
                                    <p:cond delay="0"/>
                                  </p:stCondLst>
                                  <p:childTnLst>
                                    <p:animClr clrSpc="rgb" dir="cw">
                                      <p:cBhvr override="childStyle">
                                        <p:cTn id="185" dur="500" fill="hold"/>
                                        <p:tgtEl>
                                          <p:spTgt spid="322">
                                            <p:txEl>
                                              <p:pRg st="0" end="0"/>
                                            </p:txEl>
                                          </p:spTgt>
                                        </p:tgtEl>
                                        <p:attrNameLst>
                                          <p:attrName>style.color</p:attrName>
                                        </p:attrNameLst>
                                      </p:cBhvr>
                                      <p:to>
                                        <a:schemeClr val="hlink"/>
                                      </p:to>
                                    </p:animClr>
                                    <p:animClr clrSpc="rgb" dir="cw">
                                      <p:cBhvr>
                                        <p:cTn id="186" dur="500" fill="hold"/>
                                        <p:tgtEl>
                                          <p:spTgt spid="322">
                                            <p:txEl>
                                              <p:pRg st="0" end="0"/>
                                            </p:txEl>
                                          </p:spTgt>
                                        </p:tgtEl>
                                        <p:attrNameLst>
                                          <p:attrName>fillcolor</p:attrName>
                                        </p:attrNameLst>
                                      </p:cBhvr>
                                      <p:to>
                                        <a:schemeClr val="hlink"/>
                                      </p:to>
                                    </p:animClr>
                                    <p:set>
                                      <p:cBhvr>
                                        <p:cTn id="187" dur="500" fill="hold"/>
                                        <p:tgtEl>
                                          <p:spTgt spid="322">
                                            <p:txEl>
                                              <p:pRg st="0" end="0"/>
                                            </p:txEl>
                                          </p:spTgt>
                                        </p:tgtEl>
                                        <p:attrNameLst>
                                          <p:attrName>fill.type</p:attrName>
                                        </p:attrNameLst>
                                      </p:cBhvr>
                                      <p:to>
                                        <p:strVal val="solid"/>
                                      </p:to>
                                    </p:set>
                                    <p:set>
                                      <p:cBhvr>
                                        <p:cTn id="188" dur="500" fill="hold"/>
                                        <p:tgtEl>
                                          <p:spTgt spid="322">
                                            <p:txEl>
                                              <p:pRg st="0" end="0"/>
                                            </p:txEl>
                                          </p:spTgt>
                                        </p:tgtEl>
                                        <p:attrNameLst>
                                          <p:attrName>fill.on</p:attrName>
                                        </p:attrNameLst>
                                      </p:cBhvr>
                                      <p:to>
                                        <p:strVal val="true"/>
                                      </p:to>
                                    </p:set>
                                  </p:childTnLst>
                                </p:cTn>
                              </p:par>
                              <p:par>
                                <p:cTn id="189" presetID="19" presetClass="emph" presetSubtype="0" fill="hold" nodeType="withEffect">
                                  <p:stCondLst>
                                    <p:cond delay="0"/>
                                  </p:stCondLst>
                                  <p:childTnLst>
                                    <p:animClr clrSpc="rgb" dir="cw">
                                      <p:cBhvr override="childStyle">
                                        <p:cTn id="190" dur="500" fill="hold"/>
                                        <p:tgtEl>
                                          <p:spTgt spid="324">
                                            <p:txEl>
                                              <p:pRg st="0" end="0"/>
                                            </p:txEl>
                                          </p:spTgt>
                                        </p:tgtEl>
                                        <p:attrNameLst>
                                          <p:attrName>style.color</p:attrName>
                                        </p:attrNameLst>
                                      </p:cBhvr>
                                      <p:to>
                                        <a:schemeClr val="hlink"/>
                                      </p:to>
                                    </p:animClr>
                                    <p:animClr clrSpc="rgb" dir="cw">
                                      <p:cBhvr>
                                        <p:cTn id="191" dur="500" fill="hold"/>
                                        <p:tgtEl>
                                          <p:spTgt spid="324">
                                            <p:txEl>
                                              <p:pRg st="0" end="0"/>
                                            </p:txEl>
                                          </p:spTgt>
                                        </p:tgtEl>
                                        <p:attrNameLst>
                                          <p:attrName>fillcolor</p:attrName>
                                        </p:attrNameLst>
                                      </p:cBhvr>
                                      <p:to>
                                        <a:schemeClr val="hlink"/>
                                      </p:to>
                                    </p:animClr>
                                    <p:set>
                                      <p:cBhvr>
                                        <p:cTn id="192" dur="500" fill="hold"/>
                                        <p:tgtEl>
                                          <p:spTgt spid="324">
                                            <p:txEl>
                                              <p:pRg st="0" end="0"/>
                                            </p:txEl>
                                          </p:spTgt>
                                        </p:tgtEl>
                                        <p:attrNameLst>
                                          <p:attrName>fill.type</p:attrName>
                                        </p:attrNameLst>
                                      </p:cBhvr>
                                      <p:to>
                                        <p:strVal val="solid"/>
                                      </p:to>
                                    </p:set>
                                    <p:set>
                                      <p:cBhvr>
                                        <p:cTn id="193" dur="500" fill="hold"/>
                                        <p:tgtEl>
                                          <p:spTgt spid="324">
                                            <p:txEl>
                                              <p:pRg st="0" end="0"/>
                                            </p:txEl>
                                          </p:spTgt>
                                        </p:tgtEl>
                                        <p:attrNameLst>
                                          <p:attrName>fill.on</p:attrName>
                                        </p:attrNameLst>
                                      </p:cBhvr>
                                      <p:to>
                                        <p:strVal val="true"/>
                                      </p:to>
                                    </p:set>
                                  </p:childTnLst>
                                </p:cTn>
                              </p:par>
                            </p:childTnLst>
                          </p:cTn>
                        </p:par>
                      </p:childTnLst>
                    </p:cTn>
                  </p:par>
                  <p:par>
                    <p:cTn id="194" fill="hold">
                      <p:stCondLst>
                        <p:cond delay="indefinite"/>
                      </p:stCondLst>
                      <p:childTnLst>
                        <p:par>
                          <p:cTn id="195" fill="hold">
                            <p:stCondLst>
                              <p:cond delay="0"/>
                            </p:stCondLst>
                            <p:childTnLst>
                              <p:par>
                                <p:cTn id="196" presetID="19" presetClass="emph" presetSubtype="0" fill="hold" nodeType="clickEffect">
                                  <p:stCondLst>
                                    <p:cond delay="0"/>
                                  </p:stCondLst>
                                  <p:childTnLst>
                                    <p:animClr clrSpc="rgb" dir="cw">
                                      <p:cBhvr override="childStyle">
                                        <p:cTn id="197" dur="500" fill="hold"/>
                                        <p:tgtEl>
                                          <p:spTgt spid="326">
                                            <p:txEl>
                                              <p:pRg st="2" end="2"/>
                                            </p:txEl>
                                          </p:spTgt>
                                        </p:tgtEl>
                                        <p:attrNameLst>
                                          <p:attrName>style.color</p:attrName>
                                        </p:attrNameLst>
                                      </p:cBhvr>
                                      <p:to>
                                        <a:srgbClr val="990033"/>
                                      </p:to>
                                    </p:animClr>
                                    <p:animClr clrSpc="rgb" dir="cw">
                                      <p:cBhvr>
                                        <p:cTn id="198" dur="500" fill="hold"/>
                                        <p:tgtEl>
                                          <p:spTgt spid="326">
                                            <p:txEl>
                                              <p:pRg st="2" end="2"/>
                                            </p:txEl>
                                          </p:spTgt>
                                        </p:tgtEl>
                                        <p:attrNameLst>
                                          <p:attrName>fillcolor</p:attrName>
                                        </p:attrNameLst>
                                      </p:cBhvr>
                                      <p:to>
                                        <a:srgbClr val="990033"/>
                                      </p:to>
                                    </p:animClr>
                                    <p:set>
                                      <p:cBhvr>
                                        <p:cTn id="199" dur="500" fill="hold"/>
                                        <p:tgtEl>
                                          <p:spTgt spid="326">
                                            <p:txEl>
                                              <p:pRg st="2" end="2"/>
                                            </p:txEl>
                                          </p:spTgt>
                                        </p:tgtEl>
                                        <p:attrNameLst>
                                          <p:attrName>fill.type</p:attrName>
                                        </p:attrNameLst>
                                      </p:cBhvr>
                                      <p:to>
                                        <p:strVal val="solid"/>
                                      </p:to>
                                    </p:set>
                                    <p:set>
                                      <p:cBhvr>
                                        <p:cTn id="200" dur="500" fill="hold"/>
                                        <p:tgtEl>
                                          <p:spTgt spid="326">
                                            <p:txEl>
                                              <p:pRg st="2" end="2"/>
                                            </p:txEl>
                                          </p:spTgt>
                                        </p:tgtEl>
                                        <p:attrNameLst>
                                          <p:attrName>fill.on</p:attrName>
                                        </p:attrNameLst>
                                      </p:cBhvr>
                                      <p:to>
                                        <p:strVal val="true"/>
                                      </p:to>
                                    </p:set>
                                  </p:childTnLst>
                                </p:cTn>
                              </p:par>
                              <p:par>
                                <p:cTn id="201" presetID="19" presetClass="emph" presetSubtype="0" fill="hold" grpId="1" nodeType="withEffect">
                                  <p:stCondLst>
                                    <p:cond delay="0"/>
                                  </p:stCondLst>
                                  <p:childTnLst>
                                    <p:animClr clrSpc="rgb" dir="cw">
                                      <p:cBhvr override="childStyle">
                                        <p:cTn id="202" dur="500" fill="hold"/>
                                        <p:tgtEl>
                                          <p:spTgt spid="328">
                                            <p:txEl>
                                              <p:pRg st="0" end="0"/>
                                            </p:txEl>
                                          </p:spTgt>
                                        </p:tgtEl>
                                        <p:attrNameLst>
                                          <p:attrName>style.color</p:attrName>
                                        </p:attrNameLst>
                                      </p:cBhvr>
                                      <p:to>
                                        <a:srgbClr val="990033"/>
                                      </p:to>
                                    </p:animClr>
                                    <p:animClr clrSpc="rgb" dir="cw">
                                      <p:cBhvr>
                                        <p:cTn id="203" dur="500" fill="hold"/>
                                        <p:tgtEl>
                                          <p:spTgt spid="328">
                                            <p:txEl>
                                              <p:pRg st="0" end="0"/>
                                            </p:txEl>
                                          </p:spTgt>
                                        </p:tgtEl>
                                        <p:attrNameLst>
                                          <p:attrName>fillcolor</p:attrName>
                                        </p:attrNameLst>
                                      </p:cBhvr>
                                      <p:to>
                                        <a:srgbClr val="990033"/>
                                      </p:to>
                                    </p:animClr>
                                    <p:set>
                                      <p:cBhvr>
                                        <p:cTn id="204" dur="500" fill="hold"/>
                                        <p:tgtEl>
                                          <p:spTgt spid="328">
                                            <p:txEl>
                                              <p:pRg st="0" end="0"/>
                                            </p:txEl>
                                          </p:spTgt>
                                        </p:tgtEl>
                                        <p:attrNameLst>
                                          <p:attrName>fill.type</p:attrName>
                                        </p:attrNameLst>
                                      </p:cBhvr>
                                      <p:to>
                                        <p:strVal val="solid"/>
                                      </p:to>
                                    </p:set>
                                    <p:set>
                                      <p:cBhvr>
                                        <p:cTn id="205" dur="500" fill="hold"/>
                                        <p:tgtEl>
                                          <p:spTgt spid="328">
                                            <p:txEl>
                                              <p:pRg st="0" end="0"/>
                                            </p:txEl>
                                          </p:spTgt>
                                        </p:tgtEl>
                                        <p:attrNameLst>
                                          <p:attrName>fill.on</p:attrName>
                                        </p:attrNameLst>
                                      </p:cBhvr>
                                      <p:to>
                                        <p:strVal val="true"/>
                                      </p:to>
                                    </p:set>
                                  </p:childTnLst>
                                </p:cTn>
                              </p:par>
                              <p:par>
                                <p:cTn id="206" presetID="19" presetClass="emph" presetSubtype="0" fill="hold" grpId="1" nodeType="withEffect">
                                  <p:stCondLst>
                                    <p:cond delay="0"/>
                                  </p:stCondLst>
                                  <p:childTnLst>
                                    <p:animClr clrSpc="rgb" dir="cw">
                                      <p:cBhvr override="childStyle">
                                        <p:cTn id="207" dur="500" fill="hold"/>
                                        <p:tgtEl>
                                          <p:spTgt spid="316">
                                            <p:txEl>
                                              <p:pRg st="0" end="0"/>
                                            </p:txEl>
                                          </p:spTgt>
                                        </p:tgtEl>
                                        <p:attrNameLst>
                                          <p:attrName>style.color</p:attrName>
                                        </p:attrNameLst>
                                      </p:cBhvr>
                                      <p:to>
                                        <a:srgbClr val="990033"/>
                                      </p:to>
                                    </p:animClr>
                                    <p:animClr clrSpc="rgb" dir="cw">
                                      <p:cBhvr>
                                        <p:cTn id="208" dur="500" fill="hold"/>
                                        <p:tgtEl>
                                          <p:spTgt spid="316">
                                            <p:txEl>
                                              <p:pRg st="0" end="0"/>
                                            </p:txEl>
                                          </p:spTgt>
                                        </p:tgtEl>
                                        <p:attrNameLst>
                                          <p:attrName>fillcolor</p:attrName>
                                        </p:attrNameLst>
                                      </p:cBhvr>
                                      <p:to>
                                        <a:srgbClr val="990033"/>
                                      </p:to>
                                    </p:animClr>
                                    <p:set>
                                      <p:cBhvr>
                                        <p:cTn id="209" dur="500" fill="hold"/>
                                        <p:tgtEl>
                                          <p:spTgt spid="316">
                                            <p:txEl>
                                              <p:pRg st="0" end="0"/>
                                            </p:txEl>
                                          </p:spTgt>
                                        </p:tgtEl>
                                        <p:attrNameLst>
                                          <p:attrName>fill.type</p:attrName>
                                        </p:attrNameLst>
                                      </p:cBhvr>
                                      <p:to>
                                        <p:strVal val="solid"/>
                                      </p:to>
                                    </p:set>
                                    <p:set>
                                      <p:cBhvr>
                                        <p:cTn id="210" dur="500" fill="hold"/>
                                        <p:tgtEl>
                                          <p:spTgt spid="316">
                                            <p:txEl>
                                              <p:pRg st="0" end="0"/>
                                            </p:txEl>
                                          </p:spTgt>
                                        </p:tgtEl>
                                        <p:attrNameLst>
                                          <p:attrName>fill.on</p:attrName>
                                        </p:attrNameLst>
                                      </p:cBhvr>
                                      <p:to>
                                        <p:strVal val="true"/>
                                      </p:to>
                                    </p:set>
                                  </p:childTnLst>
                                </p:cTn>
                              </p:par>
                              <p:par>
                                <p:cTn id="211" presetID="19" presetClass="emph" presetSubtype="0" fill="hold" grpId="1" nodeType="withEffect">
                                  <p:stCondLst>
                                    <p:cond delay="0"/>
                                  </p:stCondLst>
                                  <p:childTnLst>
                                    <p:animClr clrSpc="rgb" dir="cw">
                                      <p:cBhvr override="childStyle">
                                        <p:cTn id="212" dur="500" fill="hold"/>
                                        <p:tgtEl>
                                          <p:spTgt spid="318">
                                            <p:txEl>
                                              <p:pRg st="0" end="0"/>
                                            </p:txEl>
                                          </p:spTgt>
                                        </p:tgtEl>
                                        <p:attrNameLst>
                                          <p:attrName>style.color</p:attrName>
                                        </p:attrNameLst>
                                      </p:cBhvr>
                                      <p:to>
                                        <a:srgbClr val="990033"/>
                                      </p:to>
                                    </p:animClr>
                                    <p:animClr clrSpc="rgb" dir="cw">
                                      <p:cBhvr>
                                        <p:cTn id="213" dur="500" fill="hold"/>
                                        <p:tgtEl>
                                          <p:spTgt spid="318">
                                            <p:txEl>
                                              <p:pRg st="0" end="0"/>
                                            </p:txEl>
                                          </p:spTgt>
                                        </p:tgtEl>
                                        <p:attrNameLst>
                                          <p:attrName>fillcolor</p:attrName>
                                        </p:attrNameLst>
                                      </p:cBhvr>
                                      <p:to>
                                        <a:srgbClr val="990033"/>
                                      </p:to>
                                    </p:animClr>
                                    <p:set>
                                      <p:cBhvr>
                                        <p:cTn id="214" dur="500" fill="hold"/>
                                        <p:tgtEl>
                                          <p:spTgt spid="318">
                                            <p:txEl>
                                              <p:pRg st="0" end="0"/>
                                            </p:txEl>
                                          </p:spTgt>
                                        </p:tgtEl>
                                        <p:attrNameLst>
                                          <p:attrName>fill.type</p:attrName>
                                        </p:attrNameLst>
                                      </p:cBhvr>
                                      <p:to>
                                        <p:strVal val="solid"/>
                                      </p:to>
                                    </p:set>
                                    <p:set>
                                      <p:cBhvr>
                                        <p:cTn id="215" dur="500" fill="hold"/>
                                        <p:tgtEl>
                                          <p:spTgt spid="318">
                                            <p:txEl>
                                              <p:pRg st="0" end="0"/>
                                            </p:txEl>
                                          </p:spTgt>
                                        </p:tgtEl>
                                        <p:attrNameLst>
                                          <p:attrName>fill.on</p:attrName>
                                        </p:attrNameLst>
                                      </p:cBhvr>
                                      <p:to>
                                        <p:strVal val="true"/>
                                      </p:to>
                                    </p:set>
                                  </p:childTnLst>
                                </p:cTn>
                              </p:par>
                              <p:par>
                                <p:cTn id="216" presetID="19" presetClass="emph" presetSubtype="0" fill="hold" grpId="1" nodeType="withEffect">
                                  <p:stCondLst>
                                    <p:cond delay="0"/>
                                  </p:stCondLst>
                                  <p:childTnLst>
                                    <p:animClr clrSpc="rgb" dir="cw">
                                      <p:cBhvr override="childStyle">
                                        <p:cTn id="217" dur="500" fill="hold"/>
                                        <p:tgtEl>
                                          <p:spTgt spid="319">
                                            <p:txEl>
                                              <p:pRg st="0" end="0"/>
                                            </p:txEl>
                                          </p:spTgt>
                                        </p:tgtEl>
                                        <p:attrNameLst>
                                          <p:attrName>style.color</p:attrName>
                                        </p:attrNameLst>
                                      </p:cBhvr>
                                      <p:to>
                                        <a:srgbClr val="990033"/>
                                      </p:to>
                                    </p:animClr>
                                    <p:animClr clrSpc="rgb" dir="cw">
                                      <p:cBhvr>
                                        <p:cTn id="218" dur="500" fill="hold"/>
                                        <p:tgtEl>
                                          <p:spTgt spid="319">
                                            <p:txEl>
                                              <p:pRg st="0" end="0"/>
                                            </p:txEl>
                                          </p:spTgt>
                                        </p:tgtEl>
                                        <p:attrNameLst>
                                          <p:attrName>fillcolor</p:attrName>
                                        </p:attrNameLst>
                                      </p:cBhvr>
                                      <p:to>
                                        <a:srgbClr val="990033"/>
                                      </p:to>
                                    </p:animClr>
                                    <p:set>
                                      <p:cBhvr>
                                        <p:cTn id="219" dur="500" fill="hold"/>
                                        <p:tgtEl>
                                          <p:spTgt spid="319">
                                            <p:txEl>
                                              <p:pRg st="0" end="0"/>
                                            </p:txEl>
                                          </p:spTgt>
                                        </p:tgtEl>
                                        <p:attrNameLst>
                                          <p:attrName>fill.type</p:attrName>
                                        </p:attrNameLst>
                                      </p:cBhvr>
                                      <p:to>
                                        <p:strVal val="solid"/>
                                      </p:to>
                                    </p:set>
                                    <p:set>
                                      <p:cBhvr>
                                        <p:cTn id="220" dur="500" fill="hold"/>
                                        <p:tgtEl>
                                          <p:spTgt spid="319">
                                            <p:txEl>
                                              <p:pRg st="0" end="0"/>
                                            </p:txEl>
                                          </p:spTgt>
                                        </p:tgtEl>
                                        <p:attrNameLst>
                                          <p:attrName>fill.on</p:attrName>
                                        </p:attrNameLst>
                                      </p:cBhvr>
                                      <p:to>
                                        <p:strVal val="true"/>
                                      </p:to>
                                    </p:set>
                                  </p:childTnLst>
                                </p:cTn>
                              </p:par>
                              <p:par>
                                <p:cTn id="221" presetID="19" presetClass="emph" presetSubtype="0" fill="hold" grpId="1" nodeType="withEffect">
                                  <p:stCondLst>
                                    <p:cond delay="0"/>
                                  </p:stCondLst>
                                  <p:childTnLst>
                                    <p:animClr clrSpc="rgb" dir="cw">
                                      <p:cBhvr override="childStyle">
                                        <p:cTn id="222" dur="500" fill="hold"/>
                                        <p:tgtEl>
                                          <p:spTgt spid="320">
                                            <p:txEl>
                                              <p:pRg st="0" end="0"/>
                                            </p:txEl>
                                          </p:spTgt>
                                        </p:tgtEl>
                                        <p:attrNameLst>
                                          <p:attrName>style.color</p:attrName>
                                        </p:attrNameLst>
                                      </p:cBhvr>
                                      <p:to>
                                        <a:srgbClr val="990033"/>
                                      </p:to>
                                    </p:animClr>
                                    <p:animClr clrSpc="rgb" dir="cw">
                                      <p:cBhvr>
                                        <p:cTn id="223" dur="500" fill="hold"/>
                                        <p:tgtEl>
                                          <p:spTgt spid="320">
                                            <p:txEl>
                                              <p:pRg st="0" end="0"/>
                                            </p:txEl>
                                          </p:spTgt>
                                        </p:tgtEl>
                                        <p:attrNameLst>
                                          <p:attrName>fillcolor</p:attrName>
                                        </p:attrNameLst>
                                      </p:cBhvr>
                                      <p:to>
                                        <a:srgbClr val="990033"/>
                                      </p:to>
                                    </p:animClr>
                                    <p:set>
                                      <p:cBhvr>
                                        <p:cTn id="224" dur="500" fill="hold"/>
                                        <p:tgtEl>
                                          <p:spTgt spid="320">
                                            <p:txEl>
                                              <p:pRg st="0" end="0"/>
                                            </p:txEl>
                                          </p:spTgt>
                                        </p:tgtEl>
                                        <p:attrNameLst>
                                          <p:attrName>fill.type</p:attrName>
                                        </p:attrNameLst>
                                      </p:cBhvr>
                                      <p:to>
                                        <p:strVal val="solid"/>
                                      </p:to>
                                    </p:set>
                                    <p:set>
                                      <p:cBhvr>
                                        <p:cTn id="225" dur="500" fill="hold"/>
                                        <p:tgtEl>
                                          <p:spTgt spid="320">
                                            <p:txEl>
                                              <p:pRg st="0" end="0"/>
                                            </p:txEl>
                                          </p:spTgt>
                                        </p:tgtEl>
                                        <p:attrNameLst>
                                          <p:attrName>fill.on</p:attrName>
                                        </p:attrNameLst>
                                      </p:cBhvr>
                                      <p:to>
                                        <p:strVal val="true"/>
                                      </p:to>
                                    </p:set>
                                  </p:childTnLst>
                                </p:cTn>
                              </p:par>
                              <p:par>
                                <p:cTn id="226" presetID="19" presetClass="emph" presetSubtype="0" fill="hold" grpId="1" nodeType="withEffect">
                                  <p:stCondLst>
                                    <p:cond delay="0"/>
                                  </p:stCondLst>
                                  <p:childTnLst>
                                    <p:animClr clrSpc="rgb" dir="cw">
                                      <p:cBhvr override="childStyle">
                                        <p:cTn id="227" dur="500" fill="hold"/>
                                        <p:tgtEl>
                                          <p:spTgt spid="322">
                                            <p:txEl>
                                              <p:pRg st="0" end="0"/>
                                            </p:txEl>
                                          </p:spTgt>
                                        </p:tgtEl>
                                        <p:attrNameLst>
                                          <p:attrName>style.color</p:attrName>
                                        </p:attrNameLst>
                                      </p:cBhvr>
                                      <p:to>
                                        <a:srgbClr val="990033"/>
                                      </p:to>
                                    </p:animClr>
                                    <p:animClr clrSpc="rgb" dir="cw">
                                      <p:cBhvr>
                                        <p:cTn id="228" dur="500" fill="hold"/>
                                        <p:tgtEl>
                                          <p:spTgt spid="322">
                                            <p:txEl>
                                              <p:pRg st="0" end="0"/>
                                            </p:txEl>
                                          </p:spTgt>
                                        </p:tgtEl>
                                        <p:attrNameLst>
                                          <p:attrName>fillcolor</p:attrName>
                                        </p:attrNameLst>
                                      </p:cBhvr>
                                      <p:to>
                                        <a:srgbClr val="990033"/>
                                      </p:to>
                                    </p:animClr>
                                    <p:set>
                                      <p:cBhvr>
                                        <p:cTn id="229" dur="500" fill="hold"/>
                                        <p:tgtEl>
                                          <p:spTgt spid="322">
                                            <p:txEl>
                                              <p:pRg st="0" end="0"/>
                                            </p:txEl>
                                          </p:spTgt>
                                        </p:tgtEl>
                                        <p:attrNameLst>
                                          <p:attrName>fill.type</p:attrName>
                                        </p:attrNameLst>
                                      </p:cBhvr>
                                      <p:to>
                                        <p:strVal val="solid"/>
                                      </p:to>
                                    </p:set>
                                    <p:set>
                                      <p:cBhvr>
                                        <p:cTn id="230" dur="500" fill="hold"/>
                                        <p:tgtEl>
                                          <p:spTgt spid="322">
                                            <p:txEl>
                                              <p:pRg st="0" end="0"/>
                                            </p:txEl>
                                          </p:spTgt>
                                        </p:tgtEl>
                                        <p:attrNameLst>
                                          <p:attrName>fill.on</p:attrName>
                                        </p:attrNameLst>
                                      </p:cBhvr>
                                      <p:to>
                                        <p:strVal val="true"/>
                                      </p:to>
                                    </p:set>
                                  </p:childTnLst>
                                </p:cTn>
                              </p:par>
                              <p:par>
                                <p:cTn id="231" presetID="19" presetClass="emph" presetSubtype="0" fill="hold" grpId="1" nodeType="withEffect">
                                  <p:stCondLst>
                                    <p:cond delay="0"/>
                                  </p:stCondLst>
                                  <p:childTnLst>
                                    <p:animClr clrSpc="rgb" dir="cw">
                                      <p:cBhvr override="childStyle">
                                        <p:cTn id="232" dur="500" fill="hold"/>
                                        <p:tgtEl>
                                          <p:spTgt spid="324">
                                            <p:txEl>
                                              <p:pRg st="0" end="0"/>
                                            </p:txEl>
                                          </p:spTgt>
                                        </p:tgtEl>
                                        <p:attrNameLst>
                                          <p:attrName>style.color</p:attrName>
                                        </p:attrNameLst>
                                      </p:cBhvr>
                                      <p:to>
                                        <a:srgbClr val="990033"/>
                                      </p:to>
                                    </p:animClr>
                                    <p:animClr clrSpc="rgb" dir="cw">
                                      <p:cBhvr>
                                        <p:cTn id="233" dur="500" fill="hold"/>
                                        <p:tgtEl>
                                          <p:spTgt spid="324">
                                            <p:txEl>
                                              <p:pRg st="0" end="0"/>
                                            </p:txEl>
                                          </p:spTgt>
                                        </p:tgtEl>
                                        <p:attrNameLst>
                                          <p:attrName>fillcolor</p:attrName>
                                        </p:attrNameLst>
                                      </p:cBhvr>
                                      <p:to>
                                        <a:srgbClr val="990033"/>
                                      </p:to>
                                    </p:animClr>
                                    <p:set>
                                      <p:cBhvr>
                                        <p:cTn id="234" dur="500" fill="hold"/>
                                        <p:tgtEl>
                                          <p:spTgt spid="324">
                                            <p:txEl>
                                              <p:pRg st="0" end="0"/>
                                            </p:txEl>
                                          </p:spTgt>
                                        </p:tgtEl>
                                        <p:attrNameLst>
                                          <p:attrName>fill.type</p:attrName>
                                        </p:attrNameLst>
                                      </p:cBhvr>
                                      <p:to>
                                        <p:strVal val="solid"/>
                                      </p:to>
                                    </p:set>
                                    <p:set>
                                      <p:cBhvr>
                                        <p:cTn id="235" dur="500" fill="hold"/>
                                        <p:tgtEl>
                                          <p:spTgt spid="324">
                                            <p:txEl>
                                              <p:pRg st="0" end="0"/>
                                            </p:txEl>
                                          </p:spTgt>
                                        </p:tgtEl>
                                        <p:attrNameLst>
                                          <p:attrName>fill.on</p:attrName>
                                        </p:attrNameLst>
                                      </p:cBhvr>
                                      <p:to>
                                        <p:strVal val="true"/>
                                      </p:to>
                                    </p:set>
                                  </p:childTnLst>
                                </p:cTn>
                              </p:par>
                              <p:par>
                                <p:cTn id="236" presetID="19" presetClass="emph" presetSubtype="0" fill="hold" nodeType="withEffect">
                                  <p:stCondLst>
                                    <p:cond delay="0"/>
                                  </p:stCondLst>
                                  <p:childTnLst>
                                    <p:animClr clrSpc="rgb" dir="cw">
                                      <p:cBhvr override="childStyle">
                                        <p:cTn id="237" dur="500" fill="hold"/>
                                        <p:tgtEl>
                                          <p:spTgt spid="326">
                                            <p:txEl>
                                              <p:pRg st="3" end="3"/>
                                            </p:txEl>
                                          </p:spTgt>
                                        </p:tgtEl>
                                        <p:attrNameLst>
                                          <p:attrName>style.color</p:attrName>
                                        </p:attrNameLst>
                                      </p:cBhvr>
                                      <p:to>
                                        <a:schemeClr val="hlink"/>
                                      </p:to>
                                    </p:animClr>
                                    <p:animClr clrSpc="rgb" dir="cw">
                                      <p:cBhvr>
                                        <p:cTn id="238" dur="500" fill="hold"/>
                                        <p:tgtEl>
                                          <p:spTgt spid="326">
                                            <p:txEl>
                                              <p:pRg st="3" end="3"/>
                                            </p:txEl>
                                          </p:spTgt>
                                        </p:tgtEl>
                                        <p:attrNameLst>
                                          <p:attrName>fillcolor</p:attrName>
                                        </p:attrNameLst>
                                      </p:cBhvr>
                                      <p:to>
                                        <a:schemeClr val="hlink"/>
                                      </p:to>
                                    </p:animClr>
                                    <p:set>
                                      <p:cBhvr>
                                        <p:cTn id="239" dur="500" fill="hold"/>
                                        <p:tgtEl>
                                          <p:spTgt spid="326">
                                            <p:txEl>
                                              <p:pRg st="3" end="3"/>
                                            </p:txEl>
                                          </p:spTgt>
                                        </p:tgtEl>
                                        <p:attrNameLst>
                                          <p:attrName>fill.type</p:attrName>
                                        </p:attrNameLst>
                                      </p:cBhvr>
                                      <p:to>
                                        <p:strVal val="solid"/>
                                      </p:to>
                                    </p:set>
                                    <p:set>
                                      <p:cBhvr>
                                        <p:cTn id="240" dur="500" fill="hold"/>
                                        <p:tgtEl>
                                          <p:spTgt spid="326">
                                            <p:txEl>
                                              <p:pRg st="3" end="3"/>
                                            </p:txEl>
                                          </p:spTgt>
                                        </p:tgtEl>
                                        <p:attrNameLst>
                                          <p:attrName>fill.on</p:attrName>
                                        </p:attrNameLst>
                                      </p:cBhvr>
                                      <p:to>
                                        <p:strVal val="true"/>
                                      </p:to>
                                    </p:set>
                                  </p:childTnLst>
                                </p:cTn>
                              </p:par>
                              <p:par>
                                <p:cTn id="241" presetID="1" presetClass="entr" presetSubtype="0" fill="hold" nodeType="withEffect">
                                  <p:stCondLst>
                                    <p:cond delay="0"/>
                                  </p:stCondLst>
                                  <p:childTnLst>
                                    <p:set>
                                      <p:cBhvr>
                                        <p:cTn id="242" dur="1" fill="hold">
                                          <p:stCondLst>
                                            <p:cond delay="0"/>
                                          </p:stCondLst>
                                        </p:cTn>
                                        <p:tgtEl>
                                          <p:spTgt spid="332"/>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9" presetClass="emph" presetSubtype="0" fill="hold" nodeType="clickEffect">
                                  <p:stCondLst>
                                    <p:cond delay="0"/>
                                  </p:stCondLst>
                                  <p:childTnLst>
                                    <p:animClr clrSpc="rgb" dir="cw">
                                      <p:cBhvr override="childStyle">
                                        <p:cTn id="246" dur="500" fill="hold"/>
                                        <p:tgtEl>
                                          <p:spTgt spid="326">
                                            <p:txEl>
                                              <p:pRg st="3" end="3"/>
                                            </p:txEl>
                                          </p:spTgt>
                                        </p:tgtEl>
                                        <p:attrNameLst>
                                          <p:attrName>style.color</p:attrName>
                                        </p:attrNameLst>
                                      </p:cBhvr>
                                      <p:to>
                                        <a:srgbClr val="990033"/>
                                      </p:to>
                                    </p:animClr>
                                    <p:animClr clrSpc="rgb" dir="cw">
                                      <p:cBhvr>
                                        <p:cTn id="247" dur="500" fill="hold"/>
                                        <p:tgtEl>
                                          <p:spTgt spid="326">
                                            <p:txEl>
                                              <p:pRg st="3" end="3"/>
                                            </p:txEl>
                                          </p:spTgt>
                                        </p:tgtEl>
                                        <p:attrNameLst>
                                          <p:attrName>fillcolor</p:attrName>
                                        </p:attrNameLst>
                                      </p:cBhvr>
                                      <p:to>
                                        <a:srgbClr val="990033"/>
                                      </p:to>
                                    </p:animClr>
                                    <p:set>
                                      <p:cBhvr>
                                        <p:cTn id="248" dur="500" fill="hold"/>
                                        <p:tgtEl>
                                          <p:spTgt spid="326">
                                            <p:txEl>
                                              <p:pRg st="3" end="3"/>
                                            </p:txEl>
                                          </p:spTgt>
                                        </p:tgtEl>
                                        <p:attrNameLst>
                                          <p:attrName>fill.type</p:attrName>
                                        </p:attrNameLst>
                                      </p:cBhvr>
                                      <p:to>
                                        <p:strVal val="solid"/>
                                      </p:to>
                                    </p:set>
                                    <p:set>
                                      <p:cBhvr>
                                        <p:cTn id="249" dur="500" fill="hold"/>
                                        <p:tgtEl>
                                          <p:spTgt spid="326">
                                            <p:txEl>
                                              <p:pRg st="3" end="3"/>
                                            </p:txEl>
                                          </p:spTgt>
                                        </p:tgtEl>
                                        <p:attrNameLst>
                                          <p:attrName>fill.on</p:attrName>
                                        </p:attrNameLst>
                                      </p:cBhvr>
                                      <p:to>
                                        <p:strVal val="true"/>
                                      </p:to>
                                    </p:set>
                                  </p:childTnLst>
                                </p:cTn>
                              </p:par>
                              <p:par>
                                <p:cTn id="250" presetID="19" presetClass="emph" presetSubtype="0" fill="hold" nodeType="withEffect">
                                  <p:stCondLst>
                                    <p:cond delay="0"/>
                                  </p:stCondLst>
                                  <p:childTnLst>
                                    <p:animClr clrSpc="rgb" dir="cw">
                                      <p:cBhvr override="childStyle">
                                        <p:cTn id="251" dur="500" fill="hold"/>
                                        <p:tgtEl>
                                          <p:spTgt spid="326">
                                            <p:txEl>
                                              <p:pRg st="4" end="4"/>
                                            </p:txEl>
                                          </p:spTgt>
                                        </p:tgtEl>
                                        <p:attrNameLst>
                                          <p:attrName>style.color</p:attrName>
                                        </p:attrNameLst>
                                      </p:cBhvr>
                                      <p:to>
                                        <a:schemeClr val="hlink"/>
                                      </p:to>
                                    </p:animClr>
                                    <p:animClr clrSpc="rgb" dir="cw">
                                      <p:cBhvr>
                                        <p:cTn id="252" dur="500" fill="hold"/>
                                        <p:tgtEl>
                                          <p:spTgt spid="326">
                                            <p:txEl>
                                              <p:pRg st="4" end="4"/>
                                            </p:txEl>
                                          </p:spTgt>
                                        </p:tgtEl>
                                        <p:attrNameLst>
                                          <p:attrName>fillcolor</p:attrName>
                                        </p:attrNameLst>
                                      </p:cBhvr>
                                      <p:to>
                                        <a:schemeClr val="hlink"/>
                                      </p:to>
                                    </p:animClr>
                                    <p:set>
                                      <p:cBhvr>
                                        <p:cTn id="253" dur="500" fill="hold"/>
                                        <p:tgtEl>
                                          <p:spTgt spid="326">
                                            <p:txEl>
                                              <p:pRg st="4" end="4"/>
                                            </p:txEl>
                                          </p:spTgt>
                                        </p:tgtEl>
                                        <p:attrNameLst>
                                          <p:attrName>fill.type</p:attrName>
                                        </p:attrNameLst>
                                      </p:cBhvr>
                                      <p:to>
                                        <p:strVal val="solid"/>
                                      </p:to>
                                    </p:set>
                                    <p:set>
                                      <p:cBhvr>
                                        <p:cTn id="254" dur="500" fill="hold"/>
                                        <p:tgtEl>
                                          <p:spTgt spid="326">
                                            <p:txEl>
                                              <p:pRg st="4" end="4"/>
                                            </p:txEl>
                                          </p:spTgt>
                                        </p:tgtEl>
                                        <p:attrNameLst>
                                          <p:attrName>fill.on</p:attrName>
                                        </p:attrNameLst>
                                      </p:cBhvr>
                                      <p:to>
                                        <p:strVal val="true"/>
                                      </p:to>
                                    </p:set>
                                  </p:childTnLst>
                                </p:cTn>
                              </p:par>
                              <p:par>
                                <p:cTn id="255" presetID="1" presetClass="entr" presetSubtype="0" fill="hold" grpId="1" nodeType="withEffect">
                                  <p:stCondLst>
                                    <p:cond delay="0"/>
                                  </p:stCondLst>
                                  <p:childTnLst>
                                    <p:set>
                                      <p:cBhvr>
                                        <p:cTn id="256" dur="1" fill="hold">
                                          <p:stCondLst>
                                            <p:cond delay="0"/>
                                          </p:stCondLst>
                                        </p:cTn>
                                        <p:tgtEl>
                                          <p:spTgt spid="331">
                                            <p:txEl>
                                              <p:pRg st="0" end="0"/>
                                            </p:txEl>
                                          </p:spTgt>
                                        </p:tgtEl>
                                        <p:attrNameLst>
                                          <p:attrName>style.visibility</p:attrName>
                                        </p:attrNameLst>
                                      </p:cBhvr>
                                      <p:to>
                                        <p:strVal val="visible"/>
                                      </p:to>
                                    </p:set>
                                  </p:childTnLst>
                                </p:cTn>
                              </p:par>
                              <p:par>
                                <p:cTn id="257" presetID="22" presetClass="entr" presetSubtype="8" fill="hold" grpId="0" nodeType="withEffect">
                                  <p:stCondLst>
                                    <p:cond delay="0"/>
                                  </p:stCondLst>
                                  <p:childTnLst>
                                    <p:set>
                                      <p:cBhvr>
                                        <p:cTn id="258" dur="1" fill="hold">
                                          <p:stCondLst>
                                            <p:cond delay="0"/>
                                          </p:stCondLst>
                                        </p:cTn>
                                        <p:tgtEl>
                                          <p:spTgt spid="331"/>
                                        </p:tgtEl>
                                        <p:attrNameLst>
                                          <p:attrName>style.visibility</p:attrName>
                                        </p:attrNameLst>
                                      </p:cBhvr>
                                      <p:to>
                                        <p:strVal val="visible"/>
                                      </p:to>
                                    </p:set>
                                    <p:animEffect transition="in" filter="wipe(left)">
                                      <p:cBhvr>
                                        <p:cTn id="259" dur="2000"/>
                                        <p:tgtEl>
                                          <p:spTgt spid="331"/>
                                        </p:tgtEl>
                                      </p:cBhvr>
                                    </p:animEffect>
                                  </p:childTnLst>
                                </p:cTn>
                              </p:par>
                              <p:par>
                                <p:cTn id="260" presetID="19" presetClass="emph" presetSubtype="0" fill="hold" nodeType="withEffect">
                                  <p:stCondLst>
                                    <p:cond delay="0"/>
                                  </p:stCondLst>
                                  <p:childTnLst>
                                    <p:animClr clrSpc="rgb" dir="cw">
                                      <p:cBhvr override="childStyle">
                                        <p:cTn id="261" dur="500" fill="hold"/>
                                        <p:tgtEl>
                                          <p:spTgt spid="331">
                                            <p:txEl>
                                              <p:pRg st="0" end="0"/>
                                            </p:txEl>
                                          </p:spTgt>
                                        </p:tgtEl>
                                        <p:attrNameLst>
                                          <p:attrName>style.color</p:attrName>
                                        </p:attrNameLst>
                                      </p:cBhvr>
                                      <p:to>
                                        <a:schemeClr val="hlink"/>
                                      </p:to>
                                    </p:animClr>
                                    <p:animClr clrSpc="rgb" dir="cw">
                                      <p:cBhvr>
                                        <p:cTn id="262" dur="500" fill="hold"/>
                                        <p:tgtEl>
                                          <p:spTgt spid="331">
                                            <p:txEl>
                                              <p:pRg st="0" end="0"/>
                                            </p:txEl>
                                          </p:spTgt>
                                        </p:tgtEl>
                                        <p:attrNameLst>
                                          <p:attrName>fillcolor</p:attrName>
                                        </p:attrNameLst>
                                      </p:cBhvr>
                                      <p:to>
                                        <a:schemeClr val="hlink"/>
                                      </p:to>
                                    </p:animClr>
                                    <p:set>
                                      <p:cBhvr>
                                        <p:cTn id="263" dur="500" fill="hold"/>
                                        <p:tgtEl>
                                          <p:spTgt spid="331">
                                            <p:txEl>
                                              <p:pRg st="0" end="0"/>
                                            </p:txEl>
                                          </p:spTgt>
                                        </p:tgtEl>
                                        <p:attrNameLst>
                                          <p:attrName>fill.type</p:attrName>
                                        </p:attrNameLst>
                                      </p:cBhvr>
                                      <p:to>
                                        <p:strVal val="solid"/>
                                      </p:to>
                                    </p:set>
                                    <p:set>
                                      <p:cBhvr>
                                        <p:cTn id="264" dur="500" fill="hold"/>
                                        <p:tgtEl>
                                          <p:spTgt spid="331">
                                            <p:txEl>
                                              <p:pRg st="0" end="0"/>
                                            </p:txEl>
                                          </p:spTgt>
                                        </p:tgtEl>
                                        <p:attrNameLst>
                                          <p:attrName>fill.on</p:attrName>
                                        </p:attrNameLst>
                                      </p:cBhvr>
                                      <p:to>
                                        <p:strVal val="true"/>
                                      </p:to>
                                    </p:set>
                                  </p:childTnLst>
                                </p:cTn>
                              </p:par>
                            </p:childTnLst>
                          </p:cTn>
                        </p:par>
                      </p:childTnLst>
                    </p:cTn>
                  </p:par>
                  <p:par>
                    <p:cTn id="265" fill="hold">
                      <p:stCondLst>
                        <p:cond delay="indefinite"/>
                      </p:stCondLst>
                      <p:childTnLst>
                        <p:par>
                          <p:cTn id="266" fill="hold">
                            <p:stCondLst>
                              <p:cond delay="0"/>
                            </p:stCondLst>
                            <p:childTnLst>
                              <p:par>
                                <p:cTn id="267" presetID="19" presetClass="emph" presetSubtype="0" fill="hold" nodeType="clickEffect">
                                  <p:stCondLst>
                                    <p:cond delay="0"/>
                                  </p:stCondLst>
                                  <p:childTnLst>
                                    <p:animClr clrSpc="rgb" dir="cw">
                                      <p:cBhvr override="childStyle">
                                        <p:cTn id="268" dur="500" fill="hold"/>
                                        <p:tgtEl>
                                          <p:spTgt spid="326">
                                            <p:txEl>
                                              <p:pRg st="4" end="4"/>
                                            </p:txEl>
                                          </p:spTgt>
                                        </p:tgtEl>
                                        <p:attrNameLst>
                                          <p:attrName>style.color</p:attrName>
                                        </p:attrNameLst>
                                      </p:cBhvr>
                                      <p:to>
                                        <a:srgbClr val="990033"/>
                                      </p:to>
                                    </p:animClr>
                                    <p:animClr clrSpc="rgb" dir="cw">
                                      <p:cBhvr>
                                        <p:cTn id="269" dur="500" fill="hold"/>
                                        <p:tgtEl>
                                          <p:spTgt spid="326">
                                            <p:txEl>
                                              <p:pRg st="4" end="4"/>
                                            </p:txEl>
                                          </p:spTgt>
                                        </p:tgtEl>
                                        <p:attrNameLst>
                                          <p:attrName>fillcolor</p:attrName>
                                        </p:attrNameLst>
                                      </p:cBhvr>
                                      <p:to>
                                        <a:srgbClr val="990033"/>
                                      </p:to>
                                    </p:animClr>
                                    <p:set>
                                      <p:cBhvr>
                                        <p:cTn id="270" dur="500" fill="hold"/>
                                        <p:tgtEl>
                                          <p:spTgt spid="326">
                                            <p:txEl>
                                              <p:pRg st="4" end="4"/>
                                            </p:txEl>
                                          </p:spTgt>
                                        </p:tgtEl>
                                        <p:attrNameLst>
                                          <p:attrName>fill.type</p:attrName>
                                        </p:attrNameLst>
                                      </p:cBhvr>
                                      <p:to>
                                        <p:strVal val="solid"/>
                                      </p:to>
                                    </p:set>
                                    <p:set>
                                      <p:cBhvr>
                                        <p:cTn id="271" dur="500" fill="hold"/>
                                        <p:tgtEl>
                                          <p:spTgt spid="326">
                                            <p:txEl>
                                              <p:pRg st="4" end="4"/>
                                            </p:txEl>
                                          </p:spTgt>
                                        </p:tgtEl>
                                        <p:attrNameLst>
                                          <p:attrName>fill.on</p:attrName>
                                        </p:attrNameLst>
                                      </p:cBhvr>
                                      <p:to>
                                        <p:strVal val="true"/>
                                      </p:to>
                                    </p:set>
                                  </p:childTnLst>
                                </p:cTn>
                              </p:par>
                            </p:childTnLst>
                          </p:cTn>
                        </p:par>
                      </p:childTnLst>
                    </p:cTn>
                  </p:par>
                  <p:par>
                    <p:cTn id="272" fill="hold">
                      <p:stCondLst>
                        <p:cond delay="indefinite"/>
                      </p:stCondLst>
                      <p:childTnLst>
                        <p:par>
                          <p:cTn id="273" fill="hold">
                            <p:stCondLst>
                              <p:cond delay="0"/>
                            </p:stCondLst>
                            <p:childTnLst>
                              <p:par>
                                <p:cTn id="274" presetID="1" presetClass="exit" presetSubtype="0" fill="hold" grpId="2" nodeType="clickEffect">
                                  <p:stCondLst>
                                    <p:cond delay="0"/>
                                  </p:stCondLst>
                                  <p:childTnLst>
                                    <p:set>
                                      <p:cBhvr>
                                        <p:cTn id="275" dur="1" fill="hold">
                                          <p:stCondLst>
                                            <p:cond delay="0"/>
                                          </p:stCondLst>
                                        </p:cTn>
                                        <p:tgtEl>
                                          <p:spTgt spid="333"/>
                                        </p:tgtEl>
                                        <p:attrNameLst>
                                          <p:attrName>style.visibility</p:attrName>
                                        </p:attrNameLst>
                                      </p:cBhvr>
                                      <p:to>
                                        <p:strVal val="hidden"/>
                                      </p:to>
                                    </p:set>
                                  </p:childTnLst>
                                </p:cTn>
                              </p:par>
                            </p:childTnLst>
                          </p:cTn>
                        </p:par>
                      </p:childTnLst>
                    </p:cTn>
                  </p:par>
                  <p:par>
                    <p:cTn id="276" fill="hold">
                      <p:stCondLst>
                        <p:cond delay="indefinite"/>
                      </p:stCondLst>
                      <p:childTnLst>
                        <p:par>
                          <p:cTn id="277" fill="hold">
                            <p:stCondLst>
                              <p:cond delay="0"/>
                            </p:stCondLst>
                            <p:childTnLst>
                              <p:par>
                                <p:cTn id="278" presetID="1" presetClass="exit" presetSubtype="0" fill="hold" grpId="3" nodeType="clickEffect">
                                  <p:stCondLst>
                                    <p:cond delay="0"/>
                                  </p:stCondLst>
                                  <p:childTnLst>
                                    <p:set>
                                      <p:cBhvr>
                                        <p:cTn id="279" dur="1" fill="hold">
                                          <p:stCondLst>
                                            <p:cond delay="0"/>
                                          </p:stCondLst>
                                        </p:cTn>
                                        <p:tgtEl>
                                          <p:spTgt spid="3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4" grpId="2" animBg="1"/>
      <p:bldP spid="316" grpId="0"/>
      <p:bldP spid="316" grpId="1" build="allAtOnce"/>
      <p:bldP spid="316" grpId="2" build="allAtOnce"/>
      <p:bldP spid="318" grpId="0"/>
      <p:bldP spid="318" grpId="1" build="allAtOnce"/>
      <p:bldP spid="318" grpId="2" build="allAtOnce"/>
      <p:bldP spid="319" grpId="0"/>
      <p:bldP spid="319" grpId="1" build="allAtOnce"/>
      <p:bldP spid="319" grpId="2" build="allAtOnce"/>
      <p:bldP spid="320" grpId="0"/>
      <p:bldP spid="320" grpId="1" build="allAtOnce"/>
      <p:bldP spid="320" grpId="2" build="allAtOnce"/>
      <p:bldP spid="322" grpId="0"/>
      <p:bldP spid="322" grpId="1" build="allAtOnce"/>
      <p:bldP spid="322" grpId="2" build="allAtOnce"/>
      <p:bldP spid="324" grpId="0"/>
      <p:bldP spid="324" grpId="1" build="allAtOnce"/>
      <p:bldP spid="324" grpId="2" build="allAtOnce"/>
      <p:bldP spid="325" grpId="0"/>
      <p:bldP spid="326" grpId="0"/>
      <p:bldP spid="328" grpId="0"/>
      <p:bldP spid="328" grpId="1" build="allAtOnce"/>
      <p:bldP spid="328" grpId="2" build="allAtOnce"/>
      <p:bldP spid="328" grpId="3" build="allAtOnce"/>
      <p:bldP spid="329" grpId="0"/>
      <p:bldP spid="331" grpId="0"/>
      <p:bldP spid="331" grpId="1" build="allAtOnce"/>
      <p:bldP spid="333" grpId="0" animBg="1"/>
      <p:bldP spid="333" grpId="1" animBg="1"/>
      <p:bldP spid="333" grpId="2" animBg="1"/>
      <p:bldP spid="333" grpId="3" animBg="1"/>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E12CB-7907-47A2-9857-4766285EEF15}" type="slidenum">
              <a:rPr lang="en-IE" smtClean="0"/>
              <a:pPr/>
              <a:t>13</a:t>
            </a:fld>
            <a:endParaRPr lang="en-IE"/>
          </a:p>
        </p:txBody>
      </p:sp>
      <p:sp>
        <p:nvSpPr>
          <p:cNvPr id="7" name="TextBox 6"/>
          <p:cNvSpPr txBox="1"/>
          <p:nvPr/>
        </p:nvSpPr>
        <p:spPr>
          <a:xfrm>
            <a:off x="228279" y="214290"/>
            <a:ext cx="8687442" cy="1446550"/>
          </a:xfrm>
          <a:prstGeom prst="rect">
            <a:avLst/>
          </a:prstGeom>
          <a:noFill/>
          <a:ln w="25400" cmpd="thickThin">
            <a:noFill/>
          </a:ln>
          <a:scene3d>
            <a:camera prst="orthographicFront"/>
            <a:lightRig rig="threePt" dir="t"/>
          </a:scene3d>
          <a:sp3d prstMaterial="softEdge">
            <a:bevelT w="165100" prst="coolSlant"/>
          </a:sp3d>
        </p:spPr>
        <p:txBody>
          <a:bodyPr wrap="square" rtlCol="0">
            <a:spAutoFit/>
          </a:bodyPr>
          <a:lstStyle/>
          <a:p>
            <a:pPr algn="ctr"/>
            <a:r>
              <a:rPr lang="en-IE" sz="4400" b="1" i="1" dirty="0" smtClean="0">
                <a:solidFill>
                  <a:srgbClr val="990033"/>
                </a:solidFill>
                <a:effectLst>
                  <a:outerShdw blurRad="38100" dist="38100" dir="2700000" algn="tl">
                    <a:srgbClr val="000000">
                      <a:alpha val="43137"/>
                    </a:srgbClr>
                  </a:outerShdw>
                </a:effectLst>
              </a:rPr>
              <a:t>Slope Functions of Cubic Equations using GeoGebra</a:t>
            </a:r>
            <a:endParaRPr lang="en-IE" sz="4400" b="1" i="1" dirty="0">
              <a:solidFill>
                <a:srgbClr val="990033"/>
              </a:solidFill>
              <a:effectLst>
                <a:outerShdw blurRad="38100" dist="38100" dir="2700000" algn="tl">
                  <a:srgbClr val="000000">
                    <a:alpha val="43137"/>
                  </a:srgbClr>
                </a:outerShdw>
              </a:effectLst>
            </a:endParaRPr>
          </a:p>
        </p:txBody>
      </p:sp>
      <p:pic>
        <p:nvPicPr>
          <p:cNvPr id="5" name="Picture 2" descr="http://www.soft32.com/blog/wp-content/uploads/2012/04/geogebra.png">
            <a:hlinkClick r:id="rId3"/>
          </p:cNvPr>
          <p:cNvPicPr>
            <a:picLocks noChangeAspect="1" noChangeArrowheads="1"/>
          </p:cNvPicPr>
          <p:nvPr/>
        </p:nvPicPr>
        <p:blipFill>
          <a:blip r:embed="rId4" cstate="print"/>
          <a:srcRect/>
          <a:stretch>
            <a:fillRect/>
          </a:stretch>
        </p:blipFill>
        <p:spPr bwMode="auto">
          <a:xfrm>
            <a:off x="8028384" y="5805264"/>
            <a:ext cx="809600" cy="809600"/>
          </a:xfrm>
          <a:prstGeom prst="rect">
            <a:avLst/>
          </a:prstGeom>
          <a:noFill/>
        </p:spPr>
      </p:pic>
      <p:grpSp>
        <p:nvGrpSpPr>
          <p:cNvPr id="4" name="Group 3"/>
          <p:cNvGrpSpPr/>
          <p:nvPr/>
        </p:nvGrpSpPr>
        <p:grpSpPr>
          <a:xfrm>
            <a:off x="2233889" y="1830472"/>
            <a:ext cx="4676223" cy="4538430"/>
            <a:chOff x="3321759" y="1585913"/>
            <a:chExt cx="3419475" cy="3687817"/>
          </a:xfrm>
        </p:grpSpPr>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1759" y="1585913"/>
              <a:ext cx="3419475" cy="3686175"/>
            </a:xfrm>
            <a:prstGeom prst="rect">
              <a:avLst/>
            </a:prstGeom>
            <a:noFill/>
            <a:ln w="19050">
              <a:solidFill>
                <a:srgbClr val="990033"/>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295014" y="4433758"/>
              <a:ext cx="976091" cy="8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125747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Question 13</a:t>
            </a:r>
            <a:endParaRPr lang="en-IE"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930" y="1763447"/>
            <a:ext cx="6440141" cy="33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421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Summary and Prediction</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199"/>
            <a:ext cx="8229600" cy="4958255"/>
          </a:xfrm>
        </p:spPr>
        <p:txBody>
          <a:bodyPr>
            <a:normAutofit/>
          </a:bodyPr>
          <a:lstStyle/>
          <a:p>
            <a:pPr marL="0" indent="0">
              <a:buNone/>
            </a:pPr>
            <a:r>
              <a:rPr lang="en-IE" i="1" dirty="0" smtClean="0">
                <a:solidFill>
                  <a:srgbClr val="990033"/>
                </a:solidFill>
              </a:rPr>
              <a:t>What are the slope functions of:  </a:t>
            </a:r>
          </a:p>
          <a:p>
            <a:pPr marL="0" indent="0">
              <a:buNone/>
            </a:pPr>
            <a:r>
              <a:rPr lang="en-IE" i="1" dirty="0" smtClean="0">
                <a:solidFill>
                  <a:srgbClr val="990033"/>
                </a:solidFill>
              </a:rPr>
              <a:t>(</a:t>
            </a:r>
            <a:r>
              <a:rPr lang="en-IE" i="1" dirty="0" err="1" smtClean="0">
                <a:solidFill>
                  <a:srgbClr val="990033"/>
                </a:solidFill>
              </a:rPr>
              <a:t>i</a:t>
            </a:r>
            <a:r>
              <a:rPr lang="en-IE" i="1" dirty="0" smtClean="0">
                <a:solidFill>
                  <a:srgbClr val="990033"/>
                </a:solidFill>
              </a:rPr>
              <a:t>) </a:t>
            </a:r>
            <a:r>
              <a:rPr lang="en-IE" i="1" dirty="0">
                <a:solidFill>
                  <a:srgbClr val="990033"/>
                </a:solidFill>
              </a:rPr>
              <a:t>h</a:t>
            </a:r>
            <a:r>
              <a:rPr lang="en-IE" i="1" dirty="0" smtClean="0">
                <a:solidFill>
                  <a:srgbClr val="990033"/>
                </a:solidFill>
              </a:rPr>
              <a:t>(x)=x</a:t>
            </a:r>
            <a:r>
              <a:rPr lang="en-IE" i="1" baseline="30000" dirty="0" smtClean="0">
                <a:solidFill>
                  <a:srgbClr val="990033"/>
                </a:solidFill>
              </a:rPr>
              <a:t>8</a:t>
            </a:r>
            <a:endParaRPr lang="en-IE" i="1" dirty="0" smtClean="0">
              <a:solidFill>
                <a:srgbClr val="990033"/>
              </a:solidFill>
            </a:endParaRPr>
          </a:p>
          <a:p>
            <a:pPr marL="0" indent="0">
              <a:buNone/>
            </a:pPr>
            <a:endParaRPr lang="en-IE" i="1" dirty="0">
              <a:solidFill>
                <a:srgbClr val="990033"/>
              </a:solidFill>
            </a:endParaRPr>
          </a:p>
          <a:p>
            <a:pPr marL="0" indent="0">
              <a:buNone/>
            </a:pPr>
            <a:r>
              <a:rPr lang="en-IE" i="1" dirty="0" smtClean="0">
                <a:solidFill>
                  <a:srgbClr val="990033"/>
                </a:solidFill>
              </a:rPr>
              <a:t>(ii) g(x)=3x</a:t>
            </a:r>
            <a:r>
              <a:rPr lang="en-IE" i="1" baseline="30000" dirty="0" smtClean="0">
                <a:solidFill>
                  <a:srgbClr val="990033"/>
                </a:solidFill>
              </a:rPr>
              <a:t>10</a:t>
            </a:r>
            <a:r>
              <a:rPr lang="en-IE" i="1" dirty="0" smtClean="0">
                <a:solidFill>
                  <a:srgbClr val="990033"/>
                </a:solidFill>
              </a:rPr>
              <a:t> </a:t>
            </a:r>
          </a:p>
          <a:p>
            <a:pPr marL="0" indent="0">
              <a:buNone/>
            </a:pPr>
            <a:endParaRPr lang="en-IE" i="1" dirty="0" smtClean="0">
              <a:solidFill>
                <a:srgbClr val="990033"/>
              </a:solidFill>
            </a:endParaRPr>
          </a:p>
          <a:p>
            <a:pPr marL="0" indent="0">
              <a:buNone/>
            </a:pPr>
            <a:r>
              <a:rPr lang="en-IE" i="1" dirty="0" smtClean="0">
                <a:solidFill>
                  <a:srgbClr val="990033"/>
                </a:solidFill>
              </a:rPr>
              <a:t>(iii) f(x)=5x</a:t>
            </a:r>
            <a:r>
              <a:rPr lang="en-IE" i="1" baseline="30000" dirty="0" smtClean="0">
                <a:solidFill>
                  <a:srgbClr val="990033"/>
                </a:solidFill>
              </a:rPr>
              <a:t>2</a:t>
            </a:r>
            <a:r>
              <a:rPr lang="en-IE" i="1" dirty="0" smtClean="0">
                <a:solidFill>
                  <a:srgbClr val="990033"/>
                </a:solidFill>
              </a:rPr>
              <a:t>-3x-6</a:t>
            </a:r>
            <a:endParaRPr lang="en-IE" baseline="30000" dirty="0"/>
          </a:p>
          <a:p>
            <a:pPr marL="0" indent="0">
              <a:buNone/>
            </a:pPr>
            <a:endParaRPr lang="en-IE" dirty="0"/>
          </a:p>
        </p:txBody>
      </p:sp>
      <p:graphicFrame>
        <p:nvGraphicFramePr>
          <p:cNvPr id="5" name="Object 4"/>
          <p:cNvGraphicFramePr>
            <a:graphicFrameLocks noChangeAspect="1"/>
          </p:cNvGraphicFramePr>
          <p:nvPr>
            <p:extLst>
              <p:ext uri="{D42A27DB-BD31-4B8C-83A1-F6EECF244321}">
                <p14:modId xmlns:p14="http://schemas.microsoft.com/office/powerpoint/2010/main" val="1523032213"/>
              </p:ext>
            </p:extLst>
          </p:nvPr>
        </p:nvGraphicFramePr>
        <p:xfrm>
          <a:off x="5691352" y="4280339"/>
          <a:ext cx="2412123" cy="1973555"/>
        </p:xfrm>
        <a:graphic>
          <a:graphicData uri="http://schemas.openxmlformats.org/presentationml/2006/ole">
            <mc:AlternateContent xmlns:mc="http://schemas.openxmlformats.org/markup-compatibility/2006">
              <mc:Choice xmlns:v="urn:schemas-microsoft-com:vml" Requires="v">
                <p:oleObj spid="_x0000_s17566" name="Equation" r:id="rId3" imgW="558720" imgH="457200" progId="Equation.DSMT4">
                  <p:embed/>
                </p:oleObj>
              </mc:Choice>
              <mc:Fallback>
                <p:oleObj name="Equation" r:id="rId3" imgW="558720" imgH="457200" progId="Equation.DSMT4">
                  <p:embed/>
                  <p:pic>
                    <p:nvPicPr>
                      <p:cNvPr id="0" name=""/>
                      <p:cNvPicPr/>
                      <p:nvPr/>
                    </p:nvPicPr>
                    <p:blipFill>
                      <a:blip r:embed="rId4"/>
                      <a:stretch>
                        <a:fillRect/>
                      </a:stretch>
                    </p:blipFill>
                    <p:spPr>
                      <a:xfrm>
                        <a:off x="5691352" y="4280339"/>
                        <a:ext cx="2412123" cy="1973555"/>
                      </a:xfrm>
                      <a:prstGeom prst="rect">
                        <a:avLst/>
                      </a:prstGeom>
                    </p:spPr>
                  </p:pic>
                </p:oleObj>
              </mc:Fallback>
            </mc:AlternateContent>
          </a:graphicData>
        </a:graphic>
      </p:graphicFrame>
    </p:spTree>
    <p:extLst>
      <p:ext uri="{BB962C8B-B14F-4D97-AF65-F5344CB8AC3E}">
        <p14:creationId xmlns:p14="http://schemas.microsoft.com/office/powerpoint/2010/main" val="44676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Consistency</a:t>
            </a:r>
            <a:endParaRPr lang="en-IE" b="1" i="1" dirty="0">
              <a:solidFill>
                <a:srgbClr val="990033"/>
              </a:solidFill>
              <a:effectLst>
                <a:outerShdw blurRad="38100" dist="38100" dir="2700000" algn="tl">
                  <a:srgbClr val="000000">
                    <a:alpha val="43137"/>
                  </a:srgbClr>
                </a:outerShdw>
              </a:effectLs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755137959"/>
              </p:ext>
            </p:extLst>
          </p:nvPr>
        </p:nvGraphicFramePr>
        <p:xfrm>
          <a:off x="225425" y="1609725"/>
          <a:ext cx="8693150" cy="4591050"/>
        </p:xfrm>
        <a:graphic>
          <a:graphicData uri="http://schemas.openxmlformats.org/presentationml/2006/ole">
            <mc:AlternateContent xmlns:mc="http://schemas.openxmlformats.org/markup-compatibility/2006">
              <mc:Choice xmlns:v="urn:schemas-microsoft-com:vml" Requires="v">
                <p:oleObj spid="_x0000_s18594" name="Equation" r:id="rId4" imgW="3149280" imgH="1663560" progId="Equation.DSMT4">
                  <p:embed/>
                </p:oleObj>
              </mc:Choice>
              <mc:Fallback>
                <p:oleObj name="Equation" r:id="rId4" imgW="3149280" imgH="1663560" progId="Equation.DSMT4">
                  <p:embed/>
                  <p:pic>
                    <p:nvPicPr>
                      <p:cNvPr id="0" name=""/>
                      <p:cNvPicPr/>
                      <p:nvPr/>
                    </p:nvPicPr>
                    <p:blipFill>
                      <a:blip r:embed="rId5"/>
                      <a:stretch>
                        <a:fillRect/>
                      </a:stretch>
                    </p:blipFill>
                    <p:spPr>
                      <a:xfrm>
                        <a:off x="225425" y="1609725"/>
                        <a:ext cx="8693150" cy="4591050"/>
                      </a:xfrm>
                      <a:prstGeom prst="rect">
                        <a:avLst/>
                      </a:prstGeom>
                    </p:spPr>
                  </p:pic>
                </p:oleObj>
              </mc:Fallback>
            </mc:AlternateContent>
          </a:graphicData>
        </a:graphic>
      </p:graphicFrame>
      <p:sp>
        <p:nvSpPr>
          <p:cNvPr id="3" name="Rectangle 2"/>
          <p:cNvSpPr/>
          <p:nvPr/>
        </p:nvSpPr>
        <p:spPr>
          <a:xfrm>
            <a:off x="272955" y="1665027"/>
            <a:ext cx="1405720" cy="4640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2169994" y="1665027"/>
            <a:ext cx="1571767" cy="4640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a:off x="4139821" y="1665026"/>
            <a:ext cx="1974376" cy="4640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6885296" y="1749186"/>
            <a:ext cx="1974376" cy="4640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8830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b="1" i="1" dirty="0" smtClean="0">
                <a:solidFill>
                  <a:srgbClr val="990033"/>
                </a:solidFill>
                <a:effectLst>
                  <a:outerShdw blurRad="38100" dist="38100" dir="2700000" algn="tl">
                    <a:srgbClr val="000000">
                      <a:alpha val="43137"/>
                    </a:srgbClr>
                  </a:outerShdw>
                </a:effectLst>
              </a:rPr>
              <a:t>Slopes of Tangents of </a:t>
            </a:r>
            <a:br>
              <a:rPr lang="en-IE" b="1" i="1" dirty="0" smtClean="0">
                <a:solidFill>
                  <a:srgbClr val="990033"/>
                </a:solidFill>
                <a:effectLst>
                  <a:outerShdw blurRad="38100" dist="38100" dir="2700000" algn="tl">
                    <a:srgbClr val="000000">
                      <a:alpha val="43137"/>
                    </a:srgbClr>
                  </a:outerShdw>
                </a:effectLst>
              </a:rPr>
            </a:br>
            <a:r>
              <a:rPr lang="en-IE" b="1" i="1" dirty="0" smtClean="0">
                <a:solidFill>
                  <a:srgbClr val="990033"/>
                </a:solidFill>
                <a:effectLst>
                  <a:outerShdw blurRad="38100" dist="38100" dir="2700000" algn="tl">
                    <a:srgbClr val="000000">
                      <a:alpha val="43137"/>
                    </a:srgbClr>
                  </a:outerShdw>
                </a:effectLst>
              </a:rPr>
              <a:t>f(x)=x</a:t>
            </a:r>
            <a:r>
              <a:rPr lang="en-IE" b="1" i="1" baseline="30000" dirty="0" smtClean="0">
                <a:solidFill>
                  <a:srgbClr val="990033"/>
                </a:solidFill>
                <a:effectLst>
                  <a:outerShdw blurRad="38100" dist="38100" dir="2700000" algn="tl">
                    <a:srgbClr val="000000">
                      <a:alpha val="43137"/>
                    </a:srgbClr>
                  </a:outerShdw>
                </a:effectLst>
              </a:rPr>
              <a:t>2</a:t>
            </a:r>
            <a:r>
              <a:rPr lang="en-IE" b="1" i="1" dirty="0" smtClean="0">
                <a:solidFill>
                  <a:srgbClr val="990033"/>
                </a:solidFill>
                <a:effectLst>
                  <a:outerShdw blurRad="38100" dist="38100" dir="2700000" algn="tl">
                    <a:srgbClr val="000000">
                      <a:alpha val="43137"/>
                    </a:srgbClr>
                  </a:outerShdw>
                </a:effectLst>
              </a:rPr>
              <a:t> and g(x)=x</a:t>
            </a:r>
            <a:r>
              <a:rPr lang="en-IE" b="1" i="1" baseline="30000" dirty="0" smtClean="0">
                <a:solidFill>
                  <a:srgbClr val="990033"/>
                </a:solidFill>
                <a:effectLst>
                  <a:outerShdw blurRad="38100" dist="38100" dir="2700000" algn="tl">
                    <a:srgbClr val="000000">
                      <a:alpha val="43137"/>
                    </a:srgbClr>
                  </a:outerShdw>
                </a:effectLst>
              </a:rPr>
              <a:t>2</a:t>
            </a:r>
            <a:r>
              <a:rPr lang="en-IE" b="1" i="1" dirty="0" smtClean="0">
                <a:solidFill>
                  <a:srgbClr val="990033"/>
                </a:solidFill>
                <a:effectLst>
                  <a:outerShdw blurRad="38100" dist="38100" dir="2700000" algn="tl">
                    <a:srgbClr val="000000">
                      <a:alpha val="43137"/>
                    </a:srgbClr>
                  </a:outerShdw>
                </a:effectLst>
              </a:rPr>
              <a:t>+3</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IE" dirty="0"/>
          </a:p>
        </p:txBody>
      </p:sp>
      <p:pic>
        <p:nvPicPr>
          <p:cNvPr id="9300" name="Picture 84" descr="C:\Users\Tony\Documents\Workshop 8 Workings\derivative of constant is zero\Derivative of a constant is zero_frame_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01" name="Picture 85" descr="C:\Users\Tony\Documents\Workshop 8 Workings\derivative of constant is zero\Derivative of a constant is zero_frame_0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02" name="Picture 86" descr="C:\Users\Tony\Documents\Workshop 8 Workings\derivative of constant is zero\Derivative of a constant is zero_frame_00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03" name="Picture 87" descr="C:\Users\Tony\Documents\Workshop 8 Workings\derivative of constant is zero\Derivative of a constant is zero_frame_00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04" name="Picture 88" descr="C:\Users\Tony\Documents\Workshop 8 Workings\derivative of constant is zero\Derivative of a constant is zero_frame_000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05" name="Picture 89" descr="C:\Users\Tony\Documents\Workshop 8 Workings\derivative of constant is zero\Derivative of a constant is zero_frame_000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06" name="Picture 90" descr="C:\Users\Tony\Documents\Workshop 8 Workings\derivative of constant is zero\Derivative of a constant is zero_frame_000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07" name="Picture 91" descr="C:\Users\Tony\Documents\Workshop 8 Workings\derivative of constant is zero\Derivative of a constant is zero_frame_000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08" name="Picture 92" descr="C:\Users\Tony\Documents\Workshop 8 Workings\derivative of constant is zero\Derivative of a constant is zero_frame_0009.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09" name="Picture 93" descr="C:\Users\Tony\Documents\Workshop 8 Workings\derivative of constant is zero\Derivative of a constant is zero_frame_001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10" name="Picture 94" descr="C:\Users\Tony\Documents\Workshop 8 Workings\derivative of constant is zero\Derivative of a constant is zero_frame_001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11" name="Picture 95" descr="C:\Users\Tony\Documents\Workshop 8 Workings\derivative of constant is zero\Derivative of a constant is zero_frame_001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12" name="Picture 96" descr="C:\Users\Tony\Documents\Workshop 8 Workings\derivative of constant is zero\Derivative of a constant is zero_frame_0013.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13" name="Picture 97" descr="C:\Users\Tony\Documents\Workshop 8 Workings\derivative of constant is zero\Derivative of a constant is zero_frame_0014.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14" name="Picture 98" descr="C:\Users\Tony\Documents\Workshop 8 Workings\derivative of constant is zero\Derivative of a constant is zero_frame_0015.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15" name="Picture 99" descr="C:\Users\Tony\Documents\Workshop 8 Workings\derivative of constant is zero\Derivative of a constant is zero_frame_0016.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16" name="Picture 100" descr="C:\Users\Tony\Documents\Workshop 8 Workings\derivative of constant is zero\Derivative of a constant is zero_frame_0017.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17" name="Picture 101" descr="C:\Users\Tony\Documents\Workshop 8 Workings\derivative of constant is zero\Derivative of a constant is zero_frame_0018.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18" name="Picture 102" descr="C:\Users\Tony\Documents\Workshop 8 Workings\derivative of constant is zero\Derivative of a constant is zero_frame_0019.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19" name="Picture 103" descr="C:\Users\Tony\Documents\Workshop 8 Workings\derivative of constant is zero\Derivative of a constant is zero_frame_002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20" name="Picture 104" descr="C:\Users\Tony\Documents\Workshop 8 Workings\derivative of constant is zero\Derivative of a constant is zero_frame_0021.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21" name="Picture 105" descr="C:\Users\Tony\Documents\Workshop 8 Workings\derivative of constant is zero\Derivative of a constant is zero_frame_0022.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22" name="Picture 106" descr="C:\Users\Tony\Documents\Workshop 8 Workings\derivative of constant is zero\Derivative of a constant is zero_frame_0023.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23" name="Picture 107" descr="C:\Users\Tony\Documents\Workshop 8 Workings\derivative of constant is zero\Derivative of a constant is zero_frame_0024.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24" name="Picture 108" descr="C:\Users\Tony\Documents\Workshop 8 Workings\derivative of constant is zero\Derivative of a constant is zero_frame_0025.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25" name="Picture 109" descr="C:\Users\Tony\Documents\Workshop 8 Workings\derivative of constant is zero\Derivative of a constant is zero_frame_0026.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81138" y="1570331"/>
            <a:ext cx="6181725" cy="5010150"/>
          </a:xfrm>
          <a:prstGeom prst="rect">
            <a:avLst/>
          </a:prstGeom>
          <a:noFill/>
          <a:ln w="31750">
            <a:solidFill>
              <a:srgbClr val="99003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34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00"/>
                                        </p:tgtEl>
                                        <p:attrNameLst>
                                          <p:attrName>style.visibility</p:attrName>
                                        </p:attrNameLst>
                                      </p:cBhvr>
                                      <p:to>
                                        <p:strVal val="visible"/>
                                      </p:to>
                                    </p:set>
                                  </p:childTnLst>
                                  <p:subTnLst>
                                    <p:set>
                                      <p:cBhvr override="childStyle">
                                        <p:cTn dur="1" fill="hold" display="0" masterRel="nextClick" afterEffect="1"/>
                                        <p:tgtEl>
                                          <p:spTgt spid="930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01"/>
                                        </p:tgtEl>
                                        <p:attrNameLst>
                                          <p:attrName>style.visibility</p:attrName>
                                        </p:attrNameLst>
                                      </p:cBhvr>
                                      <p:to>
                                        <p:strVal val="visible"/>
                                      </p:to>
                                    </p:set>
                                  </p:childTnLst>
                                  <p:subTnLst>
                                    <p:set>
                                      <p:cBhvr override="childStyle">
                                        <p:cTn dur="1" fill="hold" display="0" masterRel="nextClick" afterEffect="1"/>
                                        <p:tgtEl>
                                          <p:spTgt spid="930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02"/>
                                        </p:tgtEl>
                                        <p:attrNameLst>
                                          <p:attrName>style.visibility</p:attrName>
                                        </p:attrNameLst>
                                      </p:cBhvr>
                                      <p:to>
                                        <p:strVal val="visible"/>
                                      </p:to>
                                    </p:set>
                                  </p:childTnLst>
                                  <p:subTnLst>
                                    <p:set>
                                      <p:cBhvr override="childStyle">
                                        <p:cTn dur="1" fill="hold" display="0" masterRel="nextClick" afterEffect="1"/>
                                        <p:tgtEl>
                                          <p:spTgt spid="930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03"/>
                                        </p:tgtEl>
                                        <p:attrNameLst>
                                          <p:attrName>style.visibility</p:attrName>
                                        </p:attrNameLst>
                                      </p:cBhvr>
                                      <p:to>
                                        <p:strVal val="visible"/>
                                      </p:to>
                                    </p:set>
                                  </p:childTnLst>
                                  <p:subTnLst>
                                    <p:set>
                                      <p:cBhvr override="childStyle">
                                        <p:cTn dur="1" fill="hold" display="0" masterRel="nextClick" afterEffect="1"/>
                                        <p:tgtEl>
                                          <p:spTgt spid="930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04"/>
                                        </p:tgtEl>
                                        <p:attrNameLst>
                                          <p:attrName>style.visibility</p:attrName>
                                        </p:attrNameLst>
                                      </p:cBhvr>
                                      <p:to>
                                        <p:strVal val="visible"/>
                                      </p:to>
                                    </p:set>
                                  </p:childTnLst>
                                  <p:subTnLst>
                                    <p:set>
                                      <p:cBhvr override="childStyle">
                                        <p:cTn dur="1" fill="hold" display="0" masterRel="nextClick" afterEffect="1"/>
                                        <p:tgtEl>
                                          <p:spTgt spid="930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05"/>
                                        </p:tgtEl>
                                        <p:attrNameLst>
                                          <p:attrName>style.visibility</p:attrName>
                                        </p:attrNameLst>
                                      </p:cBhvr>
                                      <p:to>
                                        <p:strVal val="visible"/>
                                      </p:to>
                                    </p:set>
                                  </p:childTnLst>
                                  <p:subTnLst>
                                    <p:set>
                                      <p:cBhvr override="childStyle">
                                        <p:cTn dur="1" fill="hold" display="0" masterRel="nextClick" afterEffect="1"/>
                                        <p:tgtEl>
                                          <p:spTgt spid="930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06"/>
                                        </p:tgtEl>
                                        <p:attrNameLst>
                                          <p:attrName>style.visibility</p:attrName>
                                        </p:attrNameLst>
                                      </p:cBhvr>
                                      <p:to>
                                        <p:strVal val="visible"/>
                                      </p:to>
                                    </p:set>
                                  </p:childTnLst>
                                  <p:subTnLst>
                                    <p:set>
                                      <p:cBhvr override="childStyle">
                                        <p:cTn dur="1" fill="hold" display="0" masterRel="nextClick" afterEffect="1"/>
                                        <p:tgtEl>
                                          <p:spTgt spid="930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07"/>
                                        </p:tgtEl>
                                        <p:attrNameLst>
                                          <p:attrName>style.visibility</p:attrName>
                                        </p:attrNameLst>
                                      </p:cBhvr>
                                      <p:to>
                                        <p:strVal val="visible"/>
                                      </p:to>
                                    </p:set>
                                  </p:childTnLst>
                                  <p:subTnLst>
                                    <p:set>
                                      <p:cBhvr override="childStyle">
                                        <p:cTn dur="1" fill="hold" display="0" masterRel="nextClick" afterEffect="1"/>
                                        <p:tgtEl>
                                          <p:spTgt spid="930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08"/>
                                        </p:tgtEl>
                                        <p:attrNameLst>
                                          <p:attrName>style.visibility</p:attrName>
                                        </p:attrNameLst>
                                      </p:cBhvr>
                                      <p:to>
                                        <p:strVal val="visible"/>
                                      </p:to>
                                    </p:set>
                                  </p:childTnLst>
                                  <p:subTnLst>
                                    <p:set>
                                      <p:cBhvr override="childStyle">
                                        <p:cTn dur="1" fill="hold" display="0" masterRel="nextClick" afterEffect="1"/>
                                        <p:tgtEl>
                                          <p:spTgt spid="930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09"/>
                                        </p:tgtEl>
                                        <p:attrNameLst>
                                          <p:attrName>style.visibility</p:attrName>
                                        </p:attrNameLst>
                                      </p:cBhvr>
                                      <p:to>
                                        <p:strVal val="visible"/>
                                      </p:to>
                                    </p:set>
                                  </p:childTnLst>
                                  <p:subTnLst>
                                    <p:set>
                                      <p:cBhvr override="childStyle">
                                        <p:cTn dur="1" fill="hold" display="0" masterRel="nextClick" afterEffect="1"/>
                                        <p:tgtEl>
                                          <p:spTgt spid="930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10"/>
                                        </p:tgtEl>
                                        <p:attrNameLst>
                                          <p:attrName>style.visibility</p:attrName>
                                        </p:attrNameLst>
                                      </p:cBhvr>
                                      <p:to>
                                        <p:strVal val="visible"/>
                                      </p:to>
                                    </p:set>
                                  </p:childTnLst>
                                  <p:subTnLst>
                                    <p:set>
                                      <p:cBhvr override="childStyle">
                                        <p:cTn dur="1" fill="hold" display="0" masterRel="nextClick" afterEffect="1"/>
                                        <p:tgtEl>
                                          <p:spTgt spid="931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311"/>
                                        </p:tgtEl>
                                        <p:attrNameLst>
                                          <p:attrName>style.visibility</p:attrName>
                                        </p:attrNameLst>
                                      </p:cBhvr>
                                      <p:to>
                                        <p:strVal val="visible"/>
                                      </p:to>
                                    </p:set>
                                  </p:childTnLst>
                                  <p:subTnLst>
                                    <p:set>
                                      <p:cBhvr override="childStyle">
                                        <p:cTn dur="1" fill="hold" display="0" masterRel="nextClick" afterEffect="1"/>
                                        <p:tgtEl>
                                          <p:spTgt spid="9311"/>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312"/>
                                        </p:tgtEl>
                                        <p:attrNameLst>
                                          <p:attrName>style.visibility</p:attrName>
                                        </p:attrNameLst>
                                      </p:cBhvr>
                                      <p:to>
                                        <p:strVal val="visible"/>
                                      </p:to>
                                    </p:set>
                                  </p:childTnLst>
                                  <p:subTnLst>
                                    <p:set>
                                      <p:cBhvr override="childStyle">
                                        <p:cTn dur="1" fill="hold" display="0" masterRel="nextClick" afterEffect="1"/>
                                        <p:tgtEl>
                                          <p:spTgt spid="9312"/>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313"/>
                                        </p:tgtEl>
                                        <p:attrNameLst>
                                          <p:attrName>style.visibility</p:attrName>
                                        </p:attrNameLst>
                                      </p:cBhvr>
                                      <p:to>
                                        <p:strVal val="visible"/>
                                      </p:to>
                                    </p:set>
                                  </p:childTnLst>
                                  <p:subTnLst>
                                    <p:set>
                                      <p:cBhvr override="childStyle">
                                        <p:cTn dur="1" fill="hold" display="0" masterRel="nextClick" afterEffect="1"/>
                                        <p:tgtEl>
                                          <p:spTgt spid="931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314"/>
                                        </p:tgtEl>
                                        <p:attrNameLst>
                                          <p:attrName>style.visibility</p:attrName>
                                        </p:attrNameLst>
                                      </p:cBhvr>
                                      <p:to>
                                        <p:strVal val="visible"/>
                                      </p:to>
                                    </p:set>
                                  </p:childTnLst>
                                  <p:subTnLst>
                                    <p:set>
                                      <p:cBhvr override="childStyle">
                                        <p:cTn dur="1" fill="hold" display="0" masterRel="nextClick" afterEffect="1"/>
                                        <p:tgtEl>
                                          <p:spTgt spid="9314"/>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315"/>
                                        </p:tgtEl>
                                        <p:attrNameLst>
                                          <p:attrName>style.visibility</p:attrName>
                                        </p:attrNameLst>
                                      </p:cBhvr>
                                      <p:to>
                                        <p:strVal val="visible"/>
                                      </p:to>
                                    </p:set>
                                  </p:childTnLst>
                                  <p:subTnLst>
                                    <p:set>
                                      <p:cBhvr override="childStyle">
                                        <p:cTn dur="1" fill="hold" display="0" masterRel="nextClick" afterEffect="1"/>
                                        <p:tgtEl>
                                          <p:spTgt spid="9315"/>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16"/>
                                        </p:tgtEl>
                                        <p:attrNameLst>
                                          <p:attrName>style.visibility</p:attrName>
                                        </p:attrNameLst>
                                      </p:cBhvr>
                                      <p:to>
                                        <p:strVal val="visible"/>
                                      </p:to>
                                    </p:set>
                                  </p:childTnLst>
                                  <p:subTnLst>
                                    <p:set>
                                      <p:cBhvr override="childStyle">
                                        <p:cTn dur="1" fill="hold" display="0" masterRel="nextClick" afterEffect="1"/>
                                        <p:tgtEl>
                                          <p:spTgt spid="9316"/>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317"/>
                                        </p:tgtEl>
                                        <p:attrNameLst>
                                          <p:attrName>style.visibility</p:attrName>
                                        </p:attrNameLst>
                                      </p:cBhvr>
                                      <p:to>
                                        <p:strVal val="visible"/>
                                      </p:to>
                                    </p:set>
                                  </p:childTnLst>
                                  <p:subTnLst>
                                    <p:set>
                                      <p:cBhvr override="childStyle">
                                        <p:cTn dur="1" fill="hold" display="0" masterRel="nextClick" afterEffect="1"/>
                                        <p:tgtEl>
                                          <p:spTgt spid="9317"/>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318"/>
                                        </p:tgtEl>
                                        <p:attrNameLst>
                                          <p:attrName>style.visibility</p:attrName>
                                        </p:attrNameLst>
                                      </p:cBhvr>
                                      <p:to>
                                        <p:strVal val="visible"/>
                                      </p:to>
                                    </p:set>
                                  </p:childTnLst>
                                  <p:subTnLst>
                                    <p:set>
                                      <p:cBhvr override="childStyle">
                                        <p:cTn dur="1" fill="hold" display="0" masterRel="nextClick" afterEffect="1"/>
                                        <p:tgtEl>
                                          <p:spTgt spid="9318"/>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319"/>
                                        </p:tgtEl>
                                        <p:attrNameLst>
                                          <p:attrName>style.visibility</p:attrName>
                                        </p:attrNameLst>
                                      </p:cBhvr>
                                      <p:to>
                                        <p:strVal val="visible"/>
                                      </p:to>
                                    </p:set>
                                  </p:childTnLst>
                                  <p:subTnLst>
                                    <p:set>
                                      <p:cBhvr override="childStyle">
                                        <p:cTn dur="1" fill="hold" display="0" masterRel="nextClick" afterEffect="1"/>
                                        <p:tgtEl>
                                          <p:spTgt spid="9319"/>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320"/>
                                        </p:tgtEl>
                                        <p:attrNameLst>
                                          <p:attrName>style.visibility</p:attrName>
                                        </p:attrNameLst>
                                      </p:cBhvr>
                                      <p:to>
                                        <p:strVal val="visible"/>
                                      </p:to>
                                    </p:set>
                                  </p:childTnLst>
                                  <p:subTnLst>
                                    <p:set>
                                      <p:cBhvr override="childStyle">
                                        <p:cTn dur="1" fill="hold" display="0" masterRel="nextClick" afterEffect="1"/>
                                        <p:tgtEl>
                                          <p:spTgt spid="9320"/>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321"/>
                                        </p:tgtEl>
                                        <p:attrNameLst>
                                          <p:attrName>style.visibility</p:attrName>
                                        </p:attrNameLst>
                                      </p:cBhvr>
                                      <p:to>
                                        <p:strVal val="visible"/>
                                      </p:to>
                                    </p:set>
                                  </p:childTnLst>
                                  <p:subTnLst>
                                    <p:set>
                                      <p:cBhvr override="childStyle">
                                        <p:cTn dur="1" fill="hold" display="0" masterRel="nextClick" afterEffect="1"/>
                                        <p:tgtEl>
                                          <p:spTgt spid="9321"/>
                                        </p:tgtEl>
                                        <p:attrNameLst>
                                          <p:attrName>style.visibility</p:attrName>
                                        </p:attrNameLst>
                                      </p:cBhvr>
                                      <p:to>
                                        <p:strVal val="hidden"/>
                                      </p:to>
                                    </p:set>
                                  </p:sub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322"/>
                                        </p:tgtEl>
                                        <p:attrNameLst>
                                          <p:attrName>style.visibility</p:attrName>
                                        </p:attrNameLst>
                                      </p:cBhvr>
                                      <p:to>
                                        <p:strVal val="visible"/>
                                      </p:to>
                                    </p:set>
                                  </p:childTnLst>
                                  <p:subTnLst>
                                    <p:set>
                                      <p:cBhvr override="childStyle">
                                        <p:cTn dur="1" fill="hold" display="0" masterRel="nextClick" afterEffect="1"/>
                                        <p:tgtEl>
                                          <p:spTgt spid="9322"/>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323"/>
                                        </p:tgtEl>
                                        <p:attrNameLst>
                                          <p:attrName>style.visibility</p:attrName>
                                        </p:attrNameLst>
                                      </p:cBhvr>
                                      <p:to>
                                        <p:strVal val="visible"/>
                                      </p:to>
                                    </p:set>
                                  </p:childTnLst>
                                  <p:subTnLst>
                                    <p:set>
                                      <p:cBhvr override="childStyle">
                                        <p:cTn dur="1" fill="hold" display="0" masterRel="nextClick" afterEffect="1"/>
                                        <p:tgtEl>
                                          <p:spTgt spid="9323"/>
                                        </p:tgtEl>
                                        <p:attrNameLst>
                                          <p:attrName>style.visibility</p:attrName>
                                        </p:attrNameLst>
                                      </p:cBhvr>
                                      <p:to>
                                        <p:strVal val="hidden"/>
                                      </p:to>
                                    </p:set>
                                  </p:sub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324"/>
                                        </p:tgtEl>
                                        <p:attrNameLst>
                                          <p:attrName>style.visibility</p:attrName>
                                        </p:attrNameLst>
                                      </p:cBhvr>
                                      <p:to>
                                        <p:strVal val="visible"/>
                                      </p:to>
                                    </p:set>
                                  </p:childTnLst>
                                  <p:subTnLst>
                                    <p:set>
                                      <p:cBhvr override="childStyle">
                                        <p:cTn dur="1" fill="hold" display="0" masterRel="nextClick" afterEffect="1"/>
                                        <p:tgtEl>
                                          <p:spTgt spid="9324"/>
                                        </p:tgtEl>
                                        <p:attrNameLst>
                                          <p:attrName>style.visibility</p:attrName>
                                        </p:attrNameLst>
                                      </p:cBhvr>
                                      <p:to>
                                        <p:strVal val="hidden"/>
                                      </p:to>
                                    </p:set>
                                  </p:sub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Central Ideas</a:t>
            </a:r>
            <a:endParaRPr lang="en-IE" dirty="0"/>
          </a:p>
        </p:txBody>
      </p:sp>
      <p:graphicFrame>
        <p:nvGraphicFramePr>
          <p:cNvPr id="5" name="Object 4"/>
          <p:cNvGraphicFramePr>
            <a:graphicFrameLocks noChangeAspect="1"/>
          </p:cNvGraphicFramePr>
          <p:nvPr>
            <p:extLst>
              <p:ext uri="{D42A27DB-BD31-4B8C-83A1-F6EECF244321}">
                <p14:modId xmlns:p14="http://schemas.microsoft.com/office/powerpoint/2010/main" val="2954836490"/>
              </p:ext>
            </p:extLst>
          </p:nvPr>
        </p:nvGraphicFramePr>
        <p:xfrm>
          <a:off x="585123" y="1592668"/>
          <a:ext cx="3794125" cy="4635500"/>
        </p:xfrm>
        <a:graphic>
          <a:graphicData uri="http://schemas.openxmlformats.org/presentationml/2006/ole">
            <mc:AlternateContent xmlns:mc="http://schemas.openxmlformats.org/markup-compatibility/2006">
              <mc:Choice xmlns:v="urn:schemas-microsoft-com:vml" Requires="v">
                <p:oleObj spid="_x0000_s22625" name="Equation" r:id="rId3" imgW="1714320" imgH="2095200" progId="Equation.DSMT4">
                  <p:embed/>
                </p:oleObj>
              </mc:Choice>
              <mc:Fallback>
                <p:oleObj name="Equation" r:id="rId3" imgW="1714320" imgH="2095200" progId="Equation.DSMT4">
                  <p:embed/>
                  <p:pic>
                    <p:nvPicPr>
                      <p:cNvPr id="0" name="Object 3"/>
                      <p:cNvPicPr>
                        <a:picLocks noChangeAspect="1" noChangeArrowheads="1"/>
                      </p:cNvPicPr>
                      <p:nvPr/>
                    </p:nvPicPr>
                    <p:blipFill>
                      <a:blip r:embed="rId4"/>
                      <a:srcRect/>
                      <a:stretch>
                        <a:fillRect/>
                      </a:stretch>
                    </p:blipFill>
                    <p:spPr bwMode="auto">
                      <a:xfrm>
                        <a:off x="585123" y="1592668"/>
                        <a:ext cx="3794125" cy="4635500"/>
                      </a:xfrm>
                      <a:prstGeom prst="rect">
                        <a:avLst/>
                      </a:prstGeom>
                      <a:noFill/>
                      <a:ln>
                        <a:noFill/>
                      </a:ln>
                    </p:spPr>
                  </p:pic>
                </p:oleObj>
              </mc:Fallback>
            </mc:AlternateContent>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6187" y="1130921"/>
            <a:ext cx="2377938" cy="301577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6187" y="4450612"/>
            <a:ext cx="2561286" cy="2045881"/>
          </a:xfrm>
          <a:prstGeom prst="rect">
            <a:avLst/>
          </a:prstGeom>
        </p:spPr>
      </p:pic>
      <p:sp>
        <p:nvSpPr>
          <p:cNvPr id="3" name="Rectangle 2"/>
          <p:cNvSpPr/>
          <p:nvPr/>
        </p:nvSpPr>
        <p:spPr>
          <a:xfrm>
            <a:off x="472966" y="4335517"/>
            <a:ext cx="7220606" cy="216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4284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Purpose</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r>
              <a:rPr lang="en-IE" i="1" dirty="0" smtClean="0">
                <a:solidFill>
                  <a:srgbClr val="990033"/>
                </a:solidFill>
              </a:rPr>
              <a:t>To identify features of the graphs of functions in preparation for sketching their corresponding slope functions.</a:t>
            </a:r>
            <a:endParaRPr lang="en-IE" i="1" dirty="0">
              <a:solidFill>
                <a:srgbClr val="990033"/>
              </a:solidFill>
            </a:endParaRPr>
          </a:p>
        </p:txBody>
      </p:sp>
    </p:spTree>
    <p:extLst>
      <p:ext uri="{BB962C8B-B14F-4D97-AF65-F5344CB8AC3E}">
        <p14:creationId xmlns:p14="http://schemas.microsoft.com/office/powerpoint/2010/main" val="3050633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7" name="Group 5"/>
          <p:cNvGrpSpPr>
            <a:grpSpLocks noChangeAspect="1"/>
          </p:cNvGrpSpPr>
          <p:nvPr/>
        </p:nvGrpSpPr>
        <p:grpSpPr bwMode="auto">
          <a:xfrm>
            <a:off x="642908" y="1214422"/>
            <a:ext cx="8053404" cy="4143404"/>
            <a:chOff x="450" y="765"/>
            <a:chExt cx="5003" cy="2574"/>
          </a:xfrm>
        </p:grpSpPr>
        <p:sp>
          <p:nvSpPr>
            <p:cNvPr id="136196" name="AutoShape 4"/>
            <p:cNvSpPr>
              <a:spLocks noChangeAspect="1" noChangeArrowheads="1" noTextEdit="1"/>
            </p:cNvSpPr>
            <p:nvPr/>
          </p:nvSpPr>
          <p:spPr bwMode="auto">
            <a:xfrm>
              <a:off x="450" y="765"/>
              <a:ext cx="5001" cy="25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198" name="Rectangle 6"/>
            <p:cNvSpPr>
              <a:spLocks noChangeArrowheads="1"/>
            </p:cNvSpPr>
            <p:nvPr/>
          </p:nvSpPr>
          <p:spPr bwMode="auto">
            <a:xfrm>
              <a:off x="450" y="770"/>
              <a:ext cx="5003" cy="25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199" name="Line 7"/>
            <p:cNvSpPr>
              <a:spLocks noChangeShapeType="1"/>
            </p:cNvSpPr>
            <p:nvPr/>
          </p:nvSpPr>
          <p:spPr bwMode="auto">
            <a:xfrm flipV="1">
              <a:off x="591"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04" name="Line 12"/>
            <p:cNvSpPr>
              <a:spLocks noChangeShapeType="1"/>
            </p:cNvSpPr>
            <p:nvPr/>
          </p:nvSpPr>
          <p:spPr bwMode="auto">
            <a:xfrm flipV="1">
              <a:off x="984"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09" name="Line 17"/>
            <p:cNvSpPr>
              <a:spLocks noChangeShapeType="1"/>
            </p:cNvSpPr>
            <p:nvPr/>
          </p:nvSpPr>
          <p:spPr bwMode="auto">
            <a:xfrm flipV="1">
              <a:off x="1377"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14" name="Line 22"/>
            <p:cNvSpPr>
              <a:spLocks noChangeShapeType="1"/>
            </p:cNvSpPr>
            <p:nvPr/>
          </p:nvSpPr>
          <p:spPr bwMode="auto">
            <a:xfrm flipV="1">
              <a:off x="1769"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19" name="Line 27"/>
            <p:cNvSpPr>
              <a:spLocks noChangeShapeType="1"/>
            </p:cNvSpPr>
            <p:nvPr/>
          </p:nvSpPr>
          <p:spPr bwMode="auto">
            <a:xfrm flipV="1">
              <a:off x="2162"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24" name="Line 32"/>
            <p:cNvSpPr>
              <a:spLocks noChangeShapeType="1"/>
            </p:cNvSpPr>
            <p:nvPr/>
          </p:nvSpPr>
          <p:spPr bwMode="auto">
            <a:xfrm flipV="1">
              <a:off x="2555"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29" name="Line 37"/>
            <p:cNvSpPr>
              <a:spLocks noChangeShapeType="1"/>
            </p:cNvSpPr>
            <p:nvPr/>
          </p:nvSpPr>
          <p:spPr bwMode="auto">
            <a:xfrm flipV="1">
              <a:off x="2948"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34" name="Line 42"/>
            <p:cNvSpPr>
              <a:spLocks noChangeShapeType="1"/>
            </p:cNvSpPr>
            <p:nvPr/>
          </p:nvSpPr>
          <p:spPr bwMode="auto">
            <a:xfrm flipV="1">
              <a:off x="3340"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39" name="Line 47"/>
            <p:cNvSpPr>
              <a:spLocks noChangeShapeType="1"/>
            </p:cNvSpPr>
            <p:nvPr/>
          </p:nvSpPr>
          <p:spPr bwMode="auto">
            <a:xfrm flipV="1">
              <a:off x="3733"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44" name="Line 52"/>
            <p:cNvSpPr>
              <a:spLocks noChangeShapeType="1"/>
            </p:cNvSpPr>
            <p:nvPr/>
          </p:nvSpPr>
          <p:spPr bwMode="auto">
            <a:xfrm flipV="1">
              <a:off x="4126"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49" name="Line 57"/>
            <p:cNvSpPr>
              <a:spLocks noChangeShapeType="1"/>
            </p:cNvSpPr>
            <p:nvPr/>
          </p:nvSpPr>
          <p:spPr bwMode="auto">
            <a:xfrm flipV="1">
              <a:off x="4519"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54" name="Line 62"/>
            <p:cNvSpPr>
              <a:spLocks noChangeShapeType="1"/>
            </p:cNvSpPr>
            <p:nvPr/>
          </p:nvSpPr>
          <p:spPr bwMode="auto">
            <a:xfrm flipV="1">
              <a:off x="4912"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59" name="Line 67"/>
            <p:cNvSpPr>
              <a:spLocks noChangeShapeType="1"/>
            </p:cNvSpPr>
            <p:nvPr/>
          </p:nvSpPr>
          <p:spPr bwMode="auto">
            <a:xfrm>
              <a:off x="591" y="3239"/>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64" name="Line 72"/>
            <p:cNvSpPr>
              <a:spLocks noChangeShapeType="1"/>
            </p:cNvSpPr>
            <p:nvPr/>
          </p:nvSpPr>
          <p:spPr bwMode="auto">
            <a:xfrm>
              <a:off x="591" y="2945"/>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69" name="Line 77"/>
            <p:cNvSpPr>
              <a:spLocks noChangeShapeType="1"/>
            </p:cNvSpPr>
            <p:nvPr/>
          </p:nvSpPr>
          <p:spPr bwMode="auto">
            <a:xfrm>
              <a:off x="591" y="2652"/>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74" name="Line 82"/>
            <p:cNvSpPr>
              <a:spLocks noChangeShapeType="1"/>
            </p:cNvSpPr>
            <p:nvPr/>
          </p:nvSpPr>
          <p:spPr bwMode="auto">
            <a:xfrm>
              <a:off x="591" y="2358"/>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79" name="Line 87"/>
            <p:cNvSpPr>
              <a:spLocks noChangeShapeType="1"/>
            </p:cNvSpPr>
            <p:nvPr/>
          </p:nvSpPr>
          <p:spPr bwMode="auto">
            <a:xfrm>
              <a:off x="591" y="2064"/>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84" name="Line 92"/>
            <p:cNvSpPr>
              <a:spLocks noChangeShapeType="1"/>
            </p:cNvSpPr>
            <p:nvPr/>
          </p:nvSpPr>
          <p:spPr bwMode="auto">
            <a:xfrm>
              <a:off x="591" y="1770"/>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89" name="Line 97"/>
            <p:cNvSpPr>
              <a:spLocks noChangeShapeType="1"/>
            </p:cNvSpPr>
            <p:nvPr/>
          </p:nvSpPr>
          <p:spPr bwMode="auto">
            <a:xfrm>
              <a:off x="591" y="1476"/>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94" name="Line 102"/>
            <p:cNvSpPr>
              <a:spLocks noChangeShapeType="1"/>
            </p:cNvSpPr>
            <p:nvPr/>
          </p:nvSpPr>
          <p:spPr bwMode="auto">
            <a:xfrm>
              <a:off x="591" y="1182"/>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299" name="Line 107"/>
            <p:cNvSpPr>
              <a:spLocks noChangeShapeType="1"/>
            </p:cNvSpPr>
            <p:nvPr/>
          </p:nvSpPr>
          <p:spPr bwMode="auto">
            <a:xfrm flipV="1">
              <a:off x="591"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00" name="Line 108"/>
            <p:cNvSpPr>
              <a:spLocks noChangeShapeType="1"/>
            </p:cNvSpPr>
            <p:nvPr/>
          </p:nvSpPr>
          <p:spPr bwMode="auto">
            <a:xfrm flipV="1">
              <a:off x="591"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01" name="Line 109"/>
            <p:cNvSpPr>
              <a:spLocks noChangeShapeType="1"/>
            </p:cNvSpPr>
            <p:nvPr/>
          </p:nvSpPr>
          <p:spPr bwMode="auto">
            <a:xfrm flipV="1">
              <a:off x="984"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02" name="Line 110"/>
            <p:cNvSpPr>
              <a:spLocks noChangeShapeType="1"/>
            </p:cNvSpPr>
            <p:nvPr/>
          </p:nvSpPr>
          <p:spPr bwMode="auto">
            <a:xfrm flipV="1">
              <a:off x="984"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03" name="Line 111"/>
            <p:cNvSpPr>
              <a:spLocks noChangeShapeType="1"/>
            </p:cNvSpPr>
            <p:nvPr/>
          </p:nvSpPr>
          <p:spPr bwMode="auto">
            <a:xfrm flipV="1">
              <a:off x="1377"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04" name="Line 112"/>
            <p:cNvSpPr>
              <a:spLocks noChangeShapeType="1"/>
            </p:cNvSpPr>
            <p:nvPr/>
          </p:nvSpPr>
          <p:spPr bwMode="auto">
            <a:xfrm flipV="1">
              <a:off x="1377"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05" name="Line 113"/>
            <p:cNvSpPr>
              <a:spLocks noChangeShapeType="1"/>
            </p:cNvSpPr>
            <p:nvPr/>
          </p:nvSpPr>
          <p:spPr bwMode="auto">
            <a:xfrm flipV="1">
              <a:off x="1769"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06" name="Line 114"/>
            <p:cNvSpPr>
              <a:spLocks noChangeShapeType="1"/>
            </p:cNvSpPr>
            <p:nvPr/>
          </p:nvSpPr>
          <p:spPr bwMode="auto">
            <a:xfrm flipV="1">
              <a:off x="1769"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07" name="Line 115"/>
            <p:cNvSpPr>
              <a:spLocks noChangeShapeType="1"/>
            </p:cNvSpPr>
            <p:nvPr/>
          </p:nvSpPr>
          <p:spPr bwMode="auto">
            <a:xfrm flipV="1">
              <a:off x="2162"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08" name="Line 116"/>
            <p:cNvSpPr>
              <a:spLocks noChangeShapeType="1"/>
            </p:cNvSpPr>
            <p:nvPr/>
          </p:nvSpPr>
          <p:spPr bwMode="auto">
            <a:xfrm flipV="1">
              <a:off x="2162"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09" name="Line 117"/>
            <p:cNvSpPr>
              <a:spLocks noChangeShapeType="1"/>
            </p:cNvSpPr>
            <p:nvPr/>
          </p:nvSpPr>
          <p:spPr bwMode="auto">
            <a:xfrm flipV="1">
              <a:off x="2555"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10" name="Line 118"/>
            <p:cNvSpPr>
              <a:spLocks noChangeShapeType="1"/>
            </p:cNvSpPr>
            <p:nvPr/>
          </p:nvSpPr>
          <p:spPr bwMode="auto">
            <a:xfrm flipV="1">
              <a:off x="2555"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11" name="Line 119"/>
            <p:cNvSpPr>
              <a:spLocks noChangeShapeType="1"/>
            </p:cNvSpPr>
            <p:nvPr/>
          </p:nvSpPr>
          <p:spPr bwMode="auto">
            <a:xfrm flipV="1">
              <a:off x="3340"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12" name="Line 120"/>
            <p:cNvSpPr>
              <a:spLocks noChangeShapeType="1"/>
            </p:cNvSpPr>
            <p:nvPr/>
          </p:nvSpPr>
          <p:spPr bwMode="auto">
            <a:xfrm flipV="1">
              <a:off x="3340"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13" name="Line 121"/>
            <p:cNvSpPr>
              <a:spLocks noChangeShapeType="1"/>
            </p:cNvSpPr>
            <p:nvPr/>
          </p:nvSpPr>
          <p:spPr bwMode="auto">
            <a:xfrm flipV="1">
              <a:off x="3733"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14" name="Line 122"/>
            <p:cNvSpPr>
              <a:spLocks noChangeShapeType="1"/>
            </p:cNvSpPr>
            <p:nvPr/>
          </p:nvSpPr>
          <p:spPr bwMode="auto">
            <a:xfrm flipV="1">
              <a:off x="3733"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15" name="Line 123"/>
            <p:cNvSpPr>
              <a:spLocks noChangeShapeType="1"/>
            </p:cNvSpPr>
            <p:nvPr/>
          </p:nvSpPr>
          <p:spPr bwMode="auto">
            <a:xfrm flipV="1">
              <a:off x="4126"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16" name="Line 124"/>
            <p:cNvSpPr>
              <a:spLocks noChangeShapeType="1"/>
            </p:cNvSpPr>
            <p:nvPr/>
          </p:nvSpPr>
          <p:spPr bwMode="auto">
            <a:xfrm flipV="1">
              <a:off x="4126"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17" name="Line 125"/>
            <p:cNvSpPr>
              <a:spLocks noChangeShapeType="1"/>
            </p:cNvSpPr>
            <p:nvPr/>
          </p:nvSpPr>
          <p:spPr bwMode="auto">
            <a:xfrm flipV="1">
              <a:off x="4519"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18" name="Line 126"/>
            <p:cNvSpPr>
              <a:spLocks noChangeShapeType="1"/>
            </p:cNvSpPr>
            <p:nvPr/>
          </p:nvSpPr>
          <p:spPr bwMode="auto">
            <a:xfrm flipV="1">
              <a:off x="4519"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19" name="Line 127"/>
            <p:cNvSpPr>
              <a:spLocks noChangeShapeType="1"/>
            </p:cNvSpPr>
            <p:nvPr/>
          </p:nvSpPr>
          <p:spPr bwMode="auto">
            <a:xfrm flipV="1">
              <a:off x="4912"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20" name="Line 128"/>
            <p:cNvSpPr>
              <a:spLocks noChangeShapeType="1"/>
            </p:cNvSpPr>
            <p:nvPr/>
          </p:nvSpPr>
          <p:spPr bwMode="auto">
            <a:xfrm flipV="1">
              <a:off x="4912"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21" name="Line 129"/>
            <p:cNvSpPr>
              <a:spLocks noChangeShapeType="1"/>
            </p:cNvSpPr>
            <p:nvPr/>
          </p:nvSpPr>
          <p:spPr bwMode="auto">
            <a:xfrm flipV="1">
              <a:off x="5304"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22" name="Line 130"/>
            <p:cNvSpPr>
              <a:spLocks noChangeShapeType="1"/>
            </p:cNvSpPr>
            <p:nvPr/>
          </p:nvSpPr>
          <p:spPr bwMode="auto">
            <a:xfrm flipV="1">
              <a:off x="5304"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23" name="Line 131"/>
            <p:cNvSpPr>
              <a:spLocks noChangeShapeType="1"/>
            </p:cNvSpPr>
            <p:nvPr/>
          </p:nvSpPr>
          <p:spPr bwMode="auto">
            <a:xfrm>
              <a:off x="591" y="3239"/>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24" name="Line 132"/>
            <p:cNvSpPr>
              <a:spLocks noChangeShapeType="1"/>
            </p:cNvSpPr>
            <p:nvPr/>
          </p:nvSpPr>
          <p:spPr bwMode="auto">
            <a:xfrm>
              <a:off x="2932" y="3239"/>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25" name="Line 133"/>
            <p:cNvSpPr>
              <a:spLocks noChangeShapeType="1"/>
            </p:cNvSpPr>
            <p:nvPr/>
          </p:nvSpPr>
          <p:spPr bwMode="auto">
            <a:xfrm>
              <a:off x="591" y="2945"/>
              <a:ext cx="4741"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26" name="Line 134"/>
            <p:cNvSpPr>
              <a:spLocks noChangeShapeType="1"/>
            </p:cNvSpPr>
            <p:nvPr/>
          </p:nvSpPr>
          <p:spPr bwMode="auto">
            <a:xfrm>
              <a:off x="2932" y="2945"/>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27" name="Line 135"/>
            <p:cNvSpPr>
              <a:spLocks noChangeShapeType="1"/>
            </p:cNvSpPr>
            <p:nvPr/>
          </p:nvSpPr>
          <p:spPr bwMode="auto">
            <a:xfrm>
              <a:off x="591" y="2652"/>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28" name="Line 136"/>
            <p:cNvSpPr>
              <a:spLocks noChangeShapeType="1"/>
            </p:cNvSpPr>
            <p:nvPr/>
          </p:nvSpPr>
          <p:spPr bwMode="auto">
            <a:xfrm>
              <a:off x="2932" y="2652"/>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29" name="Line 137"/>
            <p:cNvSpPr>
              <a:spLocks noChangeShapeType="1"/>
            </p:cNvSpPr>
            <p:nvPr/>
          </p:nvSpPr>
          <p:spPr bwMode="auto">
            <a:xfrm>
              <a:off x="591" y="2358"/>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30" name="Line 138"/>
            <p:cNvSpPr>
              <a:spLocks noChangeShapeType="1"/>
            </p:cNvSpPr>
            <p:nvPr/>
          </p:nvSpPr>
          <p:spPr bwMode="auto">
            <a:xfrm>
              <a:off x="2932" y="2358"/>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31" name="Line 139"/>
            <p:cNvSpPr>
              <a:spLocks noChangeShapeType="1"/>
            </p:cNvSpPr>
            <p:nvPr/>
          </p:nvSpPr>
          <p:spPr bwMode="auto">
            <a:xfrm>
              <a:off x="591" y="1770"/>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32" name="Line 140"/>
            <p:cNvSpPr>
              <a:spLocks noChangeShapeType="1"/>
            </p:cNvSpPr>
            <p:nvPr/>
          </p:nvSpPr>
          <p:spPr bwMode="auto">
            <a:xfrm>
              <a:off x="2932" y="1770"/>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33" name="Line 141"/>
            <p:cNvSpPr>
              <a:spLocks noChangeShapeType="1"/>
            </p:cNvSpPr>
            <p:nvPr/>
          </p:nvSpPr>
          <p:spPr bwMode="auto">
            <a:xfrm>
              <a:off x="591" y="1476"/>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34" name="Line 142"/>
            <p:cNvSpPr>
              <a:spLocks noChangeShapeType="1"/>
            </p:cNvSpPr>
            <p:nvPr/>
          </p:nvSpPr>
          <p:spPr bwMode="auto">
            <a:xfrm>
              <a:off x="2932" y="1476"/>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35" name="Line 143"/>
            <p:cNvSpPr>
              <a:spLocks noChangeShapeType="1"/>
            </p:cNvSpPr>
            <p:nvPr/>
          </p:nvSpPr>
          <p:spPr bwMode="auto">
            <a:xfrm>
              <a:off x="591" y="1188"/>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36" name="Line 144"/>
            <p:cNvSpPr>
              <a:spLocks noChangeShapeType="1"/>
            </p:cNvSpPr>
            <p:nvPr/>
          </p:nvSpPr>
          <p:spPr bwMode="auto">
            <a:xfrm>
              <a:off x="2932" y="1182"/>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37" name="Line 145"/>
            <p:cNvSpPr>
              <a:spLocks noChangeShapeType="1"/>
            </p:cNvSpPr>
            <p:nvPr/>
          </p:nvSpPr>
          <p:spPr bwMode="auto">
            <a:xfrm>
              <a:off x="591" y="888"/>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38" name="Line 146"/>
            <p:cNvSpPr>
              <a:spLocks noChangeShapeType="1"/>
            </p:cNvSpPr>
            <p:nvPr/>
          </p:nvSpPr>
          <p:spPr bwMode="auto">
            <a:xfrm>
              <a:off x="2932" y="888"/>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39" name="Line 147"/>
            <p:cNvSpPr>
              <a:spLocks noChangeShapeType="1"/>
            </p:cNvSpPr>
            <p:nvPr/>
          </p:nvSpPr>
          <p:spPr bwMode="auto">
            <a:xfrm>
              <a:off x="591" y="2064"/>
              <a:ext cx="4713"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40" name="Freeform 148"/>
            <p:cNvSpPr>
              <a:spLocks/>
            </p:cNvSpPr>
            <p:nvPr/>
          </p:nvSpPr>
          <p:spPr bwMode="auto">
            <a:xfrm>
              <a:off x="5304" y="2050"/>
              <a:ext cx="29" cy="28"/>
            </a:xfrm>
            <a:custGeom>
              <a:avLst/>
              <a:gdLst/>
              <a:ahLst/>
              <a:cxnLst>
                <a:cxn ang="0">
                  <a:pos x="0" y="28"/>
                </a:cxn>
                <a:cxn ang="0">
                  <a:pos x="0" y="0"/>
                </a:cxn>
                <a:cxn ang="0">
                  <a:pos x="29" y="14"/>
                </a:cxn>
                <a:cxn ang="0">
                  <a:pos x="0" y="28"/>
                </a:cxn>
              </a:cxnLst>
              <a:rect l="0" t="0" r="r" b="b"/>
              <a:pathLst>
                <a:path w="29" h="28">
                  <a:moveTo>
                    <a:pt x="0" y="28"/>
                  </a:moveTo>
                  <a:lnTo>
                    <a:pt x="0" y="0"/>
                  </a:lnTo>
                  <a:lnTo>
                    <a:pt x="29" y="14"/>
                  </a:lnTo>
                  <a:lnTo>
                    <a:pt x="0" y="28"/>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41" name="Line 149"/>
            <p:cNvSpPr>
              <a:spLocks noChangeShapeType="1"/>
            </p:cNvSpPr>
            <p:nvPr/>
          </p:nvSpPr>
          <p:spPr bwMode="auto">
            <a:xfrm flipV="1">
              <a:off x="2948" y="888"/>
              <a:ext cx="1" cy="235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42" name="Freeform 150"/>
            <p:cNvSpPr>
              <a:spLocks/>
            </p:cNvSpPr>
            <p:nvPr/>
          </p:nvSpPr>
          <p:spPr bwMode="auto">
            <a:xfrm>
              <a:off x="2934" y="860"/>
              <a:ext cx="28" cy="28"/>
            </a:xfrm>
            <a:custGeom>
              <a:avLst/>
              <a:gdLst/>
              <a:ahLst/>
              <a:cxnLst>
                <a:cxn ang="0">
                  <a:pos x="0" y="28"/>
                </a:cxn>
                <a:cxn ang="0">
                  <a:pos x="28" y="28"/>
                </a:cxn>
                <a:cxn ang="0">
                  <a:pos x="14" y="0"/>
                </a:cxn>
                <a:cxn ang="0">
                  <a:pos x="0" y="28"/>
                </a:cxn>
              </a:cxnLst>
              <a:rect l="0" t="0" r="r" b="b"/>
              <a:pathLst>
                <a:path w="28" h="28">
                  <a:moveTo>
                    <a:pt x="0" y="28"/>
                  </a:moveTo>
                  <a:lnTo>
                    <a:pt x="28" y="28"/>
                  </a:lnTo>
                  <a:lnTo>
                    <a:pt x="14" y="0"/>
                  </a:lnTo>
                  <a:lnTo>
                    <a:pt x="0" y="28"/>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43" name="Oval 151"/>
            <p:cNvSpPr>
              <a:spLocks noChangeArrowheads="1"/>
            </p:cNvSpPr>
            <p:nvPr/>
          </p:nvSpPr>
          <p:spPr bwMode="auto">
            <a:xfrm>
              <a:off x="2901" y="2019"/>
              <a:ext cx="91" cy="92"/>
            </a:xfrm>
            <a:prstGeom prst="ellips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44" name="Line 152"/>
            <p:cNvSpPr>
              <a:spLocks noChangeShapeType="1"/>
            </p:cNvSpPr>
            <p:nvPr/>
          </p:nvSpPr>
          <p:spPr bwMode="auto">
            <a:xfrm flipV="1">
              <a:off x="591"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45" name="Rectangle 153"/>
            <p:cNvSpPr>
              <a:spLocks noChangeArrowheads="1"/>
            </p:cNvSpPr>
            <p:nvPr/>
          </p:nvSpPr>
          <p:spPr bwMode="auto">
            <a:xfrm>
              <a:off x="528"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46" name="Line 154"/>
            <p:cNvSpPr>
              <a:spLocks noChangeShapeType="1"/>
            </p:cNvSpPr>
            <p:nvPr/>
          </p:nvSpPr>
          <p:spPr bwMode="auto">
            <a:xfrm flipV="1">
              <a:off x="1377"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47" name="Rectangle 155"/>
            <p:cNvSpPr>
              <a:spLocks noChangeArrowheads="1"/>
            </p:cNvSpPr>
            <p:nvPr/>
          </p:nvSpPr>
          <p:spPr bwMode="auto">
            <a:xfrm>
              <a:off x="1314"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48" name="Line 156"/>
            <p:cNvSpPr>
              <a:spLocks noChangeShapeType="1"/>
            </p:cNvSpPr>
            <p:nvPr/>
          </p:nvSpPr>
          <p:spPr bwMode="auto">
            <a:xfrm flipV="1">
              <a:off x="2162"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49" name="Rectangle 157"/>
            <p:cNvSpPr>
              <a:spLocks noChangeArrowheads="1"/>
            </p:cNvSpPr>
            <p:nvPr/>
          </p:nvSpPr>
          <p:spPr bwMode="auto">
            <a:xfrm>
              <a:off x="2101"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50" name="Line 158"/>
            <p:cNvSpPr>
              <a:spLocks noChangeShapeType="1"/>
            </p:cNvSpPr>
            <p:nvPr/>
          </p:nvSpPr>
          <p:spPr bwMode="auto">
            <a:xfrm flipV="1">
              <a:off x="3733"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51" name="Rectangle 159"/>
            <p:cNvSpPr>
              <a:spLocks noChangeArrowheads="1"/>
            </p:cNvSpPr>
            <p:nvPr/>
          </p:nvSpPr>
          <p:spPr bwMode="auto">
            <a:xfrm>
              <a:off x="3696"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52" name="Line 160"/>
            <p:cNvSpPr>
              <a:spLocks noChangeShapeType="1"/>
            </p:cNvSpPr>
            <p:nvPr/>
          </p:nvSpPr>
          <p:spPr bwMode="auto">
            <a:xfrm flipV="1">
              <a:off x="4519"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53" name="Rectangle 161"/>
            <p:cNvSpPr>
              <a:spLocks noChangeArrowheads="1"/>
            </p:cNvSpPr>
            <p:nvPr/>
          </p:nvSpPr>
          <p:spPr bwMode="auto">
            <a:xfrm>
              <a:off x="4482"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54" name="Line 162"/>
            <p:cNvSpPr>
              <a:spLocks noChangeShapeType="1"/>
            </p:cNvSpPr>
            <p:nvPr/>
          </p:nvSpPr>
          <p:spPr bwMode="auto">
            <a:xfrm flipV="1">
              <a:off x="5304"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55" name="Rectangle 163"/>
            <p:cNvSpPr>
              <a:spLocks noChangeArrowheads="1"/>
            </p:cNvSpPr>
            <p:nvPr/>
          </p:nvSpPr>
          <p:spPr bwMode="auto">
            <a:xfrm>
              <a:off x="5269"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56" name="Line 164"/>
            <p:cNvSpPr>
              <a:spLocks noChangeShapeType="1"/>
            </p:cNvSpPr>
            <p:nvPr/>
          </p:nvSpPr>
          <p:spPr bwMode="auto">
            <a:xfrm>
              <a:off x="2925" y="3239"/>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57" name="Rectangle 165"/>
            <p:cNvSpPr>
              <a:spLocks noChangeArrowheads="1"/>
            </p:cNvSpPr>
            <p:nvPr/>
          </p:nvSpPr>
          <p:spPr bwMode="auto">
            <a:xfrm>
              <a:off x="2782" y="320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58" name="Line 166"/>
            <p:cNvSpPr>
              <a:spLocks noChangeShapeType="1"/>
            </p:cNvSpPr>
            <p:nvPr/>
          </p:nvSpPr>
          <p:spPr bwMode="auto">
            <a:xfrm>
              <a:off x="2925" y="2945"/>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59" name="Rectangle 167"/>
            <p:cNvSpPr>
              <a:spLocks noChangeArrowheads="1"/>
            </p:cNvSpPr>
            <p:nvPr/>
          </p:nvSpPr>
          <p:spPr bwMode="auto">
            <a:xfrm>
              <a:off x="2782" y="2909"/>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60" name="Line 168"/>
            <p:cNvSpPr>
              <a:spLocks noChangeShapeType="1"/>
            </p:cNvSpPr>
            <p:nvPr/>
          </p:nvSpPr>
          <p:spPr bwMode="auto">
            <a:xfrm>
              <a:off x="2925" y="2652"/>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61" name="Rectangle 169"/>
            <p:cNvSpPr>
              <a:spLocks noChangeArrowheads="1"/>
            </p:cNvSpPr>
            <p:nvPr/>
          </p:nvSpPr>
          <p:spPr bwMode="auto">
            <a:xfrm>
              <a:off x="2782" y="2615"/>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62" name="Line 170"/>
            <p:cNvSpPr>
              <a:spLocks noChangeShapeType="1"/>
            </p:cNvSpPr>
            <p:nvPr/>
          </p:nvSpPr>
          <p:spPr bwMode="auto">
            <a:xfrm>
              <a:off x="2925" y="2358"/>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63" name="Rectangle 171"/>
            <p:cNvSpPr>
              <a:spLocks noChangeArrowheads="1"/>
            </p:cNvSpPr>
            <p:nvPr/>
          </p:nvSpPr>
          <p:spPr bwMode="auto">
            <a:xfrm>
              <a:off x="2782" y="2322"/>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64" name="Line 172"/>
            <p:cNvSpPr>
              <a:spLocks noChangeShapeType="1"/>
            </p:cNvSpPr>
            <p:nvPr/>
          </p:nvSpPr>
          <p:spPr bwMode="auto">
            <a:xfrm>
              <a:off x="2925" y="1770"/>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65" name="Rectangle 173"/>
            <p:cNvSpPr>
              <a:spLocks noChangeArrowheads="1"/>
            </p:cNvSpPr>
            <p:nvPr/>
          </p:nvSpPr>
          <p:spPr bwMode="auto">
            <a:xfrm>
              <a:off x="2827" y="1734"/>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66" name="Line 174"/>
            <p:cNvSpPr>
              <a:spLocks noChangeShapeType="1"/>
            </p:cNvSpPr>
            <p:nvPr/>
          </p:nvSpPr>
          <p:spPr bwMode="auto">
            <a:xfrm>
              <a:off x="2925" y="1476"/>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67" name="Rectangle 175"/>
            <p:cNvSpPr>
              <a:spLocks noChangeArrowheads="1"/>
            </p:cNvSpPr>
            <p:nvPr/>
          </p:nvSpPr>
          <p:spPr bwMode="auto">
            <a:xfrm>
              <a:off x="2827" y="1440"/>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68" name="Line 176"/>
            <p:cNvSpPr>
              <a:spLocks noChangeShapeType="1"/>
            </p:cNvSpPr>
            <p:nvPr/>
          </p:nvSpPr>
          <p:spPr bwMode="auto">
            <a:xfrm>
              <a:off x="2925" y="1182"/>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69" name="Rectangle 177"/>
            <p:cNvSpPr>
              <a:spLocks noChangeArrowheads="1"/>
            </p:cNvSpPr>
            <p:nvPr/>
          </p:nvSpPr>
          <p:spPr bwMode="auto">
            <a:xfrm>
              <a:off x="2827" y="1147"/>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70" name="Line 178"/>
            <p:cNvSpPr>
              <a:spLocks noChangeShapeType="1"/>
            </p:cNvSpPr>
            <p:nvPr/>
          </p:nvSpPr>
          <p:spPr bwMode="auto">
            <a:xfrm>
              <a:off x="2925" y="888"/>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371" name="Rectangle 179"/>
            <p:cNvSpPr>
              <a:spLocks noChangeArrowheads="1"/>
            </p:cNvSpPr>
            <p:nvPr/>
          </p:nvSpPr>
          <p:spPr bwMode="auto">
            <a:xfrm>
              <a:off x="2827" y="853"/>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72" name="Rectangle 180"/>
            <p:cNvSpPr>
              <a:spLocks noChangeArrowheads="1"/>
            </p:cNvSpPr>
            <p:nvPr/>
          </p:nvSpPr>
          <p:spPr bwMode="auto">
            <a:xfrm>
              <a:off x="5233" y="1938"/>
              <a:ext cx="76"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373" name="Rectangle 181"/>
            <p:cNvSpPr>
              <a:spLocks noChangeArrowheads="1"/>
            </p:cNvSpPr>
            <p:nvPr/>
          </p:nvSpPr>
          <p:spPr bwMode="auto">
            <a:xfrm>
              <a:off x="2994" y="853"/>
              <a:ext cx="76"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 name="TextBox 3"/>
          <p:cNvSpPr txBox="1"/>
          <p:nvPr/>
        </p:nvSpPr>
        <p:spPr>
          <a:xfrm>
            <a:off x="677966" y="214290"/>
            <a:ext cx="7112716" cy="1200329"/>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r>
              <a:rPr lang="en-IE" sz="3600" b="1" i="1" dirty="0" smtClean="0">
                <a:solidFill>
                  <a:srgbClr val="990033"/>
                </a:solidFill>
                <a:effectLst>
                  <a:outerShdw blurRad="38100" dist="38100" dir="2700000" algn="tl">
                    <a:srgbClr val="000000">
                      <a:alpha val="43137"/>
                    </a:srgbClr>
                  </a:outerShdw>
                </a:effectLst>
              </a:rPr>
              <a:t>            Slope Functions- What is</a:t>
            </a:r>
          </a:p>
          <a:p>
            <a:r>
              <a:rPr lang="en-IE" sz="3600" b="1" i="1" dirty="0" smtClean="0">
                <a:solidFill>
                  <a:srgbClr val="990033"/>
                </a:solidFill>
                <a:effectLst>
                  <a:outerShdw blurRad="38100" dist="38100" dir="2700000" algn="tl">
                    <a:srgbClr val="000000">
                      <a:alpha val="43137"/>
                    </a:srgbClr>
                  </a:outerShdw>
                </a:effectLst>
              </a:rPr>
              <a:t> the “Slope” of the Functions below?</a:t>
            </a:r>
            <a:endParaRPr lang="en-IE" sz="3600" b="1" i="1" dirty="0">
              <a:solidFill>
                <a:srgbClr val="990033"/>
              </a:solidFill>
              <a:effectLst>
                <a:outerShdw blurRad="38100" dist="38100" dir="2700000" algn="tl">
                  <a:srgbClr val="000000">
                    <a:alpha val="43137"/>
                  </a:srgbClr>
                </a:outerShdw>
              </a:effectLst>
            </a:endParaRPr>
          </a:p>
        </p:txBody>
      </p:sp>
      <p:grpSp>
        <p:nvGrpSpPr>
          <p:cNvPr id="197" name="Group 196"/>
          <p:cNvGrpSpPr/>
          <p:nvPr/>
        </p:nvGrpSpPr>
        <p:grpSpPr>
          <a:xfrm>
            <a:off x="928662" y="4357688"/>
            <a:ext cx="7488699" cy="358783"/>
            <a:chOff x="928662" y="4357688"/>
            <a:chExt cx="7488699" cy="358783"/>
          </a:xfrm>
        </p:grpSpPr>
        <p:sp>
          <p:nvSpPr>
            <p:cNvPr id="187" name="Freeform 182"/>
            <p:cNvSpPr>
              <a:spLocks/>
            </p:cNvSpPr>
            <p:nvPr/>
          </p:nvSpPr>
          <p:spPr bwMode="auto">
            <a:xfrm>
              <a:off x="928662" y="4714884"/>
              <a:ext cx="7481888" cy="158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1">
                  <a:lumMod val="95000"/>
                  <a:lumOff val="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0" name="Object 189"/>
            <p:cNvGraphicFramePr>
              <a:graphicFrameLocks noChangeAspect="1"/>
            </p:cNvGraphicFramePr>
            <p:nvPr>
              <p:extLst>
                <p:ext uri="{D42A27DB-BD31-4B8C-83A1-F6EECF244321}">
                  <p14:modId xmlns:p14="http://schemas.microsoft.com/office/powerpoint/2010/main" val="4186317933"/>
                </p:ext>
              </p:extLst>
            </p:nvPr>
          </p:nvGraphicFramePr>
          <p:xfrm>
            <a:off x="7726799" y="4357688"/>
            <a:ext cx="690562" cy="315912"/>
          </p:xfrm>
          <a:graphic>
            <a:graphicData uri="http://schemas.openxmlformats.org/presentationml/2006/ole">
              <mc:AlternateContent xmlns:mc="http://schemas.openxmlformats.org/markup-compatibility/2006">
                <mc:Choice xmlns:v="urn:schemas-microsoft-com:vml" Requires="v">
                  <p:oleObj spid="_x0000_s19986" name="Equation" r:id="rId4" imgW="444240" imgH="203040" progId="Equation.DSMT4">
                    <p:embed/>
                  </p:oleObj>
                </mc:Choice>
                <mc:Fallback>
                  <p:oleObj name="Equation" r:id="rId4" imgW="444240" imgH="203040" progId="Equation.DSMT4">
                    <p:embed/>
                    <p:pic>
                      <p:nvPicPr>
                        <p:cNvPr id="0" name=""/>
                        <p:cNvPicPr>
                          <a:picLocks noChangeAspect="1" noChangeArrowheads="1"/>
                        </p:cNvPicPr>
                        <p:nvPr/>
                      </p:nvPicPr>
                      <p:blipFill>
                        <a:blip r:embed="rId5"/>
                        <a:srcRect/>
                        <a:stretch>
                          <a:fillRect/>
                        </a:stretch>
                      </p:blipFill>
                      <p:spPr bwMode="auto">
                        <a:xfrm>
                          <a:off x="7726799" y="4357688"/>
                          <a:ext cx="690562"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6" name="Group 195"/>
          <p:cNvGrpSpPr/>
          <p:nvPr/>
        </p:nvGrpSpPr>
        <p:grpSpPr>
          <a:xfrm>
            <a:off x="857224" y="3429000"/>
            <a:ext cx="7632000" cy="357190"/>
            <a:chOff x="857224" y="3429000"/>
            <a:chExt cx="7632000" cy="357190"/>
          </a:xfrm>
        </p:grpSpPr>
        <p:sp>
          <p:nvSpPr>
            <p:cNvPr id="186" name="Freeform 182"/>
            <p:cNvSpPr>
              <a:spLocks/>
            </p:cNvSpPr>
            <p:nvPr/>
          </p:nvSpPr>
          <p:spPr bwMode="auto">
            <a:xfrm>
              <a:off x="857224" y="3784603"/>
              <a:ext cx="7632000" cy="158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rgbClr val="703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36376" name="Object 184"/>
            <p:cNvGraphicFramePr>
              <a:graphicFrameLocks noChangeAspect="1"/>
            </p:cNvGraphicFramePr>
            <p:nvPr>
              <p:extLst>
                <p:ext uri="{D42A27DB-BD31-4B8C-83A1-F6EECF244321}">
                  <p14:modId xmlns:p14="http://schemas.microsoft.com/office/powerpoint/2010/main" val="3210299249"/>
                </p:ext>
              </p:extLst>
            </p:nvPr>
          </p:nvGraphicFramePr>
          <p:xfrm>
            <a:off x="7510463" y="3429000"/>
            <a:ext cx="949325" cy="315913"/>
          </p:xfrm>
          <a:graphic>
            <a:graphicData uri="http://schemas.openxmlformats.org/presentationml/2006/ole">
              <mc:AlternateContent xmlns:mc="http://schemas.openxmlformats.org/markup-compatibility/2006">
                <mc:Choice xmlns:v="urn:schemas-microsoft-com:vml" Requires="v">
                  <p:oleObj spid="_x0000_s19987" name="Equation" r:id="rId6" imgW="609480" imgH="203040" progId="Equation.DSMT4">
                    <p:embed/>
                  </p:oleObj>
                </mc:Choice>
                <mc:Fallback>
                  <p:oleObj name="Equation" r:id="rId6" imgW="609480" imgH="203040" progId="Equation.DSMT4">
                    <p:embed/>
                    <p:pic>
                      <p:nvPicPr>
                        <p:cNvPr id="0" name=""/>
                        <p:cNvPicPr>
                          <a:picLocks noChangeAspect="1" noChangeArrowheads="1"/>
                        </p:cNvPicPr>
                        <p:nvPr/>
                      </p:nvPicPr>
                      <p:blipFill>
                        <a:blip r:embed="rId7"/>
                        <a:srcRect/>
                        <a:stretch>
                          <a:fillRect/>
                        </a:stretch>
                      </p:blipFill>
                      <p:spPr bwMode="auto">
                        <a:xfrm>
                          <a:off x="7510463" y="3429000"/>
                          <a:ext cx="949325"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4" name="Group 193"/>
          <p:cNvGrpSpPr/>
          <p:nvPr/>
        </p:nvGrpSpPr>
        <p:grpSpPr>
          <a:xfrm>
            <a:off x="857224" y="1547813"/>
            <a:ext cx="7632000" cy="359494"/>
            <a:chOff x="857224" y="1499457"/>
            <a:chExt cx="7632000" cy="359494"/>
          </a:xfrm>
        </p:grpSpPr>
        <p:sp>
          <p:nvSpPr>
            <p:cNvPr id="184" name="Freeform 182"/>
            <p:cNvSpPr>
              <a:spLocks/>
            </p:cNvSpPr>
            <p:nvPr/>
          </p:nvSpPr>
          <p:spPr bwMode="auto">
            <a:xfrm>
              <a:off x="857224" y="1857364"/>
              <a:ext cx="7632000" cy="158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36377" name="Object 185"/>
            <p:cNvGraphicFramePr>
              <a:graphicFrameLocks noChangeAspect="1"/>
            </p:cNvGraphicFramePr>
            <p:nvPr>
              <p:extLst>
                <p:ext uri="{D42A27DB-BD31-4B8C-83A1-F6EECF244321}">
                  <p14:modId xmlns:p14="http://schemas.microsoft.com/office/powerpoint/2010/main" val="3182908057"/>
                </p:ext>
              </p:extLst>
            </p:nvPr>
          </p:nvGraphicFramePr>
          <p:xfrm>
            <a:off x="7598974" y="1499457"/>
            <a:ext cx="868363" cy="315912"/>
          </p:xfrm>
          <a:graphic>
            <a:graphicData uri="http://schemas.openxmlformats.org/presentationml/2006/ole">
              <mc:AlternateContent xmlns:mc="http://schemas.openxmlformats.org/markup-compatibility/2006">
                <mc:Choice xmlns:v="urn:schemas-microsoft-com:vml" Requires="v">
                  <p:oleObj spid="_x0000_s19988" name="Equation" r:id="rId8" imgW="558720" imgH="203040" progId="Equation.DSMT4">
                    <p:embed/>
                  </p:oleObj>
                </mc:Choice>
                <mc:Fallback>
                  <p:oleObj name="Equation" r:id="rId8" imgW="558720" imgH="203040" progId="Equation.DSMT4">
                    <p:embed/>
                    <p:pic>
                      <p:nvPicPr>
                        <p:cNvPr id="0" name=""/>
                        <p:cNvPicPr>
                          <a:picLocks noChangeAspect="1" noChangeArrowheads="1"/>
                        </p:cNvPicPr>
                        <p:nvPr/>
                      </p:nvPicPr>
                      <p:blipFill>
                        <a:blip r:embed="rId9"/>
                        <a:srcRect/>
                        <a:stretch>
                          <a:fillRect/>
                        </a:stretch>
                      </p:blipFill>
                      <p:spPr bwMode="auto">
                        <a:xfrm>
                          <a:off x="7598974" y="1499457"/>
                          <a:ext cx="868363"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5" name="Group 194"/>
          <p:cNvGrpSpPr/>
          <p:nvPr/>
        </p:nvGrpSpPr>
        <p:grpSpPr>
          <a:xfrm>
            <a:off x="857224" y="2409825"/>
            <a:ext cx="7632000" cy="428621"/>
            <a:chOff x="857224" y="2428875"/>
            <a:chExt cx="7632000" cy="428621"/>
          </a:xfrm>
        </p:grpSpPr>
        <p:sp>
          <p:nvSpPr>
            <p:cNvPr id="185" name="Freeform 182"/>
            <p:cNvSpPr>
              <a:spLocks/>
            </p:cNvSpPr>
            <p:nvPr/>
          </p:nvSpPr>
          <p:spPr bwMode="auto">
            <a:xfrm>
              <a:off x="857224" y="2855909"/>
              <a:ext cx="7632000" cy="158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36378" name="Object 186"/>
            <p:cNvGraphicFramePr>
              <a:graphicFrameLocks noChangeAspect="1"/>
            </p:cNvGraphicFramePr>
            <p:nvPr>
              <p:extLst>
                <p:ext uri="{D42A27DB-BD31-4B8C-83A1-F6EECF244321}">
                  <p14:modId xmlns:p14="http://schemas.microsoft.com/office/powerpoint/2010/main" val="1000044921"/>
                </p:ext>
              </p:extLst>
            </p:nvPr>
          </p:nvGraphicFramePr>
          <p:xfrm>
            <a:off x="7609651" y="2428875"/>
            <a:ext cx="830262" cy="315913"/>
          </p:xfrm>
          <a:graphic>
            <a:graphicData uri="http://schemas.openxmlformats.org/presentationml/2006/ole">
              <mc:AlternateContent xmlns:mc="http://schemas.openxmlformats.org/markup-compatibility/2006">
                <mc:Choice xmlns:v="urn:schemas-microsoft-com:vml" Requires="v">
                  <p:oleObj spid="_x0000_s19989" name="Equation" r:id="rId10" imgW="533160" imgH="203040" progId="Equation.DSMT4">
                    <p:embed/>
                  </p:oleObj>
                </mc:Choice>
                <mc:Fallback>
                  <p:oleObj name="Equation" r:id="rId10" imgW="533160" imgH="203040" progId="Equation.DSMT4">
                    <p:embed/>
                    <p:pic>
                      <p:nvPicPr>
                        <p:cNvPr id="0" name=""/>
                        <p:cNvPicPr>
                          <a:picLocks noChangeAspect="1" noChangeArrowheads="1"/>
                        </p:cNvPicPr>
                        <p:nvPr/>
                      </p:nvPicPr>
                      <p:blipFill>
                        <a:blip r:embed="rId11"/>
                        <a:srcRect/>
                        <a:stretch>
                          <a:fillRect/>
                        </a:stretch>
                      </p:blipFill>
                      <p:spPr bwMode="auto">
                        <a:xfrm>
                          <a:off x="7609651" y="2428875"/>
                          <a:ext cx="830262"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4371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2000"/>
                                        <p:tgtEl>
                                          <p:spTgt spid="194"/>
                                        </p:tgtEl>
                                      </p:cBhvr>
                                    </p:animEffect>
                                  </p:childTnLst>
                                  <p:subTnLst>
                                    <p:set>
                                      <p:cBhvr override="childStyle">
                                        <p:cTn dur="1" fill="hold" display="0" masterRel="nextClick" afterEffect="1"/>
                                        <p:tgtEl>
                                          <p:spTgt spid="19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wipe(left)">
                                      <p:cBhvr>
                                        <p:cTn id="12" dur="2000"/>
                                        <p:tgtEl>
                                          <p:spTgt spid="195"/>
                                        </p:tgtEl>
                                      </p:cBhvr>
                                    </p:animEffect>
                                  </p:childTnLst>
                                  <p:subTnLst>
                                    <p:set>
                                      <p:cBhvr override="childStyle">
                                        <p:cTn dur="1" fill="hold" display="0" masterRel="nextClick" afterEffect="1"/>
                                        <p:tgtEl>
                                          <p:spTgt spid="19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wipe(left)">
                                      <p:cBhvr>
                                        <p:cTn id="17" dur="2000"/>
                                        <p:tgtEl>
                                          <p:spTgt spid="196"/>
                                        </p:tgtEl>
                                      </p:cBhvr>
                                    </p:animEffect>
                                  </p:childTnLst>
                                  <p:subTnLst>
                                    <p:set>
                                      <p:cBhvr override="childStyle">
                                        <p:cTn dur="1" fill="hold" display="0" masterRel="nextClick" afterEffect="1"/>
                                        <p:tgtEl>
                                          <p:spTgt spid="19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wipe(left)">
                                      <p:cBhvr>
                                        <p:cTn id="22"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Describing Functions</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IE" i="1" dirty="0">
                <a:solidFill>
                  <a:srgbClr val="990033"/>
                </a:solidFill>
              </a:rPr>
              <a:t>Pair up.  </a:t>
            </a:r>
            <a:endParaRPr lang="en-IE" i="1" dirty="0" smtClean="0">
              <a:solidFill>
                <a:srgbClr val="990033"/>
              </a:solidFill>
            </a:endParaRPr>
          </a:p>
          <a:p>
            <a:r>
              <a:rPr lang="en-IE" i="1" dirty="0" smtClean="0">
                <a:solidFill>
                  <a:srgbClr val="990033"/>
                </a:solidFill>
              </a:rPr>
              <a:t>One </a:t>
            </a:r>
            <a:r>
              <a:rPr lang="en-IE" i="1" dirty="0">
                <a:solidFill>
                  <a:srgbClr val="990033"/>
                </a:solidFill>
              </a:rPr>
              <a:t>person describes a function.  </a:t>
            </a:r>
            <a:endParaRPr lang="en-IE" i="1" dirty="0" smtClean="0">
              <a:solidFill>
                <a:srgbClr val="990033"/>
              </a:solidFill>
            </a:endParaRPr>
          </a:p>
          <a:p>
            <a:r>
              <a:rPr lang="en-IE" i="1" dirty="0" smtClean="0">
                <a:solidFill>
                  <a:srgbClr val="990033"/>
                </a:solidFill>
              </a:rPr>
              <a:t>The </a:t>
            </a:r>
            <a:r>
              <a:rPr lang="en-IE" i="1" dirty="0">
                <a:solidFill>
                  <a:srgbClr val="990033"/>
                </a:solidFill>
              </a:rPr>
              <a:t>other person draws the function on their whiteboard using only the descriptions their partner gives </a:t>
            </a:r>
            <a:r>
              <a:rPr lang="en-IE" i="1" dirty="0" smtClean="0">
                <a:solidFill>
                  <a:srgbClr val="990033"/>
                </a:solidFill>
              </a:rPr>
              <a:t>them.</a:t>
            </a:r>
            <a:endParaRPr lang="en-IE" i="1" dirty="0">
              <a:solidFill>
                <a:srgbClr val="990033"/>
              </a:solidFill>
            </a:endParaRPr>
          </a:p>
          <a:p>
            <a:pPr marL="0" indent="0">
              <a:buNone/>
            </a:pPr>
            <a:endParaRPr lang="en-IE" dirty="0"/>
          </a:p>
        </p:txBody>
      </p:sp>
    </p:spTree>
    <p:extLst>
      <p:ext uri="{BB962C8B-B14F-4D97-AF65-F5344CB8AC3E}">
        <p14:creationId xmlns:p14="http://schemas.microsoft.com/office/powerpoint/2010/main" val="1653805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6"/>
          <p:cNvGrpSpPr>
            <a:grpSpLocks noChangeAspect="1"/>
          </p:cNvGrpSpPr>
          <p:nvPr/>
        </p:nvGrpSpPr>
        <p:grpSpPr bwMode="auto">
          <a:xfrm>
            <a:off x="165610" y="1409552"/>
            <a:ext cx="8717271" cy="4276753"/>
            <a:chOff x="-279" y="541"/>
            <a:chExt cx="6318" cy="3240"/>
          </a:xfrm>
        </p:grpSpPr>
        <p:sp>
          <p:nvSpPr>
            <p:cNvPr id="39607" name="AutoShape 695"/>
            <p:cNvSpPr>
              <a:spLocks noChangeAspect="1" noChangeArrowheads="1" noTextEdit="1"/>
            </p:cNvSpPr>
            <p:nvPr/>
          </p:nvSpPr>
          <p:spPr bwMode="auto">
            <a:xfrm>
              <a:off x="-279" y="541"/>
              <a:ext cx="6318" cy="3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grpSp>
          <p:nvGrpSpPr>
            <p:cNvPr id="3" name="Group 897"/>
            <p:cNvGrpSpPr>
              <a:grpSpLocks/>
            </p:cNvGrpSpPr>
            <p:nvPr/>
          </p:nvGrpSpPr>
          <p:grpSpPr bwMode="auto">
            <a:xfrm>
              <a:off x="-173" y="649"/>
              <a:ext cx="6073" cy="3118"/>
              <a:chOff x="-173" y="649"/>
              <a:chExt cx="6073" cy="3118"/>
            </a:xfrm>
          </p:grpSpPr>
          <p:sp>
            <p:nvSpPr>
              <p:cNvPr id="39610" name="Line 698"/>
              <p:cNvSpPr>
                <a:spLocks noChangeShapeType="1"/>
              </p:cNvSpPr>
              <p:nvPr/>
            </p:nvSpPr>
            <p:spPr bwMode="auto">
              <a:xfrm flipV="1">
                <a:off x="-110"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5" name="Line 703"/>
              <p:cNvSpPr>
                <a:spLocks noChangeShapeType="1"/>
              </p:cNvSpPr>
              <p:nvPr/>
            </p:nvSpPr>
            <p:spPr bwMode="auto">
              <a:xfrm flipV="1">
                <a:off x="38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0" name="Line 708"/>
              <p:cNvSpPr>
                <a:spLocks noChangeShapeType="1"/>
              </p:cNvSpPr>
              <p:nvPr/>
            </p:nvSpPr>
            <p:spPr bwMode="auto">
              <a:xfrm flipV="1">
                <a:off x="88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5" name="Line 713"/>
              <p:cNvSpPr>
                <a:spLocks noChangeShapeType="1"/>
              </p:cNvSpPr>
              <p:nvPr/>
            </p:nvSpPr>
            <p:spPr bwMode="auto">
              <a:xfrm flipV="1">
                <a:off x="1384"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0" name="Line 718"/>
              <p:cNvSpPr>
                <a:spLocks noChangeShapeType="1"/>
              </p:cNvSpPr>
              <p:nvPr/>
            </p:nvSpPr>
            <p:spPr bwMode="auto">
              <a:xfrm flipV="1">
                <a:off x="1882"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5" name="Line 723"/>
              <p:cNvSpPr>
                <a:spLocks noChangeShapeType="1"/>
              </p:cNvSpPr>
              <p:nvPr/>
            </p:nvSpPr>
            <p:spPr bwMode="auto">
              <a:xfrm flipV="1">
                <a:off x="237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0" name="Line 728"/>
              <p:cNvSpPr>
                <a:spLocks noChangeShapeType="1"/>
              </p:cNvSpPr>
              <p:nvPr/>
            </p:nvSpPr>
            <p:spPr bwMode="auto">
              <a:xfrm flipV="1">
                <a:off x="2877"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5" name="Line 733"/>
              <p:cNvSpPr>
                <a:spLocks noChangeShapeType="1"/>
              </p:cNvSpPr>
              <p:nvPr/>
            </p:nvSpPr>
            <p:spPr bwMode="auto">
              <a:xfrm flipV="1">
                <a:off x="337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0" name="Line 738"/>
              <p:cNvSpPr>
                <a:spLocks noChangeShapeType="1"/>
              </p:cNvSpPr>
              <p:nvPr/>
            </p:nvSpPr>
            <p:spPr bwMode="auto">
              <a:xfrm flipV="1">
                <a:off x="3873"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5" name="Line 743"/>
              <p:cNvSpPr>
                <a:spLocks noChangeShapeType="1"/>
              </p:cNvSpPr>
              <p:nvPr/>
            </p:nvSpPr>
            <p:spPr bwMode="auto">
              <a:xfrm flipV="1">
                <a:off x="4371"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0" name="Line 748"/>
              <p:cNvSpPr>
                <a:spLocks noChangeShapeType="1"/>
              </p:cNvSpPr>
              <p:nvPr/>
            </p:nvSpPr>
            <p:spPr bwMode="auto">
              <a:xfrm flipV="1">
                <a:off x="486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5" name="Line 753"/>
              <p:cNvSpPr>
                <a:spLocks noChangeShapeType="1"/>
              </p:cNvSpPr>
              <p:nvPr/>
            </p:nvSpPr>
            <p:spPr bwMode="auto">
              <a:xfrm flipV="1">
                <a:off x="536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0" name="Line 758"/>
              <p:cNvSpPr>
                <a:spLocks noChangeShapeType="1"/>
              </p:cNvSpPr>
              <p:nvPr/>
            </p:nvSpPr>
            <p:spPr bwMode="auto">
              <a:xfrm>
                <a:off x="-110" y="367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5" name="Line 763"/>
              <p:cNvSpPr>
                <a:spLocks noChangeShapeType="1"/>
              </p:cNvSpPr>
              <p:nvPr/>
            </p:nvSpPr>
            <p:spPr bwMode="auto">
              <a:xfrm>
                <a:off x="-110" y="342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0" name="Line 768"/>
              <p:cNvSpPr>
                <a:spLocks noChangeShapeType="1"/>
              </p:cNvSpPr>
              <p:nvPr/>
            </p:nvSpPr>
            <p:spPr bwMode="auto">
              <a:xfrm>
                <a:off x="-110" y="3175"/>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5" name="Line 773"/>
              <p:cNvSpPr>
                <a:spLocks noChangeShapeType="1"/>
              </p:cNvSpPr>
              <p:nvPr/>
            </p:nvSpPr>
            <p:spPr bwMode="auto">
              <a:xfrm>
                <a:off x="-110" y="2926"/>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0" name="Line 778"/>
              <p:cNvSpPr>
                <a:spLocks noChangeShapeType="1"/>
              </p:cNvSpPr>
              <p:nvPr/>
            </p:nvSpPr>
            <p:spPr bwMode="auto">
              <a:xfrm>
                <a:off x="-110" y="267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5" name="Line 783"/>
              <p:cNvSpPr>
                <a:spLocks noChangeShapeType="1"/>
              </p:cNvSpPr>
              <p:nvPr/>
            </p:nvSpPr>
            <p:spPr bwMode="auto">
              <a:xfrm>
                <a:off x="-110" y="2428"/>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0" name="Line 788"/>
              <p:cNvSpPr>
                <a:spLocks noChangeShapeType="1"/>
              </p:cNvSpPr>
              <p:nvPr/>
            </p:nvSpPr>
            <p:spPr bwMode="auto">
              <a:xfrm>
                <a:off x="-110" y="217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5" name="Line 793"/>
              <p:cNvSpPr>
                <a:spLocks noChangeShapeType="1"/>
              </p:cNvSpPr>
              <p:nvPr/>
            </p:nvSpPr>
            <p:spPr bwMode="auto">
              <a:xfrm>
                <a:off x="-110" y="1930"/>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0" name="Line 798"/>
              <p:cNvSpPr>
                <a:spLocks noChangeShapeType="1"/>
              </p:cNvSpPr>
              <p:nvPr/>
            </p:nvSpPr>
            <p:spPr bwMode="auto">
              <a:xfrm>
                <a:off x="-110" y="168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5" name="Line 803"/>
              <p:cNvSpPr>
                <a:spLocks noChangeShapeType="1"/>
              </p:cNvSpPr>
              <p:nvPr/>
            </p:nvSpPr>
            <p:spPr bwMode="auto">
              <a:xfrm>
                <a:off x="-110" y="143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0" name="Line 808"/>
              <p:cNvSpPr>
                <a:spLocks noChangeShapeType="1"/>
              </p:cNvSpPr>
              <p:nvPr/>
            </p:nvSpPr>
            <p:spPr bwMode="auto">
              <a:xfrm>
                <a:off x="-110" y="118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5" name="Line 813"/>
              <p:cNvSpPr>
                <a:spLocks noChangeShapeType="1"/>
              </p:cNvSpPr>
              <p:nvPr/>
            </p:nvSpPr>
            <p:spPr bwMode="auto">
              <a:xfrm>
                <a:off x="-110" y="93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0" name="Line 818"/>
              <p:cNvSpPr>
                <a:spLocks noChangeShapeType="1"/>
              </p:cNvSpPr>
              <p:nvPr/>
            </p:nvSpPr>
            <p:spPr bwMode="auto">
              <a:xfrm flipV="1">
                <a:off x="-110"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1" name="Line 819"/>
              <p:cNvSpPr>
                <a:spLocks noChangeShapeType="1"/>
              </p:cNvSpPr>
              <p:nvPr/>
            </p:nvSpPr>
            <p:spPr bwMode="auto">
              <a:xfrm flipV="1">
                <a:off x="-110"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2" name="Line 820"/>
              <p:cNvSpPr>
                <a:spLocks noChangeShapeType="1"/>
              </p:cNvSpPr>
              <p:nvPr/>
            </p:nvSpPr>
            <p:spPr bwMode="auto">
              <a:xfrm flipV="1">
                <a:off x="388"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3" name="Line 821"/>
              <p:cNvSpPr>
                <a:spLocks noChangeShapeType="1"/>
              </p:cNvSpPr>
              <p:nvPr/>
            </p:nvSpPr>
            <p:spPr bwMode="auto">
              <a:xfrm flipV="1">
                <a:off x="388"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4" name="Line 822"/>
              <p:cNvSpPr>
                <a:spLocks noChangeShapeType="1"/>
              </p:cNvSpPr>
              <p:nvPr/>
            </p:nvSpPr>
            <p:spPr bwMode="auto">
              <a:xfrm flipV="1">
                <a:off x="88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5" name="Line 823"/>
              <p:cNvSpPr>
                <a:spLocks noChangeShapeType="1"/>
              </p:cNvSpPr>
              <p:nvPr/>
            </p:nvSpPr>
            <p:spPr bwMode="auto">
              <a:xfrm flipV="1">
                <a:off x="88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6" name="Line 824"/>
              <p:cNvSpPr>
                <a:spLocks noChangeShapeType="1"/>
              </p:cNvSpPr>
              <p:nvPr/>
            </p:nvSpPr>
            <p:spPr bwMode="auto">
              <a:xfrm flipV="1">
                <a:off x="138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7" name="Line 825"/>
              <p:cNvSpPr>
                <a:spLocks noChangeShapeType="1"/>
              </p:cNvSpPr>
              <p:nvPr/>
            </p:nvSpPr>
            <p:spPr bwMode="auto">
              <a:xfrm flipV="1">
                <a:off x="138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8" name="Line 826"/>
              <p:cNvSpPr>
                <a:spLocks noChangeShapeType="1"/>
              </p:cNvSpPr>
              <p:nvPr/>
            </p:nvSpPr>
            <p:spPr bwMode="auto">
              <a:xfrm flipV="1">
                <a:off x="1882"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9" name="Line 827"/>
              <p:cNvSpPr>
                <a:spLocks noChangeShapeType="1"/>
              </p:cNvSpPr>
              <p:nvPr/>
            </p:nvSpPr>
            <p:spPr bwMode="auto">
              <a:xfrm flipV="1">
                <a:off x="1882"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0" name="Line 828"/>
              <p:cNvSpPr>
                <a:spLocks noChangeShapeType="1"/>
              </p:cNvSpPr>
              <p:nvPr/>
            </p:nvSpPr>
            <p:spPr bwMode="auto">
              <a:xfrm flipV="1">
                <a:off x="237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1" name="Line 829"/>
              <p:cNvSpPr>
                <a:spLocks noChangeShapeType="1"/>
              </p:cNvSpPr>
              <p:nvPr/>
            </p:nvSpPr>
            <p:spPr bwMode="auto">
              <a:xfrm flipV="1">
                <a:off x="237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2" name="Line 830"/>
              <p:cNvSpPr>
                <a:spLocks noChangeShapeType="1"/>
              </p:cNvSpPr>
              <p:nvPr/>
            </p:nvSpPr>
            <p:spPr bwMode="auto">
              <a:xfrm flipV="1">
                <a:off x="3375"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3" name="Line 831"/>
              <p:cNvSpPr>
                <a:spLocks noChangeShapeType="1"/>
              </p:cNvSpPr>
              <p:nvPr/>
            </p:nvSpPr>
            <p:spPr bwMode="auto">
              <a:xfrm flipV="1">
                <a:off x="3375"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4" name="Line 832"/>
              <p:cNvSpPr>
                <a:spLocks noChangeShapeType="1"/>
              </p:cNvSpPr>
              <p:nvPr/>
            </p:nvSpPr>
            <p:spPr bwMode="auto">
              <a:xfrm flipV="1">
                <a:off x="3873"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5" name="Line 833"/>
              <p:cNvSpPr>
                <a:spLocks noChangeShapeType="1"/>
              </p:cNvSpPr>
              <p:nvPr/>
            </p:nvSpPr>
            <p:spPr bwMode="auto">
              <a:xfrm flipV="1">
                <a:off x="3873"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6" name="Line 834"/>
              <p:cNvSpPr>
                <a:spLocks noChangeShapeType="1"/>
              </p:cNvSpPr>
              <p:nvPr/>
            </p:nvSpPr>
            <p:spPr bwMode="auto">
              <a:xfrm flipV="1">
                <a:off x="4371"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7" name="Line 835"/>
              <p:cNvSpPr>
                <a:spLocks noChangeShapeType="1"/>
              </p:cNvSpPr>
              <p:nvPr/>
            </p:nvSpPr>
            <p:spPr bwMode="auto">
              <a:xfrm flipV="1">
                <a:off x="4371"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8" name="Line 836"/>
              <p:cNvSpPr>
                <a:spLocks noChangeShapeType="1"/>
              </p:cNvSpPr>
              <p:nvPr/>
            </p:nvSpPr>
            <p:spPr bwMode="auto">
              <a:xfrm flipV="1">
                <a:off x="486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9" name="Line 837"/>
              <p:cNvSpPr>
                <a:spLocks noChangeShapeType="1"/>
              </p:cNvSpPr>
              <p:nvPr/>
            </p:nvSpPr>
            <p:spPr bwMode="auto">
              <a:xfrm flipV="1">
                <a:off x="486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0" name="Line 838"/>
              <p:cNvSpPr>
                <a:spLocks noChangeShapeType="1"/>
              </p:cNvSpPr>
              <p:nvPr/>
            </p:nvSpPr>
            <p:spPr bwMode="auto">
              <a:xfrm flipV="1">
                <a:off x="536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1" name="Line 839"/>
              <p:cNvSpPr>
                <a:spLocks noChangeShapeType="1"/>
              </p:cNvSpPr>
              <p:nvPr/>
            </p:nvSpPr>
            <p:spPr bwMode="auto">
              <a:xfrm flipV="1">
                <a:off x="536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2" name="Line 840"/>
              <p:cNvSpPr>
                <a:spLocks noChangeShapeType="1"/>
              </p:cNvSpPr>
              <p:nvPr/>
            </p:nvSpPr>
            <p:spPr bwMode="auto">
              <a:xfrm flipV="1">
                <a:off x="586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3" name="Line 841"/>
              <p:cNvSpPr>
                <a:spLocks noChangeShapeType="1"/>
              </p:cNvSpPr>
              <p:nvPr/>
            </p:nvSpPr>
            <p:spPr bwMode="auto">
              <a:xfrm flipV="1">
                <a:off x="586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4" name="Line 842"/>
              <p:cNvSpPr>
                <a:spLocks noChangeShapeType="1"/>
              </p:cNvSpPr>
              <p:nvPr/>
            </p:nvSpPr>
            <p:spPr bwMode="auto">
              <a:xfrm>
                <a:off x="-110" y="367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5" name="Line 843"/>
              <p:cNvSpPr>
                <a:spLocks noChangeShapeType="1"/>
              </p:cNvSpPr>
              <p:nvPr/>
            </p:nvSpPr>
            <p:spPr bwMode="auto">
              <a:xfrm>
                <a:off x="2857" y="367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6" name="Line 844"/>
              <p:cNvSpPr>
                <a:spLocks noChangeShapeType="1"/>
              </p:cNvSpPr>
              <p:nvPr/>
            </p:nvSpPr>
            <p:spPr bwMode="auto">
              <a:xfrm>
                <a:off x="-110" y="342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7" name="Line 845"/>
              <p:cNvSpPr>
                <a:spLocks noChangeShapeType="1"/>
              </p:cNvSpPr>
              <p:nvPr/>
            </p:nvSpPr>
            <p:spPr bwMode="auto">
              <a:xfrm>
                <a:off x="2857" y="342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8" name="Line 846"/>
              <p:cNvSpPr>
                <a:spLocks noChangeShapeType="1"/>
              </p:cNvSpPr>
              <p:nvPr/>
            </p:nvSpPr>
            <p:spPr bwMode="auto">
              <a:xfrm>
                <a:off x="-110" y="317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9" name="Line 847"/>
              <p:cNvSpPr>
                <a:spLocks noChangeShapeType="1"/>
              </p:cNvSpPr>
              <p:nvPr/>
            </p:nvSpPr>
            <p:spPr bwMode="auto">
              <a:xfrm>
                <a:off x="2857" y="317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0" name="Line 848"/>
              <p:cNvSpPr>
                <a:spLocks noChangeShapeType="1"/>
              </p:cNvSpPr>
              <p:nvPr/>
            </p:nvSpPr>
            <p:spPr bwMode="auto">
              <a:xfrm>
                <a:off x="-110" y="2926"/>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1" name="Line 849"/>
              <p:cNvSpPr>
                <a:spLocks noChangeShapeType="1"/>
              </p:cNvSpPr>
              <p:nvPr/>
            </p:nvSpPr>
            <p:spPr bwMode="auto">
              <a:xfrm>
                <a:off x="2857" y="2926"/>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2" name="Line 850"/>
              <p:cNvSpPr>
                <a:spLocks noChangeShapeType="1"/>
              </p:cNvSpPr>
              <p:nvPr/>
            </p:nvSpPr>
            <p:spPr bwMode="auto">
              <a:xfrm>
                <a:off x="-110" y="2677"/>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3" name="Line 851"/>
              <p:cNvSpPr>
                <a:spLocks noChangeShapeType="1"/>
              </p:cNvSpPr>
              <p:nvPr/>
            </p:nvSpPr>
            <p:spPr bwMode="auto">
              <a:xfrm>
                <a:off x="2857" y="2677"/>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4" name="Line 852"/>
              <p:cNvSpPr>
                <a:spLocks noChangeShapeType="1"/>
              </p:cNvSpPr>
              <p:nvPr/>
            </p:nvSpPr>
            <p:spPr bwMode="auto">
              <a:xfrm>
                <a:off x="-110" y="2428"/>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5" name="Line 853"/>
              <p:cNvSpPr>
                <a:spLocks noChangeShapeType="1"/>
              </p:cNvSpPr>
              <p:nvPr/>
            </p:nvSpPr>
            <p:spPr bwMode="auto">
              <a:xfrm>
                <a:off x="2857" y="2428"/>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6" name="Line 854"/>
              <p:cNvSpPr>
                <a:spLocks noChangeShapeType="1"/>
              </p:cNvSpPr>
              <p:nvPr/>
            </p:nvSpPr>
            <p:spPr bwMode="auto">
              <a:xfrm>
                <a:off x="-110" y="1930"/>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7" name="Line 855"/>
              <p:cNvSpPr>
                <a:spLocks noChangeShapeType="1"/>
              </p:cNvSpPr>
              <p:nvPr/>
            </p:nvSpPr>
            <p:spPr bwMode="auto">
              <a:xfrm>
                <a:off x="2857" y="1930"/>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8" name="Line 856"/>
              <p:cNvSpPr>
                <a:spLocks noChangeShapeType="1"/>
              </p:cNvSpPr>
              <p:nvPr/>
            </p:nvSpPr>
            <p:spPr bwMode="auto">
              <a:xfrm>
                <a:off x="-110" y="1681"/>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9" name="Line 857"/>
              <p:cNvSpPr>
                <a:spLocks noChangeShapeType="1"/>
              </p:cNvSpPr>
              <p:nvPr/>
            </p:nvSpPr>
            <p:spPr bwMode="auto">
              <a:xfrm>
                <a:off x="2857" y="1681"/>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0" name="Line 858"/>
              <p:cNvSpPr>
                <a:spLocks noChangeShapeType="1"/>
              </p:cNvSpPr>
              <p:nvPr/>
            </p:nvSpPr>
            <p:spPr bwMode="auto">
              <a:xfrm>
                <a:off x="-110" y="1432"/>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1" name="Line 859"/>
              <p:cNvSpPr>
                <a:spLocks noChangeShapeType="1"/>
              </p:cNvSpPr>
              <p:nvPr/>
            </p:nvSpPr>
            <p:spPr bwMode="auto">
              <a:xfrm>
                <a:off x="2857" y="1432"/>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2" name="Line 860"/>
              <p:cNvSpPr>
                <a:spLocks noChangeShapeType="1"/>
              </p:cNvSpPr>
              <p:nvPr/>
            </p:nvSpPr>
            <p:spPr bwMode="auto">
              <a:xfrm>
                <a:off x="-110" y="118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3" name="Line 861"/>
              <p:cNvSpPr>
                <a:spLocks noChangeShapeType="1"/>
              </p:cNvSpPr>
              <p:nvPr/>
            </p:nvSpPr>
            <p:spPr bwMode="auto">
              <a:xfrm>
                <a:off x="2857" y="118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4" name="Line 862"/>
              <p:cNvSpPr>
                <a:spLocks noChangeShapeType="1"/>
              </p:cNvSpPr>
              <p:nvPr/>
            </p:nvSpPr>
            <p:spPr bwMode="auto">
              <a:xfrm>
                <a:off x="-110" y="93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5" name="Line 863"/>
              <p:cNvSpPr>
                <a:spLocks noChangeShapeType="1"/>
              </p:cNvSpPr>
              <p:nvPr/>
            </p:nvSpPr>
            <p:spPr bwMode="auto">
              <a:xfrm>
                <a:off x="2857" y="93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6" name="Line 864"/>
              <p:cNvSpPr>
                <a:spLocks noChangeShapeType="1"/>
              </p:cNvSpPr>
              <p:nvPr/>
            </p:nvSpPr>
            <p:spPr bwMode="auto">
              <a:xfrm>
                <a:off x="-110" y="68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7" name="Line 865"/>
              <p:cNvSpPr>
                <a:spLocks noChangeShapeType="1"/>
              </p:cNvSpPr>
              <p:nvPr/>
            </p:nvSpPr>
            <p:spPr bwMode="auto">
              <a:xfrm>
                <a:off x="2857" y="68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8" name="Line 866"/>
              <p:cNvSpPr>
                <a:spLocks noChangeShapeType="1"/>
              </p:cNvSpPr>
              <p:nvPr/>
            </p:nvSpPr>
            <p:spPr bwMode="auto">
              <a:xfrm>
                <a:off x="-110" y="2179"/>
                <a:ext cx="5974" cy="1"/>
              </a:xfrm>
              <a:prstGeom prst="line">
                <a:avLst/>
              </a:pr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9" name="Freeform 867"/>
              <p:cNvSpPr>
                <a:spLocks/>
              </p:cNvSpPr>
              <p:nvPr/>
            </p:nvSpPr>
            <p:spPr bwMode="auto">
              <a:xfrm>
                <a:off x="5864" y="2161"/>
                <a:ext cx="36" cy="36"/>
              </a:xfrm>
              <a:custGeom>
                <a:avLst/>
                <a:gdLst/>
                <a:ahLst/>
                <a:cxnLst>
                  <a:cxn ang="0">
                    <a:pos x="0" y="36"/>
                  </a:cxn>
                  <a:cxn ang="0">
                    <a:pos x="0" y="0"/>
                  </a:cxn>
                  <a:cxn ang="0">
                    <a:pos x="36" y="18"/>
                  </a:cxn>
                  <a:cxn ang="0">
                    <a:pos x="0" y="36"/>
                  </a:cxn>
                </a:cxnLst>
                <a:rect l="0" t="0" r="r" b="b"/>
                <a:pathLst>
                  <a:path w="36" h="36">
                    <a:moveTo>
                      <a:pt x="0" y="36"/>
                    </a:moveTo>
                    <a:lnTo>
                      <a:pt x="0" y="0"/>
                    </a:lnTo>
                    <a:lnTo>
                      <a:pt x="36" y="18"/>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0" name="Line 868"/>
              <p:cNvSpPr>
                <a:spLocks noChangeShapeType="1"/>
              </p:cNvSpPr>
              <p:nvPr/>
            </p:nvSpPr>
            <p:spPr bwMode="auto">
              <a:xfrm flipV="1">
                <a:off x="2877" y="685"/>
                <a:ext cx="1" cy="2988"/>
              </a:xfrm>
              <a:prstGeom prst="line">
                <a:avLst/>
              </a:pr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1" name="Freeform 869"/>
              <p:cNvSpPr>
                <a:spLocks/>
              </p:cNvSpPr>
              <p:nvPr/>
            </p:nvSpPr>
            <p:spPr bwMode="auto">
              <a:xfrm>
                <a:off x="2859" y="649"/>
                <a:ext cx="36" cy="36"/>
              </a:xfrm>
              <a:custGeom>
                <a:avLst/>
                <a:gdLst/>
                <a:ahLst/>
                <a:cxnLst>
                  <a:cxn ang="0">
                    <a:pos x="0" y="36"/>
                  </a:cxn>
                  <a:cxn ang="0">
                    <a:pos x="36" y="36"/>
                  </a:cxn>
                  <a:cxn ang="0">
                    <a:pos x="18" y="0"/>
                  </a:cxn>
                  <a:cxn ang="0">
                    <a:pos x="0" y="36"/>
                  </a:cxn>
                </a:cxnLst>
                <a:rect l="0" t="0" r="r" b="b"/>
                <a:pathLst>
                  <a:path w="36" h="36">
                    <a:moveTo>
                      <a:pt x="0" y="36"/>
                    </a:moveTo>
                    <a:lnTo>
                      <a:pt x="36" y="36"/>
                    </a:lnTo>
                    <a:lnTo>
                      <a:pt x="18" y="0"/>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3" name="Line 871"/>
              <p:cNvSpPr>
                <a:spLocks noChangeShapeType="1"/>
              </p:cNvSpPr>
              <p:nvPr/>
            </p:nvSpPr>
            <p:spPr bwMode="auto">
              <a:xfrm flipV="1">
                <a:off x="-110"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4" name="Rectangle 872"/>
              <p:cNvSpPr>
                <a:spLocks noChangeArrowheads="1"/>
              </p:cNvSpPr>
              <p:nvPr/>
            </p:nvSpPr>
            <p:spPr bwMode="auto">
              <a:xfrm>
                <a:off x="-173"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5" name="Line 873"/>
              <p:cNvSpPr>
                <a:spLocks noChangeShapeType="1"/>
              </p:cNvSpPr>
              <p:nvPr/>
            </p:nvSpPr>
            <p:spPr bwMode="auto">
              <a:xfrm flipV="1">
                <a:off x="388"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6" name="Rectangle 874"/>
              <p:cNvSpPr>
                <a:spLocks noChangeArrowheads="1"/>
              </p:cNvSpPr>
              <p:nvPr/>
            </p:nvSpPr>
            <p:spPr bwMode="auto">
              <a:xfrm>
                <a:off x="326"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7" name="Line 875"/>
              <p:cNvSpPr>
                <a:spLocks noChangeShapeType="1"/>
              </p:cNvSpPr>
              <p:nvPr/>
            </p:nvSpPr>
            <p:spPr bwMode="auto">
              <a:xfrm flipV="1">
                <a:off x="88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8" name="Rectangle 876"/>
              <p:cNvSpPr>
                <a:spLocks noChangeArrowheads="1"/>
              </p:cNvSpPr>
              <p:nvPr/>
            </p:nvSpPr>
            <p:spPr bwMode="auto">
              <a:xfrm>
                <a:off x="824"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9" name="Line 877"/>
              <p:cNvSpPr>
                <a:spLocks noChangeShapeType="1"/>
              </p:cNvSpPr>
              <p:nvPr/>
            </p:nvSpPr>
            <p:spPr bwMode="auto">
              <a:xfrm flipV="1">
                <a:off x="138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0" name="Rectangle 878"/>
              <p:cNvSpPr>
                <a:spLocks noChangeArrowheads="1"/>
              </p:cNvSpPr>
              <p:nvPr/>
            </p:nvSpPr>
            <p:spPr bwMode="auto">
              <a:xfrm>
                <a:off x="1322"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1" name="Line 879"/>
              <p:cNvSpPr>
                <a:spLocks noChangeShapeType="1"/>
              </p:cNvSpPr>
              <p:nvPr/>
            </p:nvSpPr>
            <p:spPr bwMode="auto">
              <a:xfrm flipV="1">
                <a:off x="1882"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2" name="Rectangle 880"/>
              <p:cNvSpPr>
                <a:spLocks noChangeArrowheads="1"/>
              </p:cNvSpPr>
              <p:nvPr/>
            </p:nvSpPr>
            <p:spPr bwMode="auto">
              <a:xfrm>
                <a:off x="1820"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3" name="Line 881"/>
              <p:cNvSpPr>
                <a:spLocks noChangeShapeType="1"/>
              </p:cNvSpPr>
              <p:nvPr/>
            </p:nvSpPr>
            <p:spPr bwMode="auto">
              <a:xfrm flipV="1">
                <a:off x="237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4" name="Rectangle 882"/>
              <p:cNvSpPr>
                <a:spLocks noChangeArrowheads="1"/>
              </p:cNvSpPr>
              <p:nvPr/>
            </p:nvSpPr>
            <p:spPr bwMode="auto">
              <a:xfrm>
                <a:off x="2319"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5" name="Line 883"/>
              <p:cNvSpPr>
                <a:spLocks noChangeShapeType="1"/>
              </p:cNvSpPr>
              <p:nvPr/>
            </p:nvSpPr>
            <p:spPr bwMode="auto">
              <a:xfrm flipV="1">
                <a:off x="3375"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6" name="Rectangle 884"/>
              <p:cNvSpPr>
                <a:spLocks noChangeArrowheads="1"/>
              </p:cNvSpPr>
              <p:nvPr/>
            </p:nvSpPr>
            <p:spPr bwMode="auto">
              <a:xfrm>
                <a:off x="3338"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7" name="Line 885"/>
              <p:cNvSpPr>
                <a:spLocks noChangeShapeType="1"/>
              </p:cNvSpPr>
              <p:nvPr/>
            </p:nvSpPr>
            <p:spPr bwMode="auto">
              <a:xfrm flipV="1">
                <a:off x="3873"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8" name="Rectangle 886"/>
              <p:cNvSpPr>
                <a:spLocks noChangeArrowheads="1"/>
              </p:cNvSpPr>
              <p:nvPr/>
            </p:nvSpPr>
            <p:spPr bwMode="auto">
              <a:xfrm>
                <a:off x="3836"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9" name="Line 887"/>
              <p:cNvSpPr>
                <a:spLocks noChangeShapeType="1"/>
              </p:cNvSpPr>
              <p:nvPr/>
            </p:nvSpPr>
            <p:spPr bwMode="auto">
              <a:xfrm flipV="1">
                <a:off x="4371"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0" name="Rectangle 888"/>
              <p:cNvSpPr>
                <a:spLocks noChangeArrowheads="1"/>
              </p:cNvSpPr>
              <p:nvPr/>
            </p:nvSpPr>
            <p:spPr bwMode="auto">
              <a:xfrm>
                <a:off x="4335"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1" name="Line 889"/>
              <p:cNvSpPr>
                <a:spLocks noChangeShapeType="1"/>
              </p:cNvSpPr>
              <p:nvPr/>
            </p:nvSpPr>
            <p:spPr bwMode="auto">
              <a:xfrm flipV="1">
                <a:off x="486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2" name="Rectangle 890"/>
              <p:cNvSpPr>
                <a:spLocks noChangeArrowheads="1"/>
              </p:cNvSpPr>
              <p:nvPr/>
            </p:nvSpPr>
            <p:spPr bwMode="auto">
              <a:xfrm>
                <a:off x="4833"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3" name="Line 891"/>
              <p:cNvSpPr>
                <a:spLocks noChangeShapeType="1"/>
              </p:cNvSpPr>
              <p:nvPr/>
            </p:nvSpPr>
            <p:spPr bwMode="auto">
              <a:xfrm flipV="1">
                <a:off x="536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4" name="Rectangle 892"/>
              <p:cNvSpPr>
                <a:spLocks noChangeArrowheads="1"/>
              </p:cNvSpPr>
              <p:nvPr/>
            </p:nvSpPr>
            <p:spPr bwMode="auto">
              <a:xfrm>
                <a:off x="5331"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5" name="Line 893"/>
              <p:cNvSpPr>
                <a:spLocks noChangeShapeType="1"/>
              </p:cNvSpPr>
              <p:nvPr/>
            </p:nvSpPr>
            <p:spPr bwMode="auto">
              <a:xfrm flipV="1">
                <a:off x="586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6" name="Rectangle 894"/>
              <p:cNvSpPr>
                <a:spLocks noChangeArrowheads="1"/>
              </p:cNvSpPr>
              <p:nvPr/>
            </p:nvSpPr>
            <p:spPr bwMode="auto">
              <a:xfrm>
                <a:off x="5829"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7" name="Line 895"/>
              <p:cNvSpPr>
                <a:spLocks noChangeShapeType="1"/>
              </p:cNvSpPr>
              <p:nvPr/>
            </p:nvSpPr>
            <p:spPr bwMode="auto">
              <a:xfrm>
                <a:off x="2848" y="367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8" name="Rectangle 896"/>
              <p:cNvSpPr>
                <a:spLocks noChangeArrowheads="1"/>
              </p:cNvSpPr>
              <p:nvPr/>
            </p:nvSpPr>
            <p:spPr bwMode="auto">
              <a:xfrm>
                <a:off x="2700" y="3639"/>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grpSp>
        <p:sp>
          <p:nvSpPr>
            <p:cNvPr id="39810" name="Line 898"/>
            <p:cNvSpPr>
              <a:spLocks noChangeShapeType="1"/>
            </p:cNvSpPr>
            <p:nvPr/>
          </p:nvSpPr>
          <p:spPr bwMode="auto">
            <a:xfrm>
              <a:off x="2848" y="342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1" name="Rectangle 899"/>
            <p:cNvSpPr>
              <a:spLocks noChangeArrowheads="1"/>
            </p:cNvSpPr>
            <p:nvPr/>
          </p:nvSpPr>
          <p:spPr bwMode="auto">
            <a:xfrm>
              <a:off x="2700" y="3390"/>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2" name="Line 900"/>
            <p:cNvSpPr>
              <a:spLocks noChangeShapeType="1"/>
            </p:cNvSpPr>
            <p:nvPr/>
          </p:nvSpPr>
          <p:spPr bwMode="auto">
            <a:xfrm>
              <a:off x="2848" y="317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3" name="Rectangle 901"/>
            <p:cNvSpPr>
              <a:spLocks noChangeArrowheads="1"/>
            </p:cNvSpPr>
            <p:nvPr/>
          </p:nvSpPr>
          <p:spPr bwMode="auto">
            <a:xfrm>
              <a:off x="2700" y="3141"/>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4" name="Line 902"/>
            <p:cNvSpPr>
              <a:spLocks noChangeShapeType="1"/>
            </p:cNvSpPr>
            <p:nvPr/>
          </p:nvSpPr>
          <p:spPr bwMode="auto">
            <a:xfrm>
              <a:off x="2848" y="2926"/>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5" name="Rectangle 903"/>
            <p:cNvSpPr>
              <a:spLocks noChangeArrowheads="1"/>
            </p:cNvSpPr>
            <p:nvPr/>
          </p:nvSpPr>
          <p:spPr bwMode="auto">
            <a:xfrm>
              <a:off x="2700" y="2892"/>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6" name="Line 904"/>
            <p:cNvSpPr>
              <a:spLocks noChangeShapeType="1"/>
            </p:cNvSpPr>
            <p:nvPr/>
          </p:nvSpPr>
          <p:spPr bwMode="auto">
            <a:xfrm>
              <a:off x="2848" y="2677"/>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7" name="Rectangle 905"/>
            <p:cNvSpPr>
              <a:spLocks noChangeArrowheads="1"/>
            </p:cNvSpPr>
            <p:nvPr/>
          </p:nvSpPr>
          <p:spPr bwMode="auto">
            <a:xfrm>
              <a:off x="2700" y="2643"/>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8" name="Line 906"/>
            <p:cNvSpPr>
              <a:spLocks noChangeShapeType="1"/>
            </p:cNvSpPr>
            <p:nvPr/>
          </p:nvSpPr>
          <p:spPr bwMode="auto">
            <a:xfrm>
              <a:off x="2848" y="2428"/>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9" name="Rectangle 907"/>
            <p:cNvSpPr>
              <a:spLocks noChangeArrowheads="1"/>
            </p:cNvSpPr>
            <p:nvPr/>
          </p:nvSpPr>
          <p:spPr bwMode="auto">
            <a:xfrm>
              <a:off x="2700" y="2395"/>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20" name="Line 908"/>
            <p:cNvSpPr>
              <a:spLocks noChangeShapeType="1"/>
            </p:cNvSpPr>
            <p:nvPr/>
          </p:nvSpPr>
          <p:spPr bwMode="auto">
            <a:xfrm>
              <a:off x="2848" y="1930"/>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1" name="Rectangle 909"/>
            <p:cNvSpPr>
              <a:spLocks noChangeArrowheads="1"/>
            </p:cNvSpPr>
            <p:nvPr/>
          </p:nvSpPr>
          <p:spPr bwMode="auto">
            <a:xfrm>
              <a:off x="2745" y="1897"/>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2" name="Line 910"/>
            <p:cNvSpPr>
              <a:spLocks noChangeShapeType="1"/>
            </p:cNvSpPr>
            <p:nvPr/>
          </p:nvSpPr>
          <p:spPr bwMode="auto">
            <a:xfrm>
              <a:off x="2848" y="1681"/>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3" name="Rectangle 911"/>
            <p:cNvSpPr>
              <a:spLocks noChangeArrowheads="1"/>
            </p:cNvSpPr>
            <p:nvPr/>
          </p:nvSpPr>
          <p:spPr bwMode="auto">
            <a:xfrm>
              <a:off x="2745" y="1648"/>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4" name="Line 912"/>
            <p:cNvSpPr>
              <a:spLocks noChangeShapeType="1"/>
            </p:cNvSpPr>
            <p:nvPr/>
          </p:nvSpPr>
          <p:spPr bwMode="auto">
            <a:xfrm>
              <a:off x="2848" y="1432"/>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5" name="Rectangle 913"/>
            <p:cNvSpPr>
              <a:spLocks noChangeArrowheads="1"/>
            </p:cNvSpPr>
            <p:nvPr/>
          </p:nvSpPr>
          <p:spPr bwMode="auto">
            <a:xfrm>
              <a:off x="2745" y="1399"/>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6" name="Line 914"/>
            <p:cNvSpPr>
              <a:spLocks noChangeShapeType="1"/>
            </p:cNvSpPr>
            <p:nvPr/>
          </p:nvSpPr>
          <p:spPr bwMode="auto">
            <a:xfrm>
              <a:off x="2848" y="118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7" name="Rectangle 915"/>
            <p:cNvSpPr>
              <a:spLocks noChangeArrowheads="1"/>
            </p:cNvSpPr>
            <p:nvPr/>
          </p:nvSpPr>
          <p:spPr bwMode="auto">
            <a:xfrm>
              <a:off x="2745" y="1150"/>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8" name="Line 916"/>
            <p:cNvSpPr>
              <a:spLocks noChangeShapeType="1"/>
            </p:cNvSpPr>
            <p:nvPr/>
          </p:nvSpPr>
          <p:spPr bwMode="auto">
            <a:xfrm>
              <a:off x="2848" y="93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9" name="Rectangle 917"/>
            <p:cNvSpPr>
              <a:spLocks noChangeArrowheads="1"/>
            </p:cNvSpPr>
            <p:nvPr/>
          </p:nvSpPr>
          <p:spPr bwMode="auto">
            <a:xfrm>
              <a:off x="2745" y="901"/>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0" name="Line 918"/>
            <p:cNvSpPr>
              <a:spLocks noChangeShapeType="1"/>
            </p:cNvSpPr>
            <p:nvPr/>
          </p:nvSpPr>
          <p:spPr bwMode="auto">
            <a:xfrm>
              <a:off x="2848" y="68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31" name="Rectangle 919"/>
            <p:cNvSpPr>
              <a:spLocks noChangeArrowheads="1"/>
            </p:cNvSpPr>
            <p:nvPr/>
          </p:nvSpPr>
          <p:spPr bwMode="auto">
            <a:xfrm>
              <a:off x="2745" y="653"/>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32" name="Rectangle 920"/>
            <p:cNvSpPr>
              <a:spLocks noChangeArrowheads="1"/>
            </p:cNvSpPr>
            <p:nvPr/>
          </p:nvSpPr>
          <p:spPr bwMode="auto">
            <a:xfrm>
              <a:off x="5795" y="2047"/>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x</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3" name="Rectangle 921"/>
            <p:cNvSpPr>
              <a:spLocks noChangeArrowheads="1"/>
            </p:cNvSpPr>
            <p:nvPr/>
          </p:nvSpPr>
          <p:spPr bwMode="auto">
            <a:xfrm>
              <a:off x="2936" y="653"/>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y</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grpSp>
      <p:sp>
        <p:nvSpPr>
          <p:cNvPr id="919" name="Freeform 922"/>
          <p:cNvSpPr>
            <a:spLocks/>
          </p:cNvSpPr>
          <p:nvPr/>
        </p:nvSpPr>
        <p:spPr bwMode="auto">
          <a:xfrm>
            <a:off x="2878754" y="1475860"/>
            <a:ext cx="3482493" cy="4043116"/>
          </a:xfrm>
          <a:custGeom>
            <a:avLst/>
            <a:gdLst/>
            <a:ahLst/>
            <a:cxnLst>
              <a:cxn ang="0">
                <a:pos x="37" y="2787"/>
              </a:cxn>
              <a:cxn ang="0">
                <a:pos x="82" y="2483"/>
              </a:cxn>
              <a:cxn ang="0">
                <a:pos x="126" y="2208"/>
              </a:cxn>
              <a:cxn ang="0">
                <a:pos x="171" y="1961"/>
              </a:cxn>
              <a:cxn ang="0">
                <a:pos x="216" y="1740"/>
              </a:cxn>
              <a:cxn ang="0">
                <a:pos x="261" y="1545"/>
              </a:cxn>
              <a:cxn ang="0">
                <a:pos x="306" y="1374"/>
              </a:cxn>
              <a:cxn ang="0">
                <a:pos x="351" y="1227"/>
              </a:cxn>
              <a:cxn ang="0">
                <a:pos x="395" y="1101"/>
              </a:cxn>
              <a:cxn ang="0">
                <a:pos x="440" y="997"/>
              </a:cxn>
              <a:cxn ang="0">
                <a:pos x="485" y="912"/>
              </a:cxn>
              <a:cxn ang="0">
                <a:pos x="530" y="847"/>
              </a:cxn>
              <a:cxn ang="0">
                <a:pos x="574" y="799"/>
              </a:cxn>
              <a:cxn ang="0">
                <a:pos x="619" y="768"/>
              </a:cxn>
              <a:cxn ang="0">
                <a:pos x="664" y="753"/>
              </a:cxn>
              <a:cxn ang="0">
                <a:pos x="709" y="753"/>
              </a:cxn>
              <a:cxn ang="0">
                <a:pos x="754" y="765"/>
              </a:cxn>
              <a:cxn ang="0">
                <a:pos x="798" y="791"/>
              </a:cxn>
              <a:cxn ang="0">
                <a:pos x="843" y="827"/>
              </a:cxn>
              <a:cxn ang="0">
                <a:pos x="888" y="874"/>
              </a:cxn>
              <a:cxn ang="0">
                <a:pos x="933" y="930"/>
              </a:cxn>
              <a:cxn ang="0">
                <a:pos x="978" y="994"/>
              </a:cxn>
              <a:cxn ang="0">
                <a:pos x="1023" y="1065"/>
              </a:cxn>
              <a:cxn ang="0">
                <a:pos x="1068" y="1141"/>
              </a:cxn>
              <a:cxn ang="0">
                <a:pos x="1112" y="1223"/>
              </a:cxn>
              <a:cxn ang="0">
                <a:pos x="1157" y="1308"/>
              </a:cxn>
              <a:cxn ang="0">
                <a:pos x="1202" y="1395"/>
              </a:cxn>
              <a:cxn ang="0">
                <a:pos x="1246" y="1485"/>
              </a:cxn>
              <a:cxn ang="0">
                <a:pos x="1291" y="1574"/>
              </a:cxn>
              <a:cxn ang="0">
                <a:pos x="1336" y="1663"/>
              </a:cxn>
              <a:cxn ang="0">
                <a:pos x="1381" y="1750"/>
              </a:cxn>
              <a:cxn ang="0">
                <a:pos x="1426" y="1835"/>
              </a:cxn>
              <a:cxn ang="0">
                <a:pos x="1471" y="1915"/>
              </a:cxn>
              <a:cxn ang="0">
                <a:pos x="1515" y="1990"/>
              </a:cxn>
              <a:cxn ang="0">
                <a:pos x="1560" y="2059"/>
              </a:cxn>
              <a:cxn ang="0">
                <a:pos x="1605" y="2121"/>
              </a:cxn>
              <a:cxn ang="0">
                <a:pos x="1650" y="2175"/>
              </a:cxn>
              <a:cxn ang="0">
                <a:pos x="1695" y="2219"/>
              </a:cxn>
              <a:cxn ang="0">
                <a:pos x="1740" y="2253"/>
              </a:cxn>
              <a:cxn ang="0">
                <a:pos x="1784" y="2275"/>
              </a:cxn>
              <a:cxn ang="0">
                <a:pos x="1829" y="2285"/>
              </a:cxn>
              <a:cxn ang="0">
                <a:pos x="1874" y="2280"/>
              </a:cxn>
              <a:cxn ang="0">
                <a:pos x="1918" y="2261"/>
              </a:cxn>
              <a:cxn ang="0">
                <a:pos x="1963" y="2226"/>
              </a:cxn>
              <a:cxn ang="0">
                <a:pos x="2008" y="2174"/>
              </a:cxn>
              <a:cxn ang="0">
                <a:pos x="2053" y="2104"/>
              </a:cxn>
              <a:cxn ang="0">
                <a:pos x="2098" y="2015"/>
              </a:cxn>
              <a:cxn ang="0">
                <a:pos x="2143" y="1905"/>
              </a:cxn>
              <a:cxn ang="0">
                <a:pos x="2187" y="1774"/>
              </a:cxn>
              <a:cxn ang="0">
                <a:pos x="2232" y="1620"/>
              </a:cxn>
              <a:cxn ang="0">
                <a:pos x="2277" y="1443"/>
              </a:cxn>
              <a:cxn ang="0">
                <a:pos x="2322" y="1242"/>
              </a:cxn>
              <a:cxn ang="0">
                <a:pos x="2367" y="1014"/>
              </a:cxn>
              <a:cxn ang="0">
                <a:pos x="2412" y="760"/>
              </a:cxn>
              <a:cxn ang="0">
                <a:pos x="2456" y="478"/>
              </a:cxn>
              <a:cxn ang="0">
                <a:pos x="2501" y="167"/>
              </a:cxn>
            </a:cxnLst>
            <a:rect l="0" t="0" r="r" b="b"/>
            <a:pathLst>
              <a:path w="2524" h="3063">
                <a:moveTo>
                  <a:pt x="0" y="3063"/>
                </a:moveTo>
                <a:lnTo>
                  <a:pt x="7" y="3006"/>
                </a:lnTo>
                <a:lnTo>
                  <a:pt x="15" y="2950"/>
                </a:lnTo>
                <a:lnTo>
                  <a:pt x="22" y="2895"/>
                </a:lnTo>
                <a:lnTo>
                  <a:pt x="30" y="2841"/>
                </a:lnTo>
                <a:lnTo>
                  <a:pt x="37" y="2787"/>
                </a:lnTo>
                <a:lnTo>
                  <a:pt x="44" y="2735"/>
                </a:lnTo>
                <a:lnTo>
                  <a:pt x="52" y="2682"/>
                </a:lnTo>
                <a:lnTo>
                  <a:pt x="59" y="2631"/>
                </a:lnTo>
                <a:lnTo>
                  <a:pt x="67" y="2582"/>
                </a:lnTo>
                <a:lnTo>
                  <a:pt x="74" y="2532"/>
                </a:lnTo>
                <a:lnTo>
                  <a:pt x="82" y="2483"/>
                </a:lnTo>
                <a:lnTo>
                  <a:pt x="89" y="2436"/>
                </a:lnTo>
                <a:lnTo>
                  <a:pt x="97" y="2388"/>
                </a:lnTo>
                <a:lnTo>
                  <a:pt x="104" y="2342"/>
                </a:lnTo>
                <a:lnTo>
                  <a:pt x="112" y="2297"/>
                </a:lnTo>
                <a:lnTo>
                  <a:pt x="119" y="2252"/>
                </a:lnTo>
                <a:lnTo>
                  <a:pt x="126" y="2208"/>
                </a:lnTo>
                <a:lnTo>
                  <a:pt x="134" y="2165"/>
                </a:lnTo>
                <a:lnTo>
                  <a:pt x="141" y="2123"/>
                </a:lnTo>
                <a:lnTo>
                  <a:pt x="149" y="2082"/>
                </a:lnTo>
                <a:lnTo>
                  <a:pt x="156" y="2040"/>
                </a:lnTo>
                <a:lnTo>
                  <a:pt x="164" y="2001"/>
                </a:lnTo>
                <a:lnTo>
                  <a:pt x="171" y="1961"/>
                </a:lnTo>
                <a:lnTo>
                  <a:pt x="179" y="1923"/>
                </a:lnTo>
                <a:lnTo>
                  <a:pt x="186" y="1885"/>
                </a:lnTo>
                <a:lnTo>
                  <a:pt x="194" y="1848"/>
                </a:lnTo>
                <a:lnTo>
                  <a:pt x="201" y="1811"/>
                </a:lnTo>
                <a:lnTo>
                  <a:pt x="209" y="1776"/>
                </a:lnTo>
                <a:lnTo>
                  <a:pt x="216" y="1740"/>
                </a:lnTo>
                <a:lnTo>
                  <a:pt x="223" y="1706"/>
                </a:lnTo>
                <a:lnTo>
                  <a:pt x="231" y="1673"/>
                </a:lnTo>
                <a:lnTo>
                  <a:pt x="238" y="1640"/>
                </a:lnTo>
                <a:lnTo>
                  <a:pt x="246" y="1607"/>
                </a:lnTo>
                <a:lnTo>
                  <a:pt x="253" y="1576"/>
                </a:lnTo>
                <a:lnTo>
                  <a:pt x="261" y="1545"/>
                </a:lnTo>
                <a:lnTo>
                  <a:pt x="268" y="1515"/>
                </a:lnTo>
                <a:lnTo>
                  <a:pt x="276" y="1485"/>
                </a:lnTo>
                <a:lnTo>
                  <a:pt x="283" y="1457"/>
                </a:lnTo>
                <a:lnTo>
                  <a:pt x="291" y="1428"/>
                </a:lnTo>
                <a:lnTo>
                  <a:pt x="298" y="1401"/>
                </a:lnTo>
                <a:lnTo>
                  <a:pt x="306" y="1374"/>
                </a:lnTo>
                <a:lnTo>
                  <a:pt x="313" y="1348"/>
                </a:lnTo>
                <a:lnTo>
                  <a:pt x="321" y="1323"/>
                </a:lnTo>
                <a:lnTo>
                  <a:pt x="328" y="1298"/>
                </a:lnTo>
                <a:lnTo>
                  <a:pt x="336" y="1273"/>
                </a:lnTo>
                <a:lnTo>
                  <a:pt x="343" y="1250"/>
                </a:lnTo>
                <a:lnTo>
                  <a:pt x="351" y="1227"/>
                </a:lnTo>
                <a:lnTo>
                  <a:pt x="358" y="1204"/>
                </a:lnTo>
                <a:lnTo>
                  <a:pt x="366" y="1182"/>
                </a:lnTo>
                <a:lnTo>
                  <a:pt x="373" y="1161"/>
                </a:lnTo>
                <a:lnTo>
                  <a:pt x="381" y="1140"/>
                </a:lnTo>
                <a:lnTo>
                  <a:pt x="388" y="1121"/>
                </a:lnTo>
                <a:lnTo>
                  <a:pt x="395" y="1101"/>
                </a:lnTo>
                <a:lnTo>
                  <a:pt x="403" y="1082"/>
                </a:lnTo>
                <a:lnTo>
                  <a:pt x="410" y="1064"/>
                </a:lnTo>
                <a:lnTo>
                  <a:pt x="418" y="1046"/>
                </a:lnTo>
                <a:lnTo>
                  <a:pt x="425" y="1029"/>
                </a:lnTo>
                <a:lnTo>
                  <a:pt x="433" y="1013"/>
                </a:lnTo>
                <a:lnTo>
                  <a:pt x="440" y="997"/>
                </a:lnTo>
                <a:lnTo>
                  <a:pt x="448" y="981"/>
                </a:lnTo>
                <a:lnTo>
                  <a:pt x="455" y="966"/>
                </a:lnTo>
                <a:lnTo>
                  <a:pt x="463" y="952"/>
                </a:lnTo>
                <a:lnTo>
                  <a:pt x="470" y="938"/>
                </a:lnTo>
                <a:lnTo>
                  <a:pt x="477" y="925"/>
                </a:lnTo>
                <a:lnTo>
                  <a:pt x="485" y="912"/>
                </a:lnTo>
                <a:lnTo>
                  <a:pt x="492" y="900"/>
                </a:lnTo>
                <a:lnTo>
                  <a:pt x="500" y="888"/>
                </a:lnTo>
                <a:lnTo>
                  <a:pt x="507" y="878"/>
                </a:lnTo>
                <a:lnTo>
                  <a:pt x="515" y="867"/>
                </a:lnTo>
                <a:lnTo>
                  <a:pt x="522" y="857"/>
                </a:lnTo>
                <a:lnTo>
                  <a:pt x="530" y="847"/>
                </a:lnTo>
                <a:lnTo>
                  <a:pt x="537" y="838"/>
                </a:lnTo>
                <a:lnTo>
                  <a:pt x="544" y="829"/>
                </a:lnTo>
                <a:lnTo>
                  <a:pt x="552" y="821"/>
                </a:lnTo>
                <a:lnTo>
                  <a:pt x="559" y="813"/>
                </a:lnTo>
                <a:lnTo>
                  <a:pt x="567" y="806"/>
                </a:lnTo>
                <a:lnTo>
                  <a:pt x="574" y="799"/>
                </a:lnTo>
                <a:lnTo>
                  <a:pt x="582" y="793"/>
                </a:lnTo>
                <a:lnTo>
                  <a:pt x="589" y="787"/>
                </a:lnTo>
                <a:lnTo>
                  <a:pt x="597" y="782"/>
                </a:lnTo>
                <a:lnTo>
                  <a:pt x="604" y="777"/>
                </a:lnTo>
                <a:lnTo>
                  <a:pt x="612" y="773"/>
                </a:lnTo>
                <a:lnTo>
                  <a:pt x="619" y="768"/>
                </a:lnTo>
                <a:lnTo>
                  <a:pt x="627" y="765"/>
                </a:lnTo>
                <a:lnTo>
                  <a:pt x="634" y="762"/>
                </a:lnTo>
                <a:lnTo>
                  <a:pt x="642" y="759"/>
                </a:lnTo>
                <a:lnTo>
                  <a:pt x="649" y="757"/>
                </a:lnTo>
                <a:lnTo>
                  <a:pt x="657" y="755"/>
                </a:lnTo>
                <a:lnTo>
                  <a:pt x="664" y="753"/>
                </a:lnTo>
                <a:lnTo>
                  <a:pt x="672" y="752"/>
                </a:lnTo>
                <a:lnTo>
                  <a:pt x="679" y="752"/>
                </a:lnTo>
                <a:lnTo>
                  <a:pt x="687" y="751"/>
                </a:lnTo>
                <a:lnTo>
                  <a:pt x="694" y="752"/>
                </a:lnTo>
                <a:lnTo>
                  <a:pt x="702" y="752"/>
                </a:lnTo>
                <a:lnTo>
                  <a:pt x="709" y="753"/>
                </a:lnTo>
                <a:lnTo>
                  <a:pt x="717" y="754"/>
                </a:lnTo>
                <a:lnTo>
                  <a:pt x="724" y="755"/>
                </a:lnTo>
                <a:lnTo>
                  <a:pt x="731" y="758"/>
                </a:lnTo>
                <a:lnTo>
                  <a:pt x="739" y="760"/>
                </a:lnTo>
                <a:lnTo>
                  <a:pt x="746" y="762"/>
                </a:lnTo>
                <a:lnTo>
                  <a:pt x="754" y="765"/>
                </a:lnTo>
                <a:lnTo>
                  <a:pt x="761" y="769"/>
                </a:lnTo>
                <a:lnTo>
                  <a:pt x="769" y="773"/>
                </a:lnTo>
                <a:lnTo>
                  <a:pt x="776" y="777"/>
                </a:lnTo>
                <a:lnTo>
                  <a:pt x="784" y="781"/>
                </a:lnTo>
                <a:lnTo>
                  <a:pt x="791" y="786"/>
                </a:lnTo>
                <a:lnTo>
                  <a:pt x="798" y="791"/>
                </a:lnTo>
                <a:lnTo>
                  <a:pt x="806" y="796"/>
                </a:lnTo>
                <a:lnTo>
                  <a:pt x="813" y="802"/>
                </a:lnTo>
                <a:lnTo>
                  <a:pt x="821" y="808"/>
                </a:lnTo>
                <a:lnTo>
                  <a:pt x="828" y="814"/>
                </a:lnTo>
                <a:lnTo>
                  <a:pt x="836" y="821"/>
                </a:lnTo>
                <a:lnTo>
                  <a:pt x="843" y="827"/>
                </a:lnTo>
                <a:lnTo>
                  <a:pt x="851" y="834"/>
                </a:lnTo>
                <a:lnTo>
                  <a:pt x="858" y="842"/>
                </a:lnTo>
                <a:lnTo>
                  <a:pt x="866" y="849"/>
                </a:lnTo>
                <a:lnTo>
                  <a:pt x="873" y="857"/>
                </a:lnTo>
                <a:lnTo>
                  <a:pt x="881" y="866"/>
                </a:lnTo>
                <a:lnTo>
                  <a:pt x="888" y="874"/>
                </a:lnTo>
                <a:lnTo>
                  <a:pt x="896" y="883"/>
                </a:lnTo>
                <a:lnTo>
                  <a:pt x="903" y="892"/>
                </a:lnTo>
                <a:lnTo>
                  <a:pt x="910" y="901"/>
                </a:lnTo>
                <a:lnTo>
                  <a:pt x="918" y="910"/>
                </a:lnTo>
                <a:lnTo>
                  <a:pt x="925" y="920"/>
                </a:lnTo>
                <a:lnTo>
                  <a:pt x="933" y="930"/>
                </a:lnTo>
                <a:lnTo>
                  <a:pt x="940" y="940"/>
                </a:lnTo>
                <a:lnTo>
                  <a:pt x="948" y="950"/>
                </a:lnTo>
                <a:lnTo>
                  <a:pt x="955" y="961"/>
                </a:lnTo>
                <a:lnTo>
                  <a:pt x="963" y="972"/>
                </a:lnTo>
                <a:lnTo>
                  <a:pt x="970" y="983"/>
                </a:lnTo>
                <a:lnTo>
                  <a:pt x="978" y="994"/>
                </a:lnTo>
                <a:lnTo>
                  <a:pt x="985" y="1005"/>
                </a:lnTo>
                <a:lnTo>
                  <a:pt x="993" y="1017"/>
                </a:lnTo>
                <a:lnTo>
                  <a:pt x="1000" y="1028"/>
                </a:lnTo>
                <a:lnTo>
                  <a:pt x="1008" y="1040"/>
                </a:lnTo>
                <a:lnTo>
                  <a:pt x="1015" y="1052"/>
                </a:lnTo>
                <a:lnTo>
                  <a:pt x="1023" y="1065"/>
                </a:lnTo>
                <a:lnTo>
                  <a:pt x="1030" y="1077"/>
                </a:lnTo>
                <a:lnTo>
                  <a:pt x="1038" y="1089"/>
                </a:lnTo>
                <a:lnTo>
                  <a:pt x="1045" y="1102"/>
                </a:lnTo>
                <a:lnTo>
                  <a:pt x="1053" y="1115"/>
                </a:lnTo>
                <a:lnTo>
                  <a:pt x="1060" y="1128"/>
                </a:lnTo>
                <a:lnTo>
                  <a:pt x="1068" y="1141"/>
                </a:lnTo>
                <a:lnTo>
                  <a:pt x="1075" y="1154"/>
                </a:lnTo>
                <a:lnTo>
                  <a:pt x="1082" y="1168"/>
                </a:lnTo>
                <a:lnTo>
                  <a:pt x="1090" y="1181"/>
                </a:lnTo>
                <a:lnTo>
                  <a:pt x="1097" y="1195"/>
                </a:lnTo>
                <a:lnTo>
                  <a:pt x="1105" y="1209"/>
                </a:lnTo>
                <a:lnTo>
                  <a:pt x="1112" y="1223"/>
                </a:lnTo>
                <a:lnTo>
                  <a:pt x="1120" y="1237"/>
                </a:lnTo>
                <a:lnTo>
                  <a:pt x="1127" y="1251"/>
                </a:lnTo>
                <a:lnTo>
                  <a:pt x="1135" y="1265"/>
                </a:lnTo>
                <a:lnTo>
                  <a:pt x="1142" y="1279"/>
                </a:lnTo>
                <a:lnTo>
                  <a:pt x="1150" y="1293"/>
                </a:lnTo>
                <a:lnTo>
                  <a:pt x="1157" y="1308"/>
                </a:lnTo>
                <a:lnTo>
                  <a:pt x="1164" y="1322"/>
                </a:lnTo>
                <a:lnTo>
                  <a:pt x="1172" y="1337"/>
                </a:lnTo>
                <a:lnTo>
                  <a:pt x="1179" y="1352"/>
                </a:lnTo>
                <a:lnTo>
                  <a:pt x="1187" y="1366"/>
                </a:lnTo>
                <a:lnTo>
                  <a:pt x="1194" y="1381"/>
                </a:lnTo>
                <a:lnTo>
                  <a:pt x="1202" y="1395"/>
                </a:lnTo>
                <a:lnTo>
                  <a:pt x="1209" y="1410"/>
                </a:lnTo>
                <a:lnTo>
                  <a:pt x="1217" y="1425"/>
                </a:lnTo>
                <a:lnTo>
                  <a:pt x="1224" y="1440"/>
                </a:lnTo>
                <a:lnTo>
                  <a:pt x="1231" y="1455"/>
                </a:lnTo>
                <a:lnTo>
                  <a:pt x="1239" y="1470"/>
                </a:lnTo>
                <a:lnTo>
                  <a:pt x="1246" y="1485"/>
                </a:lnTo>
                <a:lnTo>
                  <a:pt x="1254" y="1500"/>
                </a:lnTo>
                <a:lnTo>
                  <a:pt x="1261" y="1515"/>
                </a:lnTo>
                <a:lnTo>
                  <a:pt x="1269" y="1529"/>
                </a:lnTo>
                <a:lnTo>
                  <a:pt x="1276" y="1544"/>
                </a:lnTo>
                <a:lnTo>
                  <a:pt x="1284" y="1559"/>
                </a:lnTo>
                <a:lnTo>
                  <a:pt x="1291" y="1574"/>
                </a:lnTo>
                <a:lnTo>
                  <a:pt x="1299" y="1589"/>
                </a:lnTo>
                <a:lnTo>
                  <a:pt x="1306" y="1604"/>
                </a:lnTo>
                <a:lnTo>
                  <a:pt x="1314" y="1619"/>
                </a:lnTo>
                <a:lnTo>
                  <a:pt x="1321" y="1634"/>
                </a:lnTo>
                <a:lnTo>
                  <a:pt x="1329" y="1649"/>
                </a:lnTo>
                <a:lnTo>
                  <a:pt x="1336" y="1663"/>
                </a:lnTo>
                <a:lnTo>
                  <a:pt x="1344" y="1678"/>
                </a:lnTo>
                <a:lnTo>
                  <a:pt x="1351" y="1692"/>
                </a:lnTo>
                <a:lnTo>
                  <a:pt x="1359" y="1707"/>
                </a:lnTo>
                <a:lnTo>
                  <a:pt x="1366" y="1721"/>
                </a:lnTo>
                <a:lnTo>
                  <a:pt x="1374" y="1736"/>
                </a:lnTo>
                <a:lnTo>
                  <a:pt x="1381" y="1750"/>
                </a:lnTo>
                <a:lnTo>
                  <a:pt x="1389" y="1764"/>
                </a:lnTo>
                <a:lnTo>
                  <a:pt x="1396" y="1779"/>
                </a:lnTo>
                <a:lnTo>
                  <a:pt x="1404" y="1793"/>
                </a:lnTo>
                <a:lnTo>
                  <a:pt x="1411" y="1807"/>
                </a:lnTo>
                <a:lnTo>
                  <a:pt x="1418" y="1821"/>
                </a:lnTo>
                <a:lnTo>
                  <a:pt x="1426" y="1835"/>
                </a:lnTo>
                <a:lnTo>
                  <a:pt x="1433" y="1848"/>
                </a:lnTo>
                <a:lnTo>
                  <a:pt x="1441" y="1862"/>
                </a:lnTo>
                <a:lnTo>
                  <a:pt x="1448" y="1875"/>
                </a:lnTo>
                <a:lnTo>
                  <a:pt x="1456" y="1889"/>
                </a:lnTo>
                <a:lnTo>
                  <a:pt x="1463" y="1902"/>
                </a:lnTo>
                <a:lnTo>
                  <a:pt x="1471" y="1915"/>
                </a:lnTo>
                <a:lnTo>
                  <a:pt x="1478" y="1928"/>
                </a:lnTo>
                <a:lnTo>
                  <a:pt x="1485" y="1941"/>
                </a:lnTo>
                <a:lnTo>
                  <a:pt x="1493" y="1953"/>
                </a:lnTo>
                <a:lnTo>
                  <a:pt x="1500" y="1966"/>
                </a:lnTo>
                <a:lnTo>
                  <a:pt x="1508" y="1978"/>
                </a:lnTo>
                <a:lnTo>
                  <a:pt x="1515" y="1990"/>
                </a:lnTo>
                <a:lnTo>
                  <a:pt x="1523" y="2002"/>
                </a:lnTo>
                <a:lnTo>
                  <a:pt x="1530" y="2014"/>
                </a:lnTo>
                <a:lnTo>
                  <a:pt x="1538" y="2025"/>
                </a:lnTo>
                <a:lnTo>
                  <a:pt x="1545" y="2037"/>
                </a:lnTo>
                <a:lnTo>
                  <a:pt x="1553" y="2048"/>
                </a:lnTo>
                <a:lnTo>
                  <a:pt x="1560" y="2059"/>
                </a:lnTo>
                <a:lnTo>
                  <a:pt x="1568" y="2070"/>
                </a:lnTo>
                <a:lnTo>
                  <a:pt x="1575" y="2081"/>
                </a:lnTo>
                <a:lnTo>
                  <a:pt x="1583" y="2091"/>
                </a:lnTo>
                <a:lnTo>
                  <a:pt x="1590" y="2102"/>
                </a:lnTo>
                <a:lnTo>
                  <a:pt x="1597" y="2111"/>
                </a:lnTo>
                <a:lnTo>
                  <a:pt x="1605" y="2121"/>
                </a:lnTo>
                <a:lnTo>
                  <a:pt x="1612" y="2131"/>
                </a:lnTo>
                <a:lnTo>
                  <a:pt x="1620" y="2140"/>
                </a:lnTo>
                <a:lnTo>
                  <a:pt x="1627" y="2149"/>
                </a:lnTo>
                <a:lnTo>
                  <a:pt x="1635" y="2158"/>
                </a:lnTo>
                <a:lnTo>
                  <a:pt x="1642" y="2166"/>
                </a:lnTo>
                <a:lnTo>
                  <a:pt x="1650" y="2175"/>
                </a:lnTo>
                <a:lnTo>
                  <a:pt x="1657" y="2183"/>
                </a:lnTo>
                <a:lnTo>
                  <a:pt x="1665" y="2191"/>
                </a:lnTo>
                <a:lnTo>
                  <a:pt x="1672" y="2198"/>
                </a:lnTo>
                <a:lnTo>
                  <a:pt x="1680" y="2205"/>
                </a:lnTo>
                <a:lnTo>
                  <a:pt x="1687" y="2213"/>
                </a:lnTo>
                <a:lnTo>
                  <a:pt x="1695" y="2219"/>
                </a:lnTo>
                <a:lnTo>
                  <a:pt x="1702" y="2225"/>
                </a:lnTo>
                <a:lnTo>
                  <a:pt x="1710" y="2232"/>
                </a:lnTo>
                <a:lnTo>
                  <a:pt x="1717" y="2237"/>
                </a:lnTo>
                <a:lnTo>
                  <a:pt x="1725" y="2243"/>
                </a:lnTo>
                <a:lnTo>
                  <a:pt x="1732" y="2248"/>
                </a:lnTo>
                <a:lnTo>
                  <a:pt x="1740" y="2253"/>
                </a:lnTo>
                <a:lnTo>
                  <a:pt x="1747" y="2257"/>
                </a:lnTo>
                <a:lnTo>
                  <a:pt x="1754" y="2262"/>
                </a:lnTo>
                <a:lnTo>
                  <a:pt x="1762" y="2265"/>
                </a:lnTo>
                <a:lnTo>
                  <a:pt x="1769" y="2269"/>
                </a:lnTo>
                <a:lnTo>
                  <a:pt x="1777" y="2272"/>
                </a:lnTo>
                <a:lnTo>
                  <a:pt x="1784" y="2275"/>
                </a:lnTo>
                <a:lnTo>
                  <a:pt x="1792" y="2277"/>
                </a:lnTo>
                <a:lnTo>
                  <a:pt x="1799" y="2280"/>
                </a:lnTo>
                <a:lnTo>
                  <a:pt x="1807" y="2282"/>
                </a:lnTo>
                <a:lnTo>
                  <a:pt x="1814" y="2283"/>
                </a:lnTo>
                <a:lnTo>
                  <a:pt x="1822" y="2284"/>
                </a:lnTo>
                <a:lnTo>
                  <a:pt x="1829" y="2285"/>
                </a:lnTo>
                <a:lnTo>
                  <a:pt x="1837" y="2285"/>
                </a:lnTo>
                <a:lnTo>
                  <a:pt x="1844" y="2285"/>
                </a:lnTo>
                <a:lnTo>
                  <a:pt x="1851" y="2284"/>
                </a:lnTo>
                <a:lnTo>
                  <a:pt x="1859" y="2283"/>
                </a:lnTo>
                <a:lnTo>
                  <a:pt x="1866" y="2282"/>
                </a:lnTo>
                <a:lnTo>
                  <a:pt x="1874" y="2280"/>
                </a:lnTo>
                <a:lnTo>
                  <a:pt x="1881" y="2278"/>
                </a:lnTo>
                <a:lnTo>
                  <a:pt x="1889" y="2276"/>
                </a:lnTo>
                <a:lnTo>
                  <a:pt x="1896" y="2273"/>
                </a:lnTo>
                <a:lnTo>
                  <a:pt x="1904" y="2269"/>
                </a:lnTo>
                <a:lnTo>
                  <a:pt x="1911" y="2265"/>
                </a:lnTo>
                <a:lnTo>
                  <a:pt x="1918" y="2261"/>
                </a:lnTo>
                <a:lnTo>
                  <a:pt x="1926" y="2256"/>
                </a:lnTo>
                <a:lnTo>
                  <a:pt x="1933" y="2251"/>
                </a:lnTo>
                <a:lnTo>
                  <a:pt x="1941" y="2246"/>
                </a:lnTo>
                <a:lnTo>
                  <a:pt x="1948" y="2240"/>
                </a:lnTo>
                <a:lnTo>
                  <a:pt x="1956" y="2233"/>
                </a:lnTo>
                <a:lnTo>
                  <a:pt x="1963" y="2226"/>
                </a:lnTo>
                <a:lnTo>
                  <a:pt x="1971" y="2219"/>
                </a:lnTo>
                <a:lnTo>
                  <a:pt x="1978" y="2211"/>
                </a:lnTo>
                <a:lnTo>
                  <a:pt x="1986" y="2202"/>
                </a:lnTo>
                <a:lnTo>
                  <a:pt x="1993" y="2193"/>
                </a:lnTo>
                <a:lnTo>
                  <a:pt x="2001" y="2184"/>
                </a:lnTo>
                <a:lnTo>
                  <a:pt x="2008" y="2174"/>
                </a:lnTo>
                <a:lnTo>
                  <a:pt x="2016" y="2164"/>
                </a:lnTo>
                <a:lnTo>
                  <a:pt x="2023" y="2153"/>
                </a:lnTo>
                <a:lnTo>
                  <a:pt x="2031" y="2141"/>
                </a:lnTo>
                <a:lnTo>
                  <a:pt x="2038" y="2129"/>
                </a:lnTo>
                <a:lnTo>
                  <a:pt x="2046" y="2117"/>
                </a:lnTo>
                <a:lnTo>
                  <a:pt x="2053" y="2104"/>
                </a:lnTo>
                <a:lnTo>
                  <a:pt x="2061" y="2090"/>
                </a:lnTo>
                <a:lnTo>
                  <a:pt x="2068" y="2076"/>
                </a:lnTo>
                <a:lnTo>
                  <a:pt x="2076" y="2062"/>
                </a:lnTo>
                <a:lnTo>
                  <a:pt x="2083" y="2046"/>
                </a:lnTo>
                <a:lnTo>
                  <a:pt x="2091" y="2031"/>
                </a:lnTo>
                <a:lnTo>
                  <a:pt x="2098" y="2015"/>
                </a:lnTo>
                <a:lnTo>
                  <a:pt x="2105" y="1998"/>
                </a:lnTo>
                <a:lnTo>
                  <a:pt x="2113" y="1980"/>
                </a:lnTo>
                <a:lnTo>
                  <a:pt x="2120" y="1962"/>
                </a:lnTo>
                <a:lnTo>
                  <a:pt x="2128" y="1944"/>
                </a:lnTo>
                <a:lnTo>
                  <a:pt x="2135" y="1925"/>
                </a:lnTo>
                <a:lnTo>
                  <a:pt x="2143" y="1905"/>
                </a:lnTo>
                <a:lnTo>
                  <a:pt x="2150" y="1884"/>
                </a:lnTo>
                <a:lnTo>
                  <a:pt x="2158" y="1863"/>
                </a:lnTo>
                <a:lnTo>
                  <a:pt x="2165" y="1842"/>
                </a:lnTo>
                <a:lnTo>
                  <a:pt x="2172" y="1820"/>
                </a:lnTo>
                <a:lnTo>
                  <a:pt x="2180" y="1797"/>
                </a:lnTo>
                <a:lnTo>
                  <a:pt x="2187" y="1774"/>
                </a:lnTo>
                <a:lnTo>
                  <a:pt x="2195" y="1750"/>
                </a:lnTo>
                <a:lnTo>
                  <a:pt x="2202" y="1725"/>
                </a:lnTo>
                <a:lnTo>
                  <a:pt x="2210" y="1700"/>
                </a:lnTo>
                <a:lnTo>
                  <a:pt x="2217" y="1674"/>
                </a:lnTo>
                <a:lnTo>
                  <a:pt x="2225" y="1647"/>
                </a:lnTo>
                <a:lnTo>
                  <a:pt x="2232" y="1620"/>
                </a:lnTo>
                <a:lnTo>
                  <a:pt x="2240" y="1593"/>
                </a:lnTo>
                <a:lnTo>
                  <a:pt x="2247" y="1564"/>
                </a:lnTo>
                <a:lnTo>
                  <a:pt x="2255" y="1535"/>
                </a:lnTo>
                <a:lnTo>
                  <a:pt x="2262" y="1505"/>
                </a:lnTo>
                <a:lnTo>
                  <a:pt x="2270" y="1475"/>
                </a:lnTo>
                <a:lnTo>
                  <a:pt x="2277" y="1443"/>
                </a:lnTo>
                <a:lnTo>
                  <a:pt x="2284" y="1412"/>
                </a:lnTo>
                <a:lnTo>
                  <a:pt x="2292" y="1379"/>
                </a:lnTo>
                <a:lnTo>
                  <a:pt x="2299" y="1346"/>
                </a:lnTo>
                <a:lnTo>
                  <a:pt x="2307" y="1312"/>
                </a:lnTo>
                <a:lnTo>
                  <a:pt x="2314" y="1277"/>
                </a:lnTo>
                <a:lnTo>
                  <a:pt x="2322" y="1242"/>
                </a:lnTo>
                <a:lnTo>
                  <a:pt x="2329" y="1205"/>
                </a:lnTo>
                <a:lnTo>
                  <a:pt x="2337" y="1169"/>
                </a:lnTo>
                <a:lnTo>
                  <a:pt x="2344" y="1131"/>
                </a:lnTo>
                <a:lnTo>
                  <a:pt x="2352" y="1093"/>
                </a:lnTo>
                <a:lnTo>
                  <a:pt x="2359" y="1054"/>
                </a:lnTo>
                <a:lnTo>
                  <a:pt x="2367" y="1014"/>
                </a:lnTo>
                <a:lnTo>
                  <a:pt x="2374" y="974"/>
                </a:lnTo>
                <a:lnTo>
                  <a:pt x="2382" y="932"/>
                </a:lnTo>
                <a:lnTo>
                  <a:pt x="2389" y="890"/>
                </a:lnTo>
                <a:lnTo>
                  <a:pt x="2397" y="848"/>
                </a:lnTo>
                <a:lnTo>
                  <a:pt x="2404" y="804"/>
                </a:lnTo>
                <a:lnTo>
                  <a:pt x="2412" y="760"/>
                </a:lnTo>
                <a:lnTo>
                  <a:pt x="2419" y="715"/>
                </a:lnTo>
                <a:lnTo>
                  <a:pt x="2426" y="669"/>
                </a:lnTo>
                <a:lnTo>
                  <a:pt x="2434" y="623"/>
                </a:lnTo>
                <a:lnTo>
                  <a:pt x="2441" y="575"/>
                </a:lnTo>
                <a:lnTo>
                  <a:pt x="2449" y="527"/>
                </a:lnTo>
                <a:lnTo>
                  <a:pt x="2456" y="478"/>
                </a:lnTo>
                <a:lnTo>
                  <a:pt x="2464" y="428"/>
                </a:lnTo>
                <a:lnTo>
                  <a:pt x="2471" y="377"/>
                </a:lnTo>
                <a:lnTo>
                  <a:pt x="2479" y="326"/>
                </a:lnTo>
                <a:lnTo>
                  <a:pt x="2486" y="273"/>
                </a:lnTo>
                <a:lnTo>
                  <a:pt x="2494" y="221"/>
                </a:lnTo>
                <a:lnTo>
                  <a:pt x="2501" y="167"/>
                </a:lnTo>
                <a:lnTo>
                  <a:pt x="2509" y="112"/>
                </a:lnTo>
                <a:lnTo>
                  <a:pt x="2516" y="56"/>
                </a:lnTo>
                <a:lnTo>
                  <a:pt x="2524" y="0"/>
                </a:lnTo>
              </a:path>
            </a:pathLst>
          </a:custGeom>
          <a:noFill/>
          <a:ln w="381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4" name="TextBox 233"/>
          <p:cNvSpPr txBox="1"/>
          <p:nvPr/>
        </p:nvSpPr>
        <p:spPr>
          <a:xfrm>
            <a:off x="2389061" y="2262454"/>
            <a:ext cx="1096775" cy="738664"/>
          </a:xfrm>
          <a:prstGeom prst="rect">
            <a:avLst/>
          </a:prstGeom>
          <a:noFill/>
        </p:spPr>
        <p:txBody>
          <a:bodyPr wrap="none" rtlCol="0">
            <a:spAutoFit/>
          </a:bodyPr>
          <a:lstStyle/>
          <a:p>
            <a:pPr algn="ctr"/>
            <a:r>
              <a:rPr lang="en-IE" sz="1400" b="1" i="1" dirty="0" smtClean="0">
                <a:solidFill>
                  <a:srgbClr val="00B050"/>
                </a:solidFill>
                <a:latin typeface="Century Gothic" pitchFamily="34" charset="0"/>
              </a:rPr>
              <a:t>Positive </a:t>
            </a:r>
          </a:p>
          <a:p>
            <a:pPr algn="ctr"/>
            <a:r>
              <a:rPr lang="en-IE" sz="1400" b="1" i="1" dirty="0" smtClean="0">
                <a:solidFill>
                  <a:srgbClr val="00B050"/>
                </a:solidFill>
                <a:latin typeface="Century Gothic" pitchFamily="34" charset="0"/>
              </a:rPr>
              <a:t>and </a:t>
            </a:r>
          </a:p>
          <a:p>
            <a:pPr algn="ctr"/>
            <a:r>
              <a:rPr lang="en-IE" sz="1400" b="1" i="1" dirty="0" smtClean="0">
                <a:solidFill>
                  <a:srgbClr val="00B050"/>
                </a:solidFill>
                <a:latin typeface="Century Gothic" pitchFamily="34" charset="0"/>
              </a:rPr>
              <a:t>Increasing</a:t>
            </a:r>
            <a:endParaRPr lang="en-IE" sz="1400" b="1" i="1" dirty="0">
              <a:solidFill>
                <a:srgbClr val="00B050"/>
              </a:solidFill>
              <a:latin typeface="Century Gothic" pitchFamily="34" charset="0"/>
            </a:endParaRPr>
          </a:p>
        </p:txBody>
      </p:sp>
      <p:sp>
        <p:nvSpPr>
          <p:cNvPr id="235" name="TextBox 234"/>
          <p:cNvSpPr txBox="1"/>
          <p:nvPr/>
        </p:nvSpPr>
        <p:spPr>
          <a:xfrm>
            <a:off x="6181521" y="1765421"/>
            <a:ext cx="1096775" cy="738664"/>
          </a:xfrm>
          <a:prstGeom prst="rect">
            <a:avLst/>
          </a:prstGeom>
          <a:noFill/>
        </p:spPr>
        <p:txBody>
          <a:bodyPr wrap="none" rtlCol="0">
            <a:spAutoFit/>
          </a:bodyPr>
          <a:lstStyle/>
          <a:p>
            <a:pPr algn="ctr"/>
            <a:r>
              <a:rPr lang="en-IE" sz="1400" b="1" i="1" dirty="0" smtClean="0">
                <a:solidFill>
                  <a:srgbClr val="00B050"/>
                </a:solidFill>
                <a:latin typeface="Century Gothic" pitchFamily="34" charset="0"/>
              </a:rPr>
              <a:t>Positive </a:t>
            </a:r>
          </a:p>
          <a:p>
            <a:pPr algn="ctr"/>
            <a:r>
              <a:rPr lang="en-IE" sz="1400" b="1" i="1" dirty="0" smtClean="0">
                <a:solidFill>
                  <a:srgbClr val="00B050"/>
                </a:solidFill>
                <a:latin typeface="Century Gothic" pitchFamily="34" charset="0"/>
              </a:rPr>
              <a:t>and </a:t>
            </a:r>
          </a:p>
          <a:p>
            <a:pPr algn="ctr"/>
            <a:r>
              <a:rPr lang="en-IE" sz="1400" b="1" i="1" dirty="0" smtClean="0">
                <a:solidFill>
                  <a:srgbClr val="00B050"/>
                </a:solidFill>
                <a:latin typeface="Century Gothic" pitchFamily="34" charset="0"/>
              </a:rPr>
              <a:t>Increasing</a:t>
            </a:r>
            <a:endParaRPr lang="en-IE" sz="1400" b="1" i="1" dirty="0">
              <a:solidFill>
                <a:srgbClr val="00B050"/>
              </a:solidFill>
              <a:latin typeface="Century Gothic" pitchFamily="34" charset="0"/>
            </a:endParaRPr>
          </a:p>
        </p:txBody>
      </p:sp>
      <p:sp>
        <p:nvSpPr>
          <p:cNvPr id="236" name="TextBox 235"/>
          <p:cNvSpPr txBox="1"/>
          <p:nvPr/>
        </p:nvSpPr>
        <p:spPr>
          <a:xfrm>
            <a:off x="4441694" y="2037517"/>
            <a:ext cx="1180131" cy="738664"/>
          </a:xfrm>
          <a:prstGeom prst="rect">
            <a:avLst/>
          </a:prstGeom>
          <a:noFill/>
        </p:spPr>
        <p:txBody>
          <a:bodyPr wrap="none" rtlCol="0">
            <a:spAutoFit/>
          </a:bodyPr>
          <a:lstStyle/>
          <a:p>
            <a:pPr algn="ctr"/>
            <a:r>
              <a:rPr lang="en-IE" sz="1400" b="1" i="1" dirty="0" smtClean="0">
                <a:solidFill>
                  <a:srgbClr val="FFC000"/>
                </a:solidFill>
                <a:latin typeface="Century Gothic" pitchFamily="34" charset="0"/>
              </a:rPr>
              <a:t>Positive </a:t>
            </a:r>
          </a:p>
          <a:p>
            <a:pPr algn="ctr"/>
            <a:r>
              <a:rPr lang="en-IE" sz="1400" b="1" i="1" dirty="0" smtClean="0">
                <a:solidFill>
                  <a:srgbClr val="FFC000"/>
                </a:solidFill>
                <a:latin typeface="Century Gothic" pitchFamily="34" charset="0"/>
              </a:rPr>
              <a:t>and </a:t>
            </a:r>
          </a:p>
          <a:p>
            <a:pPr algn="ctr"/>
            <a:r>
              <a:rPr lang="en-IE" sz="1400" b="1" i="1" dirty="0" smtClean="0">
                <a:solidFill>
                  <a:srgbClr val="FFC000"/>
                </a:solidFill>
                <a:latin typeface="Century Gothic" pitchFamily="34" charset="0"/>
              </a:rPr>
              <a:t>Decreasing</a:t>
            </a:r>
            <a:endParaRPr lang="en-IE" sz="1400" b="1" i="1" dirty="0">
              <a:solidFill>
                <a:srgbClr val="FFC000"/>
              </a:solidFill>
              <a:latin typeface="Century Gothic" pitchFamily="34" charset="0"/>
            </a:endParaRPr>
          </a:p>
        </p:txBody>
      </p:sp>
      <p:sp>
        <p:nvSpPr>
          <p:cNvPr id="237" name="TextBox 236"/>
          <p:cNvSpPr txBox="1"/>
          <p:nvPr/>
        </p:nvSpPr>
        <p:spPr>
          <a:xfrm>
            <a:off x="1330568" y="285728"/>
            <a:ext cx="6482865"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pPr algn="ctr"/>
            <a:r>
              <a:rPr lang="en-IE" sz="4400" b="1" i="1" dirty="0" smtClean="0">
                <a:solidFill>
                  <a:srgbClr val="990033"/>
                </a:solidFill>
                <a:effectLst>
                  <a:outerShdw blurRad="38100" dist="38100" dir="2700000" algn="tl">
                    <a:srgbClr val="000000">
                      <a:alpha val="43137"/>
                    </a:srgbClr>
                  </a:outerShdw>
                </a:effectLst>
                <a:latin typeface="Century Gothic" pitchFamily="34" charset="0"/>
              </a:rPr>
              <a:t>Features of +x</a:t>
            </a:r>
            <a:r>
              <a:rPr lang="en-IE" sz="4400" b="1" i="1" baseline="40000" dirty="0" smtClean="0">
                <a:solidFill>
                  <a:srgbClr val="990033"/>
                </a:solidFill>
                <a:effectLst>
                  <a:outerShdw blurRad="38100" dist="38100" dir="2700000" algn="tl">
                    <a:srgbClr val="000000">
                      <a:alpha val="43137"/>
                    </a:srgbClr>
                  </a:outerShdw>
                </a:effectLst>
                <a:latin typeface="Century Gothic" pitchFamily="34" charset="0"/>
              </a:rPr>
              <a:t>3</a:t>
            </a:r>
            <a:r>
              <a:rPr lang="en-IE" sz="4400" b="1" i="1" dirty="0" smtClean="0">
                <a:solidFill>
                  <a:srgbClr val="990033"/>
                </a:solidFill>
                <a:effectLst>
                  <a:outerShdw blurRad="38100" dist="38100" dir="2700000" algn="tl">
                    <a:srgbClr val="000000">
                      <a:alpha val="43137"/>
                    </a:srgbClr>
                  </a:outerShdw>
                </a:effectLst>
                <a:latin typeface="Century Gothic" pitchFamily="34" charset="0"/>
              </a:rPr>
              <a:t> Graphs </a:t>
            </a:r>
            <a:endParaRPr lang="en-IE" sz="4400" b="1" i="1" baseline="40000" dirty="0">
              <a:solidFill>
                <a:srgbClr val="990033"/>
              </a:solidFill>
              <a:effectLst>
                <a:outerShdw blurRad="38100" dist="38100" dir="2700000" algn="tl">
                  <a:srgbClr val="000000">
                    <a:alpha val="43137"/>
                  </a:srgbClr>
                </a:outerShdw>
              </a:effectLst>
              <a:latin typeface="Century Gothic" pitchFamily="34" charset="0"/>
            </a:endParaRPr>
          </a:p>
        </p:txBody>
      </p:sp>
      <p:sp>
        <p:nvSpPr>
          <p:cNvPr id="239" name="Slide Number Placeholder 238"/>
          <p:cNvSpPr>
            <a:spLocks noGrp="1"/>
          </p:cNvSpPr>
          <p:nvPr>
            <p:ph type="sldNum" sz="quarter" idx="12"/>
          </p:nvPr>
        </p:nvSpPr>
        <p:spPr>
          <a:xfrm>
            <a:off x="6574466" y="6356350"/>
            <a:ext cx="2133600" cy="365125"/>
          </a:xfrm>
        </p:spPr>
        <p:txBody>
          <a:bodyPr/>
          <a:lstStyle/>
          <a:p>
            <a:fld id="{BDCE12CB-7907-47A2-9857-4766285EEF15}" type="slidenum">
              <a:rPr lang="en-IE" smtClean="0">
                <a:solidFill>
                  <a:srgbClr val="990033"/>
                </a:solidFill>
              </a:rPr>
              <a:pPr/>
              <a:t>21</a:t>
            </a:fld>
            <a:endParaRPr lang="en-IE">
              <a:solidFill>
                <a:srgbClr val="990033"/>
              </a:solidFill>
            </a:endParaRPr>
          </a:p>
        </p:txBody>
      </p:sp>
      <p:sp>
        <p:nvSpPr>
          <p:cNvPr id="241" name="TextBox 240"/>
          <p:cNvSpPr txBox="1"/>
          <p:nvPr/>
        </p:nvSpPr>
        <p:spPr>
          <a:xfrm>
            <a:off x="285474" y="1561930"/>
            <a:ext cx="4373313" cy="738664"/>
          </a:xfrm>
          <a:prstGeom prst="rect">
            <a:avLst/>
          </a:prstGeom>
          <a:noFill/>
        </p:spPr>
        <p:txBody>
          <a:bodyPr wrap="none" rtlCol="0">
            <a:spAutoFit/>
          </a:bodyPr>
          <a:lstStyle/>
          <a:p>
            <a:pPr algn="ctr"/>
            <a:r>
              <a:rPr lang="en-IE" sz="1400" b="1" i="1" dirty="0" smtClean="0">
                <a:latin typeface="Century Gothic" pitchFamily="34" charset="0"/>
              </a:rPr>
              <a:t>Positive </a:t>
            </a:r>
          </a:p>
          <a:p>
            <a:pPr algn="ctr"/>
            <a:r>
              <a:rPr lang="en-IE" sz="1400" b="1" i="1" dirty="0" smtClean="0">
                <a:latin typeface="Century Gothic" pitchFamily="34" charset="0"/>
              </a:rPr>
              <a:t>and </a:t>
            </a:r>
          </a:p>
          <a:p>
            <a:pPr algn="ctr"/>
            <a:r>
              <a:rPr lang="en-IE" sz="1400" b="1" i="1" dirty="0" smtClean="0">
                <a:latin typeface="Century Gothic" pitchFamily="34" charset="0"/>
              </a:rPr>
              <a:t>Neither Increasing nor Decreasing i.e. Stationary</a:t>
            </a:r>
            <a:endParaRPr lang="en-IE" sz="1400" b="1" i="1" dirty="0">
              <a:latin typeface="Century Gothic" pitchFamily="34" charset="0"/>
            </a:endParaRPr>
          </a:p>
        </p:txBody>
      </p:sp>
      <p:sp>
        <p:nvSpPr>
          <p:cNvPr id="242" name="TextBox 241"/>
          <p:cNvSpPr txBox="1"/>
          <p:nvPr/>
        </p:nvSpPr>
        <p:spPr>
          <a:xfrm>
            <a:off x="3290468" y="4635521"/>
            <a:ext cx="4373313" cy="738664"/>
          </a:xfrm>
          <a:prstGeom prst="rect">
            <a:avLst/>
          </a:prstGeom>
          <a:noFill/>
        </p:spPr>
        <p:txBody>
          <a:bodyPr wrap="none" rtlCol="0">
            <a:spAutoFit/>
          </a:bodyPr>
          <a:lstStyle/>
          <a:p>
            <a:pPr algn="ctr"/>
            <a:r>
              <a:rPr lang="en-IE" sz="1400" b="1" i="1" dirty="0" smtClean="0">
                <a:latin typeface="Century Gothic" pitchFamily="34" charset="0"/>
              </a:rPr>
              <a:t>Negative </a:t>
            </a:r>
          </a:p>
          <a:p>
            <a:pPr algn="ctr"/>
            <a:r>
              <a:rPr lang="en-IE" sz="1400" b="1" i="1" dirty="0" smtClean="0">
                <a:latin typeface="Century Gothic" pitchFamily="34" charset="0"/>
              </a:rPr>
              <a:t>and </a:t>
            </a:r>
          </a:p>
          <a:p>
            <a:pPr algn="ctr"/>
            <a:r>
              <a:rPr lang="en-IE" sz="1400" b="1" i="1" dirty="0" smtClean="0">
                <a:latin typeface="Century Gothic" pitchFamily="34" charset="0"/>
              </a:rPr>
              <a:t>Neither Increasing nor Decreasing i.e. Stationary</a:t>
            </a:r>
            <a:endParaRPr lang="en-IE" sz="1400" b="1" i="1" dirty="0">
              <a:latin typeface="Century Gothic" pitchFamily="34" charset="0"/>
            </a:endParaRPr>
          </a:p>
        </p:txBody>
      </p:sp>
      <p:sp>
        <p:nvSpPr>
          <p:cNvPr id="243" name="TextBox 242"/>
          <p:cNvSpPr txBox="1"/>
          <p:nvPr/>
        </p:nvSpPr>
        <p:spPr>
          <a:xfrm>
            <a:off x="630849" y="1087481"/>
            <a:ext cx="7882303" cy="369332"/>
          </a:xfrm>
          <a:prstGeom prst="rect">
            <a:avLst/>
          </a:prstGeom>
          <a:noFill/>
        </p:spPr>
        <p:txBody>
          <a:bodyPr wrap="square" rtlCol="0">
            <a:spAutoFit/>
          </a:bodyPr>
          <a:lstStyle/>
          <a:p>
            <a:pPr algn="ctr"/>
            <a:r>
              <a:rPr lang="en-IE" b="1" i="1" dirty="0" smtClean="0">
                <a:solidFill>
                  <a:srgbClr val="990033"/>
                </a:solidFill>
                <a:latin typeface="Century Gothic" pitchFamily="34" charset="0"/>
              </a:rPr>
              <a:t>The function is…		</a:t>
            </a:r>
            <a:r>
              <a:rPr lang="en-IE" b="1" i="1" dirty="0">
                <a:solidFill>
                  <a:srgbClr val="990033"/>
                </a:solidFill>
                <a:latin typeface="Century Gothic" pitchFamily="34" charset="0"/>
              </a:rPr>
              <a:t>f(x) </a:t>
            </a:r>
            <a:r>
              <a:rPr lang="en-IE" b="1" i="1" dirty="0" smtClean="0">
                <a:solidFill>
                  <a:srgbClr val="990033"/>
                </a:solidFill>
                <a:latin typeface="Century Gothic" pitchFamily="34" charset="0"/>
              </a:rPr>
              <a:t>is…			y </a:t>
            </a:r>
            <a:r>
              <a:rPr lang="en-IE" b="1" i="1" dirty="0">
                <a:solidFill>
                  <a:srgbClr val="990033"/>
                </a:solidFill>
                <a:latin typeface="Century Gothic" pitchFamily="34" charset="0"/>
              </a:rPr>
              <a:t>is</a:t>
            </a:r>
            <a:r>
              <a:rPr lang="en-IE" b="1" i="1" dirty="0" smtClean="0">
                <a:solidFill>
                  <a:srgbClr val="990033"/>
                </a:solidFill>
                <a:latin typeface="Century Gothic" pitchFamily="34" charset="0"/>
              </a:rPr>
              <a:t>…	</a:t>
            </a:r>
            <a:endParaRPr lang="en-IE" b="1" i="1" dirty="0">
              <a:solidFill>
                <a:srgbClr val="990033"/>
              </a:solidFill>
              <a:latin typeface="Century Gothic" pitchFamily="34" charset="0"/>
            </a:endParaRPr>
          </a:p>
        </p:txBody>
      </p:sp>
      <p:sp>
        <p:nvSpPr>
          <p:cNvPr id="244" name="Freeform 231"/>
          <p:cNvSpPr>
            <a:spLocks/>
          </p:cNvSpPr>
          <p:nvPr/>
        </p:nvSpPr>
        <p:spPr bwMode="auto">
          <a:xfrm>
            <a:off x="3237468" y="2472861"/>
            <a:ext cx="577352" cy="1088417"/>
          </a:xfrm>
          <a:custGeom>
            <a:avLst/>
            <a:gdLst/>
            <a:ahLst/>
            <a:cxnLst>
              <a:cxn ang="0">
                <a:pos x="7" y="2261"/>
              </a:cxn>
              <a:cxn ang="0">
                <a:pos x="22" y="2149"/>
              </a:cxn>
              <a:cxn ang="0">
                <a:pos x="37" y="2041"/>
              </a:cxn>
              <a:cxn ang="0">
                <a:pos x="52" y="1937"/>
              </a:cxn>
              <a:cxn ang="0">
                <a:pos x="67" y="1835"/>
              </a:cxn>
              <a:cxn ang="0">
                <a:pos x="82" y="1737"/>
              </a:cxn>
              <a:cxn ang="0">
                <a:pos x="97" y="1642"/>
              </a:cxn>
              <a:cxn ang="0">
                <a:pos x="112" y="1550"/>
              </a:cxn>
              <a:cxn ang="0">
                <a:pos x="127" y="1462"/>
              </a:cxn>
              <a:cxn ang="0">
                <a:pos x="142" y="1376"/>
              </a:cxn>
              <a:cxn ang="0">
                <a:pos x="157" y="1294"/>
              </a:cxn>
              <a:cxn ang="0">
                <a:pos x="172" y="1214"/>
              </a:cxn>
              <a:cxn ang="0">
                <a:pos x="187" y="1138"/>
              </a:cxn>
              <a:cxn ang="0">
                <a:pos x="201" y="1064"/>
              </a:cxn>
              <a:cxn ang="0">
                <a:pos x="216" y="993"/>
              </a:cxn>
              <a:cxn ang="0">
                <a:pos x="231" y="925"/>
              </a:cxn>
              <a:cxn ang="0">
                <a:pos x="246" y="860"/>
              </a:cxn>
              <a:cxn ang="0">
                <a:pos x="261" y="797"/>
              </a:cxn>
              <a:cxn ang="0">
                <a:pos x="276" y="737"/>
              </a:cxn>
              <a:cxn ang="0">
                <a:pos x="291" y="680"/>
              </a:cxn>
              <a:cxn ang="0">
                <a:pos x="306" y="626"/>
              </a:cxn>
              <a:cxn ang="0">
                <a:pos x="321" y="574"/>
              </a:cxn>
              <a:cxn ang="0">
                <a:pos x="336" y="524"/>
              </a:cxn>
              <a:cxn ang="0">
                <a:pos x="351" y="478"/>
              </a:cxn>
              <a:cxn ang="0">
                <a:pos x="366" y="434"/>
              </a:cxn>
              <a:cxn ang="0">
                <a:pos x="380" y="392"/>
              </a:cxn>
              <a:cxn ang="0">
                <a:pos x="395" y="352"/>
              </a:cxn>
              <a:cxn ang="0">
                <a:pos x="410" y="315"/>
              </a:cxn>
              <a:cxn ang="0">
                <a:pos x="425" y="280"/>
              </a:cxn>
              <a:cxn ang="0">
                <a:pos x="440" y="247"/>
              </a:cxn>
              <a:cxn ang="0">
                <a:pos x="455" y="217"/>
              </a:cxn>
              <a:cxn ang="0">
                <a:pos x="470" y="189"/>
              </a:cxn>
              <a:cxn ang="0">
                <a:pos x="485" y="163"/>
              </a:cxn>
              <a:cxn ang="0">
                <a:pos x="500" y="139"/>
              </a:cxn>
              <a:cxn ang="0">
                <a:pos x="515" y="117"/>
              </a:cxn>
              <a:cxn ang="0">
                <a:pos x="530" y="97"/>
              </a:cxn>
              <a:cxn ang="0">
                <a:pos x="545" y="79"/>
              </a:cxn>
              <a:cxn ang="0">
                <a:pos x="560" y="63"/>
              </a:cxn>
              <a:cxn ang="0">
                <a:pos x="575" y="49"/>
              </a:cxn>
              <a:cxn ang="0">
                <a:pos x="590" y="37"/>
              </a:cxn>
              <a:cxn ang="0">
                <a:pos x="605" y="26"/>
              </a:cxn>
              <a:cxn ang="0">
                <a:pos x="620" y="18"/>
              </a:cxn>
              <a:cxn ang="0">
                <a:pos x="634" y="11"/>
              </a:cxn>
              <a:cxn ang="0">
                <a:pos x="649" y="6"/>
              </a:cxn>
              <a:cxn ang="0">
                <a:pos x="664" y="2"/>
              </a:cxn>
              <a:cxn ang="0">
                <a:pos x="679" y="1"/>
              </a:cxn>
              <a:cxn ang="0">
                <a:pos x="692" y="0"/>
              </a:cxn>
            </a:cxnLst>
            <a:rect l="0" t="0" r="r" b="b"/>
            <a:pathLst>
              <a:path w="692" h="2318">
                <a:moveTo>
                  <a:pt x="0" y="2318"/>
                </a:moveTo>
                <a:lnTo>
                  <a:pt x="7" y="2261"/>
                </a:lnTo>
                <a:lnTo>
                  <a:pt x="15" y="2205"/>
                </a:lnTo>
                <a:lnTo>
                  <a:pt x="22" y="2149"/>
                </a:lnTo>
                <a:lnTo>
                  <a:pt x="30" y="2095"/>
                </a:lnTo>
                <a:lnTo>
                  <a:pt x="37" y="2041"/>
                </a:lnTo>
                <a:lnTo>
                  <a:pt x="45" y="1989"/>
                </a:lnTo>
                <a:lnTo>
                  <a:pt x="52" y="1937"/>
                </a:lnTo>
                <a:lnTo>
                  <a:pt x="60" y="1886"/>
                </a:lnTo>
                <a:lnTo>
                  <a:pt x="67" y="1835"/>
                </a:lnTo>
                <a:lnTo>
                  <a:pt x="74" y="1786"/>
                </a:lnTo>
                <a:lnTo>
                  <a:pt x="82" y="1737"/>
                </a:lnTo>
                <a:lnTo>
                  <a:pt x="89" y="1690"/>
                </a:lnTo>
                <a:lnTo>
                  <a:pt x="97" y="1642"/>
                </a:lnTo>
                <a:lnTo>
                  <a:pt x="104" y="1596"/>
                </a:lnTo>
                <a:lnTo>
                  <a:pt x="112" y="1550"/>
                </a:lnTo>
                <a:lnTo>
                  <a:pt x="119" y="1506"/>
                </a:lnTo>
                <a:lnTo>
                  <a:pt x="127" y="1462"/>
                </a:lnTo>
                <a:lnTo>
                  <a:pt x="134" y="1419"/>
                </a:lnTo>
                <a:lnTo>
                  <a:pt x="142" y="1376"/>
                </a:lnTo>
                <a:lnTo>
                  <a:pt x="149" y="1335"/>
                </a:lnTo>
                <a:lnTo>
                  <a:pt x="157" y="1294"/>
                </a:lnTo>
                <a:lnTo>
                  <a:pt x="164" y="1253"/>
                </a:lnTo>
                <a:lnTo>
                  <a:pt x="172" y="1214"/>
                </a:lnTo>
                <a:lnTo>
                  <a:pt x="179" y="1175"/>
                </a:lnTo>
                <a:lnTo>
                  <a:pt x="187" y="1138"/>
                </a:lnTo>
                <a:lnTo>
                  <a:pt x="194" y="1100"/>
                </a:lnTo>
                <a:lnTo>
                  <a:pt x="201" y="1064"/>
                </a:lnTo>
                <a:lnTo>
                  <a:pt x="209" y="1028"/>
                </a:lnTo>
                <a:lnTo>
                  <a:pt x="216" y="993"/>
                </a:lnTo>
                <a:lnTo>
                  <a:pt x="224" y="959"/>
                </a:lnTo>
                <a:lnTo>
                  <a:pt x="231" y="925"/>
                </a:lnTo>
                <a:lnTo>
                  <a:pt x="239" y="892"/>
                </a:lnTo>
                <a:lnTo>
                  <a:pt x="246" y="860"/>
                </a:lnTo>
                <a:lnTo>
                  <a:pt x="254" y="828"/>
                </a:lnTo>
                <a:lnTo>
                  <a:pt x="261" y="797"/>
                </a:lnTo>
                <a:lnTo>
                  <a:pt x="269" y="767"/>
                </a:lnTo>
                <a:lnTo>
                  <a:pt x="276" y="737"/>
                </a:lnTo>
                <a:lnTo>
                  <a:pt x="284" y="709"/>
                </a:lnTo>
                <a:lnTo>
                  <a:pt x="291" y="680"/>
                </a:lnTo>
                <a:lnTo>
                  <a:pt x="299" y="653"/>
                </a:lnTo>
                <a:lnTo>
                  <a:pt x="306" y="626"/>
                </a:lnTo>
                <a:lnTo>
                  <a:pt x="313" y="600"/>
                </a:lnTo>
                <a:lnTo>
                  <a:pt x="321" y="574"/>
                </a:lnTo>
                <a:lnTo>
                  <a:pt x="328" y="549"/>
                </a:lnTo>
                <a:lnTo>
                  <a:pt x="336" y="524"/>
                </a:lnTo>
                <a:lnTo>
                  <a:pt x="343" y="501"/>
                </a:lnTo>
                <a:lnTo>
                  <a:pt x="351" y="478"/>
                </a:lnTo>
                <a:lnTo>
                  <a:pt x="358" y="455"/>
                </a:lnTo>
                <a:lnTo>
                  <a:pt x="366" y="434"/>
                </a:lnTo>
                <a:lnTo>
                  <a:pt x="373" y="412"/>
                </a:lnTo>
                <a:lnTo>
                  <a:pt x="380" y="392"/>
                </a:lnTo>
                <a:lnTo>
                  <a:pt x="388" y="371"/>
                </a:lnTo>
                <a:lnTo>
                  <a:pt x="395" y="352"/>
                </a:lnTo>
                <a:lnTo>
                  <a:pt x="403" y="333"/>
                </a:lnTo>
                <a:lnTo>
                  <a:pt x="410" y="315"/>
                </a:lnTo>
                <a:lnTo>
                  <a:pt x="418" y="297"/>
                </a:lnTo>
                <a:lnTo>
                  <a:pt x="425" y="280"/>
                </a:lnTo>
                <a:lnTo>
                  <a:pt x="433" y="263"/>
                </a:lnTo>
                <a:lnTo>
                  <a:pt x="440" y="247"/>
                </a:lnTo>
                <a:lnTo>
                  <a:pt x="448" y="232"/>
                </a:lnTo>
                <a:lnTo>
                  <a:pt x="455" y="217"/>
                </a:lnTo>
                <a:lnTo>
                  <a:pt x="463" y="203"/>
                </a:lnTo>
                <a:lnTo>
                  <a:pt x="470" y="189"/>
                </a:lnTo>
                <a:lnTo>
                  <a:pt x="478" y="175"/>
                </a:lnTo>
                <a:lnTo>
                  <a:pt x="485" y="163"/>
                </a:lnTo>
                <a:lnTo>
                  <a:pt x="493" y="151"/>
                </a:lnTo>
                <a:lnTo>
                  <a:pt x="500" y="139"/>
                </a:lnTo>
                <a:lnTo>
                  <a:pt x="508" y="128"/>
                </a:lnTo>
                <a:lnTo>
                  <a:pt x="515" y="117"/>
                </a:lnTo>
                <a:lnTo>
                  <a:pt x="523" y="107"/>
                </a:lnTo>
                <a:lnTo>
                  <a:pt x="530" y="97"/>
                </a:lnTo>
                <a:lnTo>
                  <a:pt x="538" y="88"/>
                </a:lnTo>
                <a:lnTo>
                  <a:pt x="545" y="79"/>
                </a:lnTo>
                <a:lnTo>
                  <a:pt x="553" y="71"/>
                </a:lnTo>
                <a:lnTo>
                  <a:pt x="560" y="63"/>
                </a:lnTo>
                <a:lnTo>
                  <a:pt x="567" y="56"/>
                </a:lnTo>
                <a:lnTo>
                  <a:pt x="575" y="49"/>
                </a:lnTo>
                <a:lnTo>
                  <a:pt x="582" y="43"/>
                </a:lnTo>
                <a:lnTo>
                  <a:pt x="590" y="37"/>
                </a:lnTo>
                <a:lnTo>
                  <a:pt x="597" y="32"/>
                </a:lnTo>
                <a:lnTo>
                  <a:pt x="605" y="26"/>
                </a:lnTo>
                <a:lnTo>
                  <a:pt x="612" y="22"/>
                </a:lnTo>
                <a:lnTo>
                  <a:pt x="620" y="18"/>
                </a:lnTo>
                <a:lnTo>
                  <a:pt x="627" y="14"/>
                </a:lnTo>
                <a:lnTo>
                  <a:pt x="634" y="11"/>
                </a:lnTo>
                <a:lnTo>
                  <a:pt x="642" y="8"/>
                </a:lnTo>
                <a:lnTo>
                  <a:pt x="649" y="6"/>
                </a:lnTo>
                <a:lnTo>
                  <a:pt x="657" y="4"/>
                </a:lnTo>
                <a:lnTo>
                  <a:pt x="664" y="2"/>
                </a:lnTo>
                <a:lnTo>
                  <a:pt x="672" y="1"/>
                </a:lnTo>
                <a:lnTo>
                  <a:pt x="679" y="1"/>
                </a:lnTo>
                <a:lnTo>
                  <a:pt x="687" y="0"/>
                </a:lnTo>
                <a:lnTo>
                  <a:pt x="692" y="0"/>
                </a:lnTo>
              </a:path>
            </a:pathLst>
          </a:custGeom>
          <a:noFill/>
          <a:ln w="635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5" name="Freeform 4"/>
          <p:cNvSpPr/>
          <p:nvPr/>
        </p:nvSpPr>
        <p:spPr>
          <a:xfrm>
            <a:off x="3899002" y="2472539"/>
            <a:ext cx="750111" cy="1061019"/>
          </a:xfrm>
          <a:custGeom>
            <a:avLst/>
            <a:gdLst>
              <a:gd name="connsiteX0" fmla="*/ 0 w 810882"/>
              <a:gd name="connsiteY0" fmla="*/ 0 h 1155758"/>
              <a:gd name="connsiteX1" fmla="*/ 87782 w 810882"/>
              <a:gd name="connsiteY1" fmla="*/ 43891 h 1155758"/>
              <a:gd name="connsiteX2" fmla="*/ 299923 w 810882"/>
              <a:gd name="connsiteY2" fmla="*/ 256032 h 1155758"/>
              <a:gd name="connsiteX3" fmla="*/ 490118 w 810882"/>
              <a:gd name="connsiteY3" fmla="*/ 548640 h 1155758"/>
              <a:gd name="connsiteX4" fmla="*/ 782726 w 810882"/>
              <a:gd name="connsiteY4" fmla="*/ 1104595 h 1155758"/>
              <a:gd name="connsiteX5" fmla="*/ 782726 w 810882"/>
              <a:gd name="connsiteY5" fmla="*/ 1097280 h 11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82" h="1155758">
                <a:moveTo>
                  <a:pt x="0" y="0"/>
                </a:moveTo>
                <a:cubicBezTo>
                  <a:pt x="18897" y="609"/>
                  <a:pt x="37795" y="1219"/>
                  <a:pt x="87782" y="43891"/>
                </a:cubicBezTo>
                <a:cubicBezTo>
                  <a:pt x="137769" y="86563"/>
                  <a:pt x="232867" y="171907"/>
                  <a:pt x="299923" y="256032"/>
                </a:cubicBezTo>
                <a:cubicBezTo>
                  <a:pt x="366979" y="340157"/>
                  <a:pt x="409651" y="407213"/>
                  <a:pt x="490118" y="548640"/>
                </a:cubicBezTo>
                <a:cubicBezTo>
                  <a:pt x="570585" y="690067"/>
                  <a:pt x="733958" y="1013155"/>
                  <a:pt x="782726" y="1104595"/>
                </a:cubicBezTo>
                <a:cubicBezTo>
                  <a:pt x="831494" y="1196035"/>
                  <a:pt x="807110" y="1146657"/>
                  <a:pt x="782726" y="1097280"/>
                </a:cubicBezTo>
              </a:path>
            </a:pathLst>
          </a:cu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p:nvSpPr>
        <p:spPr>
          <a:xfrm>
            <a:off x="5460408" y="3583602"/>
            <a:ext cx="506978" cy="924106"/>
          </a:xfrm>
          <a:custGeom>
            <a:avLst/>
            <a:gdLst>
              <a:gd name="connsiteX0" fmla="*/ 0 w 443986"/>
              <a:gd name="connsiteY0" fmla="*/ 882687 h 882687"/>
              <a:gd name="connsiteX1" fmla="*/ 95140 w 443986"/>
              <a:gd name="connsiteY1" fmla="*/ 803404 h 882687"/>
              <a:gd name="connsiteX2" fmla="*/ 211422 w 443986"/>
              <a:gd name="connsiteY2" fmla="*/ 644837 h 882687"/>
              <a:gd name="connsiteX3" fmla="*/ 311847 w 443986"/>
              <a:gd name="connsiteY3" fmla="*/ 412273 h 882687"/>
              <a:gd name="connsiteX4" fmla="*/ 412273 w 443986"/>
              <a:gd name="connsiteY4" fmla="*/ 153281 h 882687"/>
              <a:gd name="connsiteX5" fmla="*/ 443986 w 443986"/>
              <a:gd name="connsiteY5" fmla="*/ 0 h 88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986" h="882687">
                <a:moveTo>
                  <a:pt x="0" y="882687"/>
                </a:moveTo>
                <a:cubicBezTo>
                  <a:pt x="29951" y="862866"/>
                  <a:pt x="59903" y="843046"/>
                  <a:pt x="95140" y="803404"/>
                </a:cubicBezTo>
                <a:cubicBezTo>
                  <a:pt x="130377" y="763762"/>
                  <a:pt x="175304" y="710025"/>
                  <a:pt x="211422" y="644837"/>
                </a:cubicBezTo>
                <a:cubicBezTo>
                  <a:pt x="247540" y="579649"/>
                  <a:pt x="278372" y="494199"/>
                  <a:pt x="311847" y="412273"/>
                </a:cubicBezTo>
                <a:cubicBezTo>
                  <a:pt x="345322" y="330347"/>
                  <a:pt x="390250" y="221993"/>
                  <a:pt x="412273" y="153281"/>
                </a:cubicBezTo>
                <a:cubicBezTo>
                  <a:pt x="434296" y="84569"/>
                  <a:pt x="439141" y="42284"/>
                  <a:pt x="443986" y="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Freeform 9"/>
          <p:cNvSpPr/>
          <p:nvPr/>
        </p:nvSpPr>
        <p:spPr>
          <a:xfrm>
            <a:off x="5972671" y="1479954"/>
            <a:ext cx="391130" cy="2071935"/>
          </a:xfrm>
          <a:custGeom>
            <a:avLst/>
            <a:gdLst>
              <a:gd name="connsiteX0" fmla="*/ 0 w 391130"/>
              <a:gd name="connsiteY0" fmla="*/ 2071935 h 2071935"/>
              <a:gd name="connsiteX1" fmla="*/ 58141 w 391130"/>
              <a:gd name="connsiteY1" fmla="*/ 1913369 h 2071935"/>
              <a:gd name="connsiteX2" fmla="*/ 137424 w 391130"/>
              <a:gd name="connsiteY2" fmla="*/ 1516952 h 2071935"/>
              <a:gd name="connsiteX3" fmla="*/ 232564 w 391130"/>
              <a:gd name="connsiteY3" fmla="*/ 1025396 h 2071935"/>
              <a:gd name="connsiteX4" fmla="*/ 295990 w 391130"/>
              <a:gd name="connsiteY4" fmla="*/ 639551 h 2071935"/>
              <a:gd name="connsiteX5" fmla="*/ 359417 w 391130"/>
              <a:gd name="connsiteY5" fmla="*/ 243135 h 2071935"/>
              <a:gd name="connsiteX6" fmla="*/ 391130 w 391130"/>
              <a:gd name="connsiteY6" fmla="*/ 0 h 207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130" h="2071935">
                <a:moveTo>
                  <a:pt x="0" y="2071935"/>
                </a:moveTo>
                <a:cubicBezTo>
                  <a:pt x="17618" y="2038900"/>
                  <a:pt x="35237" y="2005866"/>
                  <a:pt x="58141" y="1913369"/>
                </a:cubicBezTo>
                <a:cubicBezTo>
                  <a:pt x="81045" y="1820872"/>
                  <a:pt x="108354" y="1664947"/>
                  <a:pt x="137424" y="1516952"/>
                </a:cubicBezTo>
                <a:cubicBezTo>
                  <a:pt x="166494" y="1368957"/>
                  <a:pt x="206136" y="1171629"/>
                  <a:pt x="232564" y="1025396"/>
                </a:cubicBezTo>
                <a:cubicBezTo>
                  <a:pt x="258992" y="879162"/>
                  <a:pt x="274848" y="769928"/>
                  <a:pt x="295990" y="639551"/>
                </a:cubicBezTo>
                <a:cubicBezTo>
                  <a:pt x="317132" y="509174"/>
                  <a:pt x="343560" y="349727"/>
                  <a:pt x="359417" y="243135"/>
                </a:cubicBezTo>
                <a:cubicBezTo>
                  <a:pt x="375274" y="136543"/>
                  <a:pt x="383202" y="68271"/>
                  <a:pt x="391130" y="0"/>
                </a:cubicBezTo>
              </a:path>
            </a:pathLst>
          </a:cu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reeform 10"/>
          <p:cNvSpPr/>
          <p:nvPr/>
        </p:nvSpPr>
        <p:spPr>
          <a:xfrm>
            <a:off x="2875339" y="3573031"/>
            <a:ext cx="338275" cy="1934511"/>
          </a:xfrm>
          <a:custGeom>
            <a:avLst/>
            <a:gdLst>
              <a:gd name="connsiteX0" fmla="*/ 0 w 338275"/>
              <a:gd name="connsiteY0" fmla="*/ 1934511 h 1934511"/>
              <a:gd name="connsiteX1" fmla="*/ 163852 w 338275"/>
              <a:gd name="connsiteY1" fmla="*/ 872116 h 1934511"/>
              <a:gd name="connsiteX2" fmla="*/ 338275 w 338275"/>
              <a:gd name="connsiteY2" fmla="*/ 0 h 1934511"/>
            </a:gdLst>
            <a:ahLst/>
            <a:cxnLst>
              <a:cxn ang="0">
                <a:pos x="connsiteX0" y="connsiteY0"/>
              </a:cxn>
              <a:cxn ang="0">
                <a:pos x="connsiteX1" y="connsiteY1"/>
              </a:cxn>
              <a:cxn ang="0">
                <a:pos x="connsiteX2" y="connsiteY2"/>
              </a:cxn>
            </a:cxnLst>
            <a:rect l="l" t="t" r="r" b="b"/>
            <a:pathLst>
              <a:path w="338275" h="1934511">
                <a:moveTo>
                  <a:pt x="0" y="1934511"/>
                </a:moveTo>
                <a:cubicBezTo>
                  <a:pt x="53736" y="1564522"/>
                  <a:pt x="107473" y="1194534"/>
                  <a:pt x="163852" y="872116"/>
                </a:cubicBezTo>
                <a:cubicBezTo>
                  <a:pt x="220231" y="549698"/>
                  <a:pt x="279253" y="274849"/>
                  <a:pt x="338275" y="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4" name="Oval 253"/>
          <p:cNvSpPr/>
          <p:nvPr/>
        </p:nvSpPr>
        <p:spPr>
          <a:xfrm>
            <a:off x="3144248" y="3516016"/>
            <a:ext cx="136595" cy="1275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6" name="Oval 255"/>
          <p:cNvSpPr/>
          <p:nvPr/>
        </p:nvSpPr>
        <p:spPr>
          <a:xfrm>
            <a:off x="5904373" y="3505402"/>
            <a:ext cx="136595" cy="1275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Oval 3"/>
          <p:cNvSpPr/>
          <p:nvPr/>
        </p:nvSpPr>
        <p:spPr>
          <a:xfrm>
            <a:off x="3758318" y="2401564"/>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p:nvSpPr>
        <p:spPr>
          <a:xfrm>
            <a:off x="4667250" y="3590925"/>
            <a:ext cx="719138" cy="900113"/>
          </a:xfrm>
          <a:custGeom>
            <a:avLst/>
            <a:gdLst>
              <a:gd name="connsiteX0" fmla="*/ 0 w 719138"/>
              <a:gd name="connsiteY0" fmla="*/ 0 h 900113"/>
              <a:gd name="connsiteX1" fmla="*/ 100013 w 719138"/>
              <a:gd name="connsiteY1" fmla="*/ 161925 h 900113"/>
              <a:gd name="connsiteX2" fmla="*/ 285750 w 719138"/>
              <a:gd name="connsiteY2" fmla="*/ 500063 h 900113"/>
              <a:gd name="connsiteX3" fmla="*/ 519113 w 719138"/>
              <a:gd name="connsiteY3" fmla="*/ 790575 h 900113"/>
              <a:gd name="connsiteX4" fmla="*/ 719138 w 719138"/>
              <a:gd name="connsiteY4" fmla="*/ 900113 h 90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138" h="900113">
                <a:moveTo>
                  <a:pt x="0" y="0"/>
                </a:moveTo>
                <a:cubicBezTo>
                  <a:pt x="26194" y="39290"/>
                  <a:pt x="52388" y="78581"/>
                  <a:pt x="100013" y="161925"/>
                </a:cubicBezTo>
                <a:cubicBezTo>
                  <a:pt x="147638" y="245269"/>
                  <a:pt x="215900" y="395288"/>
                  <a:pt x="285750" y="500063"/>
                </a:cubicBezTo>
                <a:cubicBezTo>
                  <a:pt x="355600" y="604838"/>
                  <a:pt x="446882" y="723900"/>
                  <a:pt x="519113" y="790575"/>
                </a:cubicBezTo>
                <a:cubicBezTo>
                  <a:pt x="591344" y="857250"/>
                  <a:pt x="655241" y="878681"/>
                  <a:pt x="719138" y="900113"/>
                </a:cubicBezTo>
              </a:path>
            </a:pathLst>
          </a:cu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7" name="TextBox 256"/>
          <p:cNvSpPr txBox="1"/>
          <p:nvPr/>
        </p:nvSpPr>
        <p:spPr>
          <a:xfrm>
            <a:off x="1778564" y="4142600"/>
            <a:ext cx="1096775" cy="738664"/>
          </a:xfrm>
          <a:prstGeom prst="rect">
            <a:avLst/>
          </a:prstGeom>
          <a:noFill/>
        </p:spPr>
        <p:txBody>
          <a:bodyPr wrap="none" rtlCol="0">
            <a:spAutoFit/>
          </a:bodyPr>
          <a:lstStyle/>
          <a:p>
            <a:pPr algn="ctr"/>
            <a:r>
              <a:rPr lang="en-IE" sz="1400" b="1" i="1" dirty="0" smtClean="0">
                <a:solidFill>
                  <a:srgbClr val="7030A0"/>
                </a:solidFill>
                <a:latin typeface="Century Gothic" pitchFamily="34" charset="0"/>
              </a:rPr>
              <a:t>Negative </a:t>
            </a:r>
          </a:p>
          <a:p>
            <a:pPr algn="ctr"/>
            <a:r>
              <a:rPr lang="en-IE" sz="1400" b="1" i="1" dirty="0" smtClean="0">
                <a:solidFill>
                  <a:srgbClr val="7030A0"/>
                </a:solidFill>
                <a:latin typeface="Century Gothic" pitchFamily="34" charset="0"/>
              </a:rPr>
              <a:t>and </a:t>
            </a:r>
          </a:p>
          <a:p>
            <a:pPr algn="ctr"/>
            <a:r>
              <a:rPr lang="en-IE" sz="1400" b="1" i="1" dirty="0" smtClean="0">
                <a:solidFill>
                  <a:srgbClr val="7030A0"/>
                </a:solidFill>
                <a:latin typeface="Century Gothic" pitchFamily="34" charset="0"/>
              </a:rPr>
              <a:t>Increasing</a:t>
            </a:r>
            <a:endParaRPr lang="en-IE" sz="1400" b="1" i="1" dirty="0">
              <a:solidFill>
                <a:srgbClr val="7030A0"/>
              </a:solidFill>
              <a:latin typeface="Century Gothic" pitchFamily="34" charset="0"/>
            </a:endParaRPr>
          </a:p>
        </p:txBody>
      </p:sp>
      <p:sp>
        <p:nvSpPr>
          <p:cNvPr id="258" name="TextBox 257"/>
          <p:cNvSpPr txBox="1"/>
          <p:nvPr/>
        </p:nvSpPr>
        <p:spPr>
          <a:xfrm>
            <a:off x="3885839" y="3796297"/>
            <a:ext cx="1180131" cy="738664"/>
          </a:xfrm>
          <a:prstGeom prst="rect">
            <a:avLst/>
          </a:prstGeom>
          <a:noFill/>
        </p:spPr>
        <p:txBody>
          <a:bodyPr wrap="none" rtlCol="0">
            <a:spAutoFit/>
          </a:bodyPr>
          <a:lstStyle/>
          <a:p>
            <a:pPr algn="ctr"/>
            <a:r>
              <a:rPr lang="en-IE" sz="1400" b="1" i="1" dirty="0" smtClean="0">
                <a:solidFill>
                  <a:schemeClr val="accent6">
                    <a:lumMod val="50000"/>
                  </a:schemeClr>
                </a:solidFill>
                <a:latin typeface="Century Gothic" pitchFamily="34" charset="0"/>
              </a:rPr>
              <a:t>Negative </a:t>
            </a:r>
          </a:p>
          <a:p>
            <a:pPr algn="ctr"/>
            <a:r>
              <a:rPr lang="en-IE" sz="1400" b="1" i="1" dirty="0" smtClean="0">
                <a:solidFill>
                  <a:schemeClr val="accent6">
                    <a:lumMod val="50000"/>
                  </a:schemeClr>
                </a:solidFill>
                <a:latin typeface="Century Gothic" pitchFamily="34" charset="0"/>
              </a:rPr>
              <a:t>and </a:t>
            </a:r>
          </a:p>
          <a:p>
            <a:pPr algn="ctr"/>
            <a:r>
              <a:rPr lang="en-IE" sz="1400" b="1" i="1" dirty="0" smtClean="0">
                <a:solidFill>
                  <a:schemeClr val="accent6">
                    <a:lumMod val="50000"/>
                  </a:schemeClr>
                </a:solidFill>
                <a:latin typeface="Century Gothic" pitchFamily="34" charset="0"/>
              </a:rPr>
              <a:t>Decreasing</a:t>
            </a:r>
            <a:endParaRPr lang="en-IE" sz="1400" b="1" i="1" dirty="0">
              <a:solidFill>
                <a:schemeClr val="accent6">
                  <a:lumMod val="50000"/>
                </a:schemeClr>
              </a:solidFill>
              <a:latin typeface="Century Gothic" pitchFamily="34" charset="0"/>
            </a:endParaRPr>
          </a:p>
        </p:txBody>
      </p:sp>
      <p:sp>
        <p:nvSpPr>
          <p:cNvPr id="259" name="TextBox 258"/>
          <p:cNvSpPr txBox="1"/>
          <p:nvPr/>
        </p:nvSpPr>
        <p:spPr>
          <a:xfrm>
            <a:off x="5973310" y="3843595"/>
            <a:ext cx="1096775" cy="738664"/>
          </a:xfrm>
          <a:prstGeom prst="rect">
            <a:avLst/>
          </a:prstGeom>
          <a:noFill/>
        </p:spPr>
        <p:txBody>
          <a:bodyPr wrap="none" rtlCol="0">
            <a:spAutoFit/>
          </a:bodyPr>
          <a:lstStyle/>
          <a:p>
            <a:pPr algn="ctr"/>
            <a:r>
              <a:rPr lang="en-IE" sz="1400" b="1" i="1" dirty="0" smtClean="0">
                <a:solidFill>
                  <a:srgbClr val="7030A0"/>
                </a:solidFill>
                <a:latin typeface="Century Gothic" pitchFamily="34" charset="0"/>
              </a:rPr>
              <a:t>Negative</a:t>
            </a:r>
          </a:p>
          <a:p>
            <a:pPr algn="ctr"/>
            <a:r>
              <a:rPr lang="en-IE" sz="1400" b="1" i="1" dirty="0" smtClean="0">
                <a:solidFill>
                  <a:srgbClr val="7030A0"/>
                </a:solidFill>
                <a:latin typeface="Century Gothic" pitchFamily="34" charset="0"/>
              </a:rPr>
              <a:t> and </a:t>
            </a:r>
          </a:p>
          <a:p>
            <a:pPr algn="ctr"/>
            <a:r>
              <a:rPr lang="en-IE" sz="1400" b="1" i="1" dirty="0" smtClean="0">
                <a:solidFill>
                  <a:srgbClr val="7030A0"/>
                </a:solidFill>
                <a:latin typeface="Century Gothic" pitchFamily="34" charset="0"/>
              </a:rPr>
              <a:t>Increasing</a:t>
            </a:r>
            <a:endParaRPr lang="en-IE" sz="1400" b="1" i="1" dirty="0">
              <a:solidFill>
                <a:srgbClr val="7030A0"/>
              </a:solidFill>
              <a:latin typeface="Century Gothic" pitchFamily="34" charset="0"/>
            </a:endParaRPr>
          </a:p>
        </p:txBody>
      </p:sp>
      <p:sp>
        <p:nvSpPr>
          <p:cNvPr id="255" name="Oval 254"/>
          <p:cNvSpPr/>
          <p:nvPr/>
        </p:nvSpPr>
        <p:spPr>
          <a:xfrm>
            <a:off x="4594137" y="3520672"/>
            <a:ext cx="136595" cy="1275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0" name="Oval 239"/>
          <p:cNvSpPr/>
          <p:nvPr/>
        </p:nvSpPr>
        <p:spPr>
          <a:xfrm>
            <a:off x="5367439" y="4414739"/>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2" name="TextBox 251"/>
          <p:cNvSpPr txBox="1"/>
          <p:nvPr/>
        </p:nvSpPr>
        <p:spPr>
          <a:xfrm>
            <a:off x="1896655" y="2976829"/>
            <a:ext cx="1319592" cy="646331"/>
          </a:xfrm>
          <a:prstGeom prst="rect">
            <a:avLst/>
          </a:prstGeom>
          <a:noFill/>
        </p:spPr>
        <p:txBody>
          <a:bodyPr wrap="none" rtlCol="0">
            <a:spAutoFit/>
          </a:bodyPr>
          <a:lstStyle/>
          <a:p>
            <a:pPr algn="ctr"/>
            <a:r>
              <a:rPr lang="en-IE" sz="1200" b="1" i="1" dirty="0" smtClean="0">
                <a:solidFill>
                  <a:srgbClr val="FF0000"/>
                </a:solidFill>
                <a:latin typeface="Century Gothic" pitchFamily="34" charset="0"/>
              </a:rPr>
              <a:t>Neither Positive</a:t>
            </a:r>
          </a:p>
          <a:p>
            <a:pPr algn="ctr"/>
            <a:r>
              <a:rPr lang="en-IE" sz="1200" b="1" i="1" dirty="0" smtClean="0">
                <a:solidFill>
                  <a:srgbClr val="FF0000"/>
                </a:solidFill>
                <a:latin typeface="Century Gothic" pitchFamily="34" charset="0"/>
              </a:rPr>
              <a:t>nor Negative</a:t>
            </a:r>
          </a:p>
          <a:p>
            <a:pPr algn="ctr"/>
            <a:r>
              <a:rPr lang="en-IE" sz="1200" b="1" i="1" dirty="0" smtClean="0">
                <a:solidFill>
                  <a:srgbClr val="FF0000"/>
                </a:solidFill>
                <a:latin typeface="Century Gothic" pitchFamily="34" charset="0"/>
              </a:rPr>
              <a:t>and Increasing</a:t>
            </a:r>
            <a:endParaRPr lang="en-IE" sz="1200" b="1" i="1" dirty="0">
              <a:solidFill>
                <a:srgbClr val="FF0000"/>
              </a:solidFill>
              <a:latin typeface="Century Gothic" pitchFamily="34" charset="0"/>
            </a:endParaRPr>
          </a:p>
        </p:txBody>
      </p:sp>
      <p:sp>
        <p:nvSpPr>
          <p:cNvPr id="253" name="TextBox 252"/>
          <p:cNvSpPr txBox="1"/>
          <p:nvPr/>
        </p:nvSpPr>
        <p:spPr>
          <a:xfrm>
            <a:off x="6127349" y="2927641"/>
            <a:ext cx="1362874" cy="646331"/>
          </a:xfrm>
          <a:prstGeom prst="rect">
            <a:avLst/>
          </a:prstGeom>
          <a:noFill/>
        </p:spPr>
        <p:txBody>
          <a:bodyPr wrap="none" rtlCol="0">
            <a:spAutoFit/>
          </a:bodyPr>
          <a:lstStyle/>
          <a:p>
            <a:pPr algn="ctr"/>
            <a:r>
              <a:rPr lang="en-IE" sz="1200" b="1" i="1" dirty="0" smtClean="0">
                <a:solidFill>
                  <a:srgbClr val="FF0000"/>
                </a:solidFill>
                <a:latin typeface="Century Gothic" pitchFamily="34" charset="0"/>
              </a:rPr>
              <a:t>Neither Positive </a:t>
            </a:r>
          </a:p>
          <a:p>
            <a:pPr algn="ctr"/>
            <a:r>
              <a:rPr lang="en-IE" sz="1200" b="1" i="1" dirty="0" smtClean="0">
                <a:solidFill>
                  <a:srgbClr val="FF0000"/>
                </a:solidFill>
                <a:latin typeface="Century Gothic" pitchFamily="34" charset="0"/>
              </a:rPr>
              <a:t>nor Negative</a:t>
            </a:r>
          </a:p>
          <a:p>
            <a:pPr algn="ctr"/>
            <a:r>
              <a:rPr lang="en-IE" sz="1200" b="1" i="1" dirty="0">
                <a:solidFill>
                  <a:srgbClr val="FF0000"/>
                </a:solidFill>
                <a:latin typeface="Century Gothic" pitchFamily="34" charset="0"/>
              </a:rPr>
              <a:t>a</a:t>
            </a:r>
            <a:r>
              <a:rPr lang="en-IE" sz="1200" b="1" i="1" dirty="0" smtClean="0">
                <a:solidFill>
                  <a:srgbClr val="FF0000"/>
                </a:solidFill>
                <a:latin typeface="Century Gothic" pitchFamily="34" charset="0"/>
              </a:rPr>
              <a:t>nd Increasing</a:t>
            </a:r>
            <a:endParaRPr lang="en-IE" sz="1200" b="1" i="1" dirty="0">
              <a:solidFill>
                <a:srgbClr val="FF0000"/>
              </a:solidFill>
              <a:latin typeface="Century Gothic" pitchFamily="34" charset="0"/>
            </a:endParaRPr>
          </a:p>
        </p:txBody>
      </p:sp>
      <p:sp>
        <p:nvSpPr>
          <p:cNvPr id="260" name="TextBox 259"/>
          <p:cNvSpPr txBox="1"/>
          <p:nvPr/>
        </p:nvSpPr>
        <p:spPr>
          <a:xfrm>
            <a:off x="4589529" y="2902383"/>
            <a:ext cx="1372492" cy="646331"/>
          </a:xfrm>
          <a:prstGeom prst="rect">
            <a:avLst/>
          </a:prstGeom>
          <a:noFill/>
        </p:spPr>
        <p:txBody>
          <a:bodyPr wrap="none" rtlCol="0">
            <a:spAutoFit/>
          </a:bodyPr>
          <a:lstStyle/>
          <a:p>
            <a:pPr algn="ctr"/>
            <a:r>
              <a:rPr lang="en-IE" sz="1200" b="1" i="1" dirty="0" smtClean="0">
                <a:solidFill>
                  <a:srgbClr val="FF0000"/>
                </a:solidFill>
                <a:latin typeface="Century Gothic" pitchFamily="34" charset="0"/>
              </a:rPr>
              <a:t>Neither Positive</a:t>
            </a:r>
          </a:p>
          <a:p>
            <a:pPr algn="ctr"/>
            <a:r>
              <a:rPr lang="en-IE" sz="1200" b="1" i="1" dirty="0" smtClean="0">
                <a:solidFill>
                  <a:srgbClr val="FF0000"/>
                </a:solidFill>
                <a:latin typeface="Century Gothic" pitchFamily="34" charset="0"/>
              </a:rPr>
              <a:t>nor Negative</a:t>
            </a:r>
          </a:p>
          <a:p>
            <a:pPr algn="ctr"/>
            <a:r>
              <a:rPr lang="en-IE" sz="1200" b="1" i="1" dirty="0">
                <a:solidFill>
                  <a:srgbClr val="FF0000"/>
                </a:solidFill>
                <a:latin typeface="Century Gothic" pitchFamily="34" charset="0"/>
              </a:rPr>
              <a:t>a</a:t>
            </a:r>
            <a:r>
              <a:rPr lang="en-IE" sz="1200" b="1" i="1" dirty="0" smtClean="0">
                <a:solidFill>
                  <a:srgbClr val="FF0000"/>
                </a:solidFill>
                <a:latin typeface="Century Gothic" pitchFamily="34" charset="0"/>
              </a:rPr>
              <a:t>nd Decreasing</a:t>
            </a:r>
            <a:endParaRPr lang="en-IE" sz="1200" b="1" i="1" dirty="0">
              <a:solidFill>
                <a:srgbClr val="FF0000"/>
              </a:solidFill>
              <a:latin typeface="Century Gothic" pitchFamily="34" charset="0"/>
            </a:endParaRPr>
          </a:p>
        </p:txBody>
      </p:sp>
    </p:spTree>
    <p:extLst>
      <p:ext uri="{BB962C8B-B14F-4D97-AF65-F5344CB8AC3E}">
        <p14:creationId xmlns:p14="http://schemas.microsoft.com/office/powerpoint/2010/main" val="378854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9"/>
                                        </p:tgtEl>
                                        <p:attrNameLst>
                                          <p:attrName>style.visibility</p:attrName>
                                        </p:attrNameLst>
                                      </p:cBhvr>
                                      <p:to>
                                        <p:strVal val="visible"/>
                                      </p:to>
                                    </p:set>
                                    <p:animEffect transition="in" filter="wipe(left)">
                                      <p:cBhvr>
                                        <p:cTn id="7" dur="2000"/>
                                        <p:tgtEl>
                                          <p:spTgt spid="9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6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 grpId="0" animBg="1"/>
      <p:bldP spid="234" grpId="0"/>
      <p:bldP spid="235" grpId="0"/>
      <p:bldP spid="236" grpId="0"/>
      <p:bldP spid="241" grpId="0"/>
      <p:bldP spid="242" grpId="0"/>
      <p:bldP spid="257" grpId="0"/>
      <p:bldP spid="258" grpId="0"/>
      <p:bldP spid="259" grpId="0"/>
      <p:bldP spid="252" grpId="0"/>
      <p:bldP spid="253" grpId="0"/>
      <p:bldP spid="260"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696"/>
          <p:cNvGrpSpPr>
            <a:grpSpLocks noChangeAspect="1"/>
          </p:cNvGrpSpPr>
          <p:nvPr/>
        </p:nvGrpSpPr>
        <p:grpSpPr bwMode="auto">
          <a:xfrm>
            <a:off x="165610" y="1409552"/>
            <a:ext cx="8729689" cy="4284673"/>
            <a:chOff x="-279" y="541"/>
            <a:chExt cx="6327" cy="3246"/>
          </a:xfrm>
        </p:grpSpPr>
        <p:sp>
          <p:nvSpPr>
            <p:cNvPr id="39607" name="AutoShape 695"/>
            <p:cNvSpPr>
              <a:spLocks noChangeAspect="1" noChangeArrowheads="1" noTextEdit="1"/>
            </p:cNvSpPr>
            <p:nvPr/>
          </p:nvSpPr>
          <p:spPr bwMode="auto">
            <a:xfrm>
              <a:off x="-279" y="541"/>
              <a:ext cx="6318" cy="3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grpSp>
          <p:nvGrpSpPr>
            <p:cNvPr id="3" name="Group 897"/>
            <p:cNvGrpSpPr>
              <a:grpSpLocks/>
            </p:cNvGrpSpPr>
            <p:nvPr/>
          </p:nvGrpSpPr>
          <p:grpSpPr bwMode="auto">
            <a:xfrm>
              <a:off x="-173" y="649"/>
              <a:ext cx="6221" cy="3138"/>
              <a:chOff x="-173" y="649"/>
              <a:chExt cx="6221" cy="3138"/>
            </a:xfrm>
          </p:grpSpPr>
          <p:sp>
            <p:nvSpPr>
              <p:cNvPr id="39609" name="Rectangle 697"/>
              <p:cNvSpPr>
                <a:spLocks noChangeArrowheads="1"/>
              </p:cNvSpPr>
              <p:nvPr/>
            </p:nvSpPr>
            <p:spPr bwMode="auto">
              <a:xfrm>
                <a:off x="-95" y="649"/>
                <a:ext cx="6143" cy="31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0" name="Line 698"/>
              <p:cNvSpPr>
                <a:spLocks noChangeShapeType="1"/>
              </p:cNvSpPr>
              <p:nvPr/>
            </p:nvSpPr>
            <p:spPr bwMode="auto">
              <a:xfrm flipV="1">
                <a:off x="-110"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1" name="Line 699"/>
              <p:cNvSpPr>
                <a:spLocks noChangeShapeType="1"/>
              </p:cNvSpPr>
              <p:nvPr/>
            </p:nvSpPr>
            <p:spPr bwMode="auto">
              <a:xfrm flipV="1">
                <a:off x="-10"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2" name="Line 700"/>
              <p:cNvSpPr>
                <a:spLocks noChangeShapeType="1"/>
              </p:cNvSpPr>
              <p:nvPr/>
            </p:nvSpPr>
            <p:spPr bwMode="auto">
              <a:xfrm flipV="1">
                <a:off x="8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3" name="Line 701"/>
              <p:cNvSpPr>
                <a:spLocks noChangeShapeType="1"/>
              </p:cNvSpPr>
              <p:nvPr/>
            </p:nvSpPr>
            <p:spPr bwMode="auto">
              <a:xfrm flipV="1">
                <a:off x="18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4" name="Line 702"/>
              <p:cNvSpPr>
                <a:spLocks noChangeShapeType="1"/>
              </p:cNvSpPr>
              <p:nvPr/>
            </p:nvSpPr>
            <p:spPr bwMode="auto">
              <a:xfrm flipV="1">
                <a:off x="28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5" name="Line 703"/>
              <p:cNvSpPr>
                <a:spLocks noChangeShapeType="1"/>
              </p:cNvSpPr>
              <p:nvPr/>
            </p:nvSpPr>
            <p:spPr bwMode="auto">
              <a:xfrm flipV="1">
                <a:off x="38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6" name="Line 704"/>
              <p:cNvSpPr>
                <a:spLocks noChangeShapeType="1"/>
              </p:cNvSpPr>
              <p:nvPr/>
            </p:nvSpPr>
            <p:spPr bwMode="auto">
              <a:xfrm flipV="1">
                <a:off x="48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7" name="Line 705"/>
              <p:cNvSpPr>
                <a:spLocks noChangeShapeType="1"/>
              </p:cNvSpPr>
              <p:nvPr/>
            </p:nvSpPr>
            <p:spPr bwMode="auto">
              <a:xfrm flipV="1">
                <a:off x="587"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8" name="Line 706"/>
              <p:cNvSpPr>
                <a:spLocks noChangeShapeType="1"/>
              </p:cNvSpPr>
              <p:nvPr/>
            </p:nvSpPr>
            <p:spPr bwMode="auto">
              <a:xfrm flipV="1">
                <a:off x="687"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9" name="Line 707"/>
              <p:cNvSpPr>
                <a:spLocks noChangeShapeType="1"/>
              </p:cNvSpPr>
              <p:nvPr/>
            </p:nvSpPr>
            <p:spPr bwMode="auto">
              <a:xfrm flipV="1">
                <a:off x="78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0" name="Line 708"/>
              <p:cNvSpPr>
                <a:spLocks noChangeShapeType="1"/>
              </p:cNvSpPr>
              <p:nvPr/>
            </p:nvSpPr>
            <p:spPr bwMode="auto">
              <a:xfrm flipV="1">
                <a:off x="88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1" name="Line 709"/>
              <p:cNvSpPr>
                <a:spLocks noChangeShapeType="1"/>
              </p:cNvSpPr>
              <p:nvPr/>
            </p:nvSpPr>
            <p:spPr bwMode="auto">
              <a:xfrm flipV="1">
                <a:off x="98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2" name="Line 710"/>
              <p:cNvSpPr>
                <a:spLocks noChangeShapeType="1"/>
              </p:cNvSpPr>
              <p:nvPr/>
            </p:nvSpPr>
            <p:spPr bwMode="auto">
              <a:xfrm flipV="1">
                <a:off x="108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3" name="Line 711"/>
              <p:cNvSpPr>
                <a:spLocks noChangeShapeType="1"/>
              </p:cNvSpPr>
              <p:nvPr/>
            </p:nvSpPr>
            <p:spPr bwMode="auto">
              <a:xfrm flipV="1">
                <a:off x="118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4" name="Line 712"/>
              <p:cNvSpPr>
                <a:spLocks noChangeShapeType="1"/>
              </p:cNvSpPr>
              <p:nvPr/>
            </p:nvSpPr>
            <p:spPr bwMode="auto">
              <a:xfrm flipV="1">
                <a:off x="1284"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5" name="Line 713"/>
              <p:cNvSpPr>
                <a:spLocks noChangeShapeType="1"/>
              </p:cNvSpPr>
              <p:nvPr/>
            </p:nvSpPr>
            <p:spPr bwMode="auto">
              <a:xfrm flipV="1">
                <a:off x="1384"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6" name="Line 714"/>
              <p:cNvSpPr>
                <a:spLocks noChangeShapeType="1"/>
              </p:cNvSpPr>
              <p:nvPr/>
            </p:nvSpPr>
            <p:spPr bwMode="auto">
              <a:xfrm flipV="1">
                <a:off x="1483"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7" name="Line 715"/>
              <p:cNvSpPr>
                <a:spLocks noChangeShapeType="1"/>
              </p:cNvSpPr>
              <p:nvPr/>
            </p:nvSpPr>
            <p:spPr bwMode="auto">
              <a:xfrm flipV="1">
                <a:off x="1583"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8" name="Line 716"/>
              <p:cNvSpPr>
                <a:spLocks noChangeShapeType="1"/>
              </p:cNvSpPr>
              <p:nvPr/>
            </p:nvSpPr>
            <p:spPr bwMode="auto">
              <a:xfrm flipV="1">
                <a:off x="1682"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9" name="Line 717"/>
              <p:cNvSpPr>
                <a:spLocks noChangeShapeType="1"/>
              </p:cNvSpPr>
              <p:nvPr/>
            </p:nvSpPr>
            <p:spPr bwMode="auto">
              <a:xfrm flipV="1">
                <a:off x="1782"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0" name="Line 718"/>
              <p:cNvSpPr>
                <a:spLocks noChangeShapeType="1"/>
              </p:cNvSpPr>
              <p:nvPr/>
            </p:nvSpPr>
            <p:spPr bwMode="auto">
              <a:xfrm flipV="1">
                <a:off x="1882"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1" name="Line 719"/>
              <p:cNvSpPr>
                <a:spLocks noChangeShapeType="1"/>
              </p:cNvSpPr>
              <p:nvPr/>
            </p:nvSpPr>
            <p:spPr bwMode="auto">
              <a:xfrm flipV="1">
                <a:off x="1981"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2" name="Line 720"/>
              <p:cNvSpPr>
                <a:spLocks noChangeShapeType="1"/>
              </p:cNvSpPr>
              <p:nvPr/>
            </p:nvSpPr>
            <p:spPr bwMode="auto">
              <a:xfrm flipV="1">
                <a:off x="2081"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3" name="Line 721"/>
              <p:cNvSpPr>
                <a:spLocks noChangeShapeType="1"/>
              </p:cNvSpPr>
              <p:nvPr/>
            </p:nvSpPr>
            <p:spPr bwMode="auto">
              <a:xfrm flipV="1">
                <a:off x="2180"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4" name="Line 722"/>
              <p:cNvSpPr>
                <a:spLocks noChangeShapeType="1"/>
              </p:cNvSpPr>
              <p:nvPr/>
            </p:nvSpPr>
            <p:spPr bwMode="auto">
              <a:xfrm flipV="1">
                <a:off x="2280"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5" name="Line 723"/>
              <p:cNvSpPr>
                <a:spLocks noChangeShapeType="1"/>
              </p:cNvSpPr>
              <p:nvPr/>
            </p:nvSpPr>
            <p:spPr bwMode="auto">
              <a:xfrm flipV="1">
                <a:off x="237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6" name="Line 724"/>
              <p:cNvSpPr>
                <a:spLocks noChangeShapeType="1"/>
              </p:cNvSpPr>
              <p:nvPr/>
            </p:nvSpPr>
            <p:spPr bwMode="auto">
              <a:xfrm flipV="1">
                <a:off x="247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7" name="Line 725"/>
              <p:cNvSpPr>
                <a:spLocks noChangeShapeType="1"/>
              </p:cNvSpPr>
              <p:nvPr/>
            </p:nvSpPr>
            <p:spPr bwMode="auto">
              <a:xfrm flipV="1">
                <a:off x="257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8" name="Line 726"/>
              <p:cNvSpPr>
                <a:spLocks noChangeShapeType="1"/>
              </p:cNvSpPr>
              <p:nvPr/>
            </p:nvSpPr>
            <p:spPr bwMode="auto">
              <a:xfrm flipV="1">
                <a:off x="267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9" name="Line 727"/>
              <p:cNvSpPr>
                <a:spLocks noChangeShapeType="1"/>
              </p:cNvSpPr>
              <p:nvPr/>
            </p:nvSpPr>
            <p:spPr bwMode="auto">
              <a:xfrm flipV="1">
                <a:off x="277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0" name="Line 728"/>
              <p:cNvSpPr>
                <a:spLocks noChangeShapeType="1"/>
              </p:cNvSpPr>
              <p:nvPr/>
            </p:nvSpPr>
            <p:spPr bwMode="auto">
              <a:xfrm flipV="1">
                <a:off x="2877"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1" name="Line 729"/>
              <p:cNvSpPr>
                <a:spLocks noChangeShapeType="1"/>
              </p:cNvSpPr>
              <p:nvPr/>
            </p:nvSpPr>
            <p:spPr bwMode="auto">
              <a:xfrm flipV="1">
                <a:off x="2977"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2" name="Line 730"/>
              <p:cNvSpPr>
                <a:spLocks noChangeShapeType="1"/>
              </p:cNvSpPr>
              <p:nvPr/>
            </p:nvSpPr>
            <p:spPr bwMode="auto">
              <a:xfrm flipV="1">
                <a:off x="307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3" name="Line 731"/>
              <p:cNvSpPr>
                <a:spLocks noChangeShapeType="1"/>
              </p:cNvSpPr>
              <p:nvPr/>
            </p:nvSpPr>
            <p:spPr bwMode="auto">
              <a:xfrm flipV="1">
                <a:off x="317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4" name="Line 732"/>
              <p:cNvSpPr>
                <a:spLocks noChangeShapeType="1"/>
              </p:cNvSpPr>
              <p:nvPr/>
            </p:nvSpPr>
            <p:spPr bwMode="auto">
              <a:xfrm flipV="1">
                <a:off x="327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5" name="Line 733"/>
              <p:cNvSpPr>
                <a:spLocks noChangeShapeType="1"/>
              </p:cNvSpPr>
              <p:nvPr/>
            </p:nvSpPr>
            <p:spPr bwMode="auto">
              <a:xfrm flipV="1">
                <a:off x="337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6" name="Line 734"/>
              <p:cNvSpPr>
                <a:spLocks noChangeShapeType="1"/>
              </p:cNvSpPr>
              <p:nvPr/>
            </p:nvSpPr>
            <p:spPr bwMode="auto">
              <a:xfrm flipV="1">
                <a:off x="347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7" name="Line 735"/>
              <p:cNvSpPr>
                <a:spLocks noChangeShapeType="1"/>
              </p:cNvSpPr>
              <p:nvPr/>
            </p:nvSpPr>
            <p:spPr bwMode="auto">
              <a:xfrm flipV="1">
                <a:off x="3574"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8" name="Line 736"/>
              <p:cNvSpPr>
                <a:spLocks noChangeShapeType="1"/>
              </p:cNvSpPr>
              <p:nvPr/>
            </p:nvSpPr>
            <p:spPr bwMode="auto">
              <a:xfrm flipV="1">
                <a:off x="3673"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9" name="Line 737"/>
              <p:cNvSpPr>
                <a:spLocks noChangeShapeType="1"/>
              </p:cNvSpPr>
              <p:nvPr/>
            </p:nvSpPr>
            <p:spPr bwMode="auto">
              <a:xfrm flipV="1">
                <a:off x="3773"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0" name="Line 738"/>
              <p:cNvSpPr>
                <a:spLocks noChangeShapeType="1"/>
              </p:cNvSpPr>
              <p:nvPr/>
            </p:nvSpPr>
            <p:spPr bwMode="auto">
              <a:xfrm flipV="1">
                <a:off x="3873"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1" name="Line 739"/>
              <p:cNvSpPr>
                <a:spLocks noChangeShapeType="1"/>
              </p:cNvSpPr>
              <p:nvPr/>
            </p:nvSpPr>
            <p:spPr bwMode="auto">
              <a:xfrm flipV="1">
                <a:off x="3972"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2" name="Line 740"/>
              <p:cNvSpPr>
                <a:spLocks noChangeShapeType="1"/>
              </p:cNvSpPr>
              <p:nvPr/>
            </p:nvSpPr>
            <p:spPr bwMode="auto">
              <a:xfrm flipV="1">
                <a:off x="4072"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3" name="Line 741"/>
              <p:cNvSpPr>
                <a:spLocks noChangeShapeType="1"/>
              </p:cNvSpPr>
              <p:nvPr/>
            </p:nvSpPr>
            <p:spPr bwMode="auto">
              <a:xfrm flipV="1">
                <a:off x="4171"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4" name="Line 742"/>
              <p:cNvSpPr>
                <a:spLocks noChangeShapeType="1"/>
              </p:cNvSpPr>
              <p:nvPr/>
            </p:nvSpPr>
            <p:spPr bwMode="auto">
              <a:xfrm flipV="1">
                <a:off x="4271"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5" name="Line 743"/>
              <p:cNvSpPr>
                <a:spLocks noChangeShapeType="1"/>
              </p:cNvSpPr>
              <p:nvPr/>
            </p:nvSpPr>
            <p:spPr bwMode="auto">
              <a:xfrm flipV="1">
                <a:off x="4371"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6" name="Line 744"/>
              <p:cNvSpPr>
                <a:spLocks noChangeShapeType="1"/>
              </p:cNvSpPr>
              <p:nvPr/>
            </p:nvSpPr>
            <p:spPr bwMode="auto">
              <a:xfrm flipV="1">
                <a:off x="4470"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7" name="Line 745"/>
              <p:cNvSpPr>
                <a:spLocks noChangeShapeType="1"/>
              </p:cNvSpPr>
              <p:nvPr/>
            </p:nvSpPr>
            <p:spPr bwMode="auto">
              <a:xfrm flipV="1">
                <a:off x="4570"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8" name="Line 746"/>
              <p:cNvSpPr>
                <a:spLocks noChangeShapeType="1"/>
              </p:cNvSpPr>
              <p:nvPr/>
            </p:nvSpPr>
            <p:spPr bwMode="auto">
              <a:xfrm flipV="1">
                <a:off x="466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9" name="Line 747"/>
              <p:cNvSpPr>
                <a:spLocks noChangeShapeType="1"/>
              </p:cNvSpPr>
              <p:nvPr/>
            </p:nvSpPr>
            <p:spPr bwMode="auto">
              <a:xfrm flipV="1">
                <a:off x="476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0" name="Line 748"/>
              <p:cNvSpPr>
                <a:spLocks noChangeShapeType="1"/>
              </p:cNvSpPr>
              <p:nvPr/>
            </p:nvSpPr>
            <p:spPr bwMode="auto">
              <a:xfrm flipV="1">
                <a:off x="486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1" name="Line 749"/>
              <p:cNvSpPr>
                <a:spLocks noChangeShapeType="1"/>
              </p:cNvSpPr>
              <p:nvPr/>
            </p:nvSpPr>
            <p:spPr bwMode="auto">
              <a:xfrm flipV="1">
                <a:off x="496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2" name="Line 750"/>
              <p:cNvSpPr>
                <a:spLocks noChangeShapeType="1"/>
              </p:cNvSpPr>
              <p:nvPr/>
            </p:nvSpPr>
            <p:spPr bwMode="auto">
              <a:xfrm flipV="1">
                <a:off x="506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3" name="Line 751"/>
              <p:cNvSpPr>
                <a:spLocks noChangeShapeType="1"/>
              </p:cNvSpPr>
              <p:nvPr/>
            </p:nvSpPr>
            <p:spPr bwMode="auto">
              <a:xfrm flipV="1">
                <a:off x="5167"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4" name="Line 752"/>
              <p:cNvSpPr>
                <a:spLocks noChangeShapeType="1"/>
              </p:cNvSpPr>
              <p:nvPr/>
            </p:nvSpPr>
            <p:spPr bwMode="auto">
              <a:xfrm flipV="1">
                <a:off x="526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5" name="Line 753"/>
              <p:cNvSpPr>
                <a:spLocks noChangeShapeType="1"/>
              </p:cNvSpPr>
              <p:nvPr/>
            </p:nvSpPr>
            <p:spPr bwMode="auto">
              <a:xfrm flipV="1">
                <a:off x="536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6" name="Line 754"/>
              <p:cNvSpPr>
                <a:spLocks noChangeShapeType="1"/>
              </p:cNvSpPr>
              <p:nvPr/>
            </p:nvSpPr>
            <p:spPr bwMode="auto">
              <a:xfrm flipV="1">
                <a:off x="546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7" name="Line 755"/>
              <p:cNvSpPr>
                <a:spLocks noChangeShapeType="1"/>
              </p:cNvSpPr>
              <p:nvPr/>
            </p:nvSpPr>
            <p:spPr bwMode="auto">
              <a:xfrm flipV="1">
                <a:off x="556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8" name="Line 756"/>
              <p:cNvSpPr>
                <a:spLocks noChangeShapeType="1"/>
              </p:cNvSpPr>
              <p:nvPr/>
            </p:nvSpPr>
            <p:spPr bwMode="auto">
              <a:xfrm flipV="1">
                <a:off x="566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9" name="Line 757"/>
              <p:cNvSpPr>
                <a:spLocks noChangeShapeType="1"/>
              </p:cNvSpPr>
              <p:nvPr/>
            </p:nvSpPr>
            <p:spPr bwMode="auto">
              <a:xfrm flipV="1">
                <a:off x="5764"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0" name="Line 758"/>
              <p:cNvSpPr>
                <a:spLocks noChangeShapeType="1"/>
              </p:cNvSpPr>
              <p:nvPr/>
            </p:nvSpPr>
            <p:spPr bwMode="auto">
              <a:xfrm>
                <a:off x="-110" y="367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1" name="Line 759"/>
              <p:cNvSpPr>
                <a:spLocks noChangeShapeType="1"/>
              </p:cNvSpPr>
              <p:nvPr/>
            </p:nvSpPr>
            <p:spPr bwMode="auto">
              <a:xfrm>
                <a:off x="-110" y="362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2" name="Line 760"/>
              <p:cNvSpPr>
                <a:spLocks noChangeShapeType="1"/>
              </p:cNvSpPr>
              <p:nvPr/>
            </p:nvSpPr>
            <p:spPr bwMode="auto">
              <a:xfrm>
                <a:off x="-110" y="357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3" name="Line 761"/>
              <p:cNvSpPr>
                <a:spLocks noChangeShapeType="1"/>
              </p:cNvSpPr>
              <p:nvPr/>
            </p:nvSpPr>
            <p:spPr bwMode="auto">
              <a:xfrm>
                <a:off x="-110" y="352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4" name="Line 762"/>
              <p:cNvSpPr>
                <a:spLocks noChangeShapeType="1"/>
              </p:cNvSpPr>
              <p:nvPr/>
            </p:nvSpPr>
            <p:spPr bwMode="auto">
              <a:xfrm>
                <a:off x="-110" y="347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5" name="Line 763"/>
              <p:cNvSpPr>
                <a:spLocks noChangeShapeType="1"/>
              </p:cNvSpPr>
              <p:nvPr/>
            </p:nvSpPr>
            <p:spPr bwMode="auto">
              <a:xfrm>
                <a:off x="-110" y="342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6" name="Line 764"/>
              <p:cNvSpPr>
                <a:spLocks noChangeShapeType="1"/>
              </p:cNvSpPr>
              <p:nvPr/>
            </p:nvSpPr>
            <p:spPr bwMode="auto">
              <a:xfrm>
                <a:off x="-110" y="337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7" name="Line 765"/>
              <p:cNvSpPr>
                <a:spLocks noChangeShapeType="1"/>
              </p:cNvSpPr>
              <p:nvPr/>
            </p:nvSpPr>
            <p:spPr bwMode="auto">
              <a:xfrm>
                <a:off x="-110" y="332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8" name="Line 766"/>
              <p:cNvSpPr>
                <a:spLocks noChangeShapeType="1"/>
              </p:cNvSpPr>
              <p:nvPr/>
            </p:nvSpPr>
            <p:spPr bwMode="auto">
              <a:xfrm>
                <a:off x="-110" y="327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9" name="Line 767"/>
              <p:cNvSpPr>
                <a:spLocks noChangeShapeType="1"/>
              </p:cNvSpPr>
              <p:nvPr/>
            </p:nvSpPr>
            <p:spPr bwMode="auto">
              <a:xfrm>
                <a:off x="-110" y="3225"/>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0" name="Line 768"/>
              <p:cNvSpPr>
                <a:spLocks noChangeShapeType="1"/>
              </p:cNvSpPr>
              <p:nvPr/>
            </p:nvSpPr>
            <p:spPr bwMode="auto">
              <a:xfrm>
                <a:off x="-110" y="3175"/>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1" name="Line 769"/>
              <p:cNvSpPr>
                <a:spLocks noChangeShapeType="1"/>
              </p:cNvSpPr>
              <p:nvPr/>
            </p:nvSpPr>
            <p:spPr bwMode="auto">
              <a:xfrm>
                <a:off x="-110" y="3125"/>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2" name="Line 770"/>
              <p:cNvSpPr>
                <a:spLocks noChangeShapeType="1"/>
              </p:cNvSpPr>
              <p:nvPr/>
            </p:nvSpPr>
            <p:spPr bwMode="auto">
              <a:xfrm>
                <a:off x="-110" y="3075"/>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3" name="Line 771"/>
              <p:cNvSpPr>
                <a:spLocks noChangeShapeType="1"/>
              </p:cNvSpPr>
              <p:nvPr/>
            </p:nvSpPr>
            <p:spPr bwMode="auto">
              <a:xfrm>
                <a:off x="-110" y="3026"/>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4" name="Line 772"/>
              <p:cNvSpPr>
                <a:spLocks noChangeShapeType="1"/>
              </p:cNvSpPr>
              <p:nvPr/>
            </p:nvSpPr>
            <p:spPr bwMode="auto">
              <a:xfrm>
                <a:off x="-110" y="2976"/>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5" name="Line 773"/>
              <p:cNvSpPr>
                <a:spLocks noChangeShapeType="1"/>
              </p:cNvSpPr>
              <p:nvPr/>
            </p:nvSpPr>
            <p:spPr bwMode="auto">
              <a:xfrm>
                <a:off x="-110" y="2926"/>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6" name="Line 774"/>
              <p:cNvSpPr>
                <a:spLocks noChangeShapeType="1"/>
              </p:cNvSpPr>
              <p:nvPr/>
            </p:nvSpPr>
            <p:spPr bwMode="auto">
              <a:xfrm>
                <a:off x="-110" y="2876"/>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7" name="Line 775"/>
              <p:cNvSpPr>
                <a:spLocks noChangeShapeType="1"/>
              </p:cNvSpPr>
              <p:nvPr/>
            </p:nvSpPr>
            <p:spPr bwMode="auto">
              <a:xfrm>
                <a:off x="-110" y="282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8" name="Line 776"/>
              <p:cNvSpPr>
                <a:spLocks noChangeShapeType="1"/>
              </p:cNvSpPr>
              <p:nvPr/>
            </p:nvSpPr>
            <p:spPr bwMode="auto">
              <a:xfrm>
                <a:off x="-110" y="2776"/>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solidFill>
                    <a:srgbClr val="990033"/>
                  </a:solidFill>
                </a:endParaRPr>
              </a:p>
            </p:txBody>
          </p:sp>
          <p:sp>
            <p:nvSpPr>
              <p:cNvPr id="39689" name="Line 777"/>
              <p:cNvSpPr>
                <a:spLocks noChangeShapeType="1"/>
              </p:cNvSpPr>
              <p:nvPr/>
            </p:nvSpPr>
            <p:spPr bwMode="auto">
              <a:xfrm>
                <a:off x="-110" y="272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0" name="Line 778"/>
              <p:cNvSpPr>
                <a:spLocks noChangeShapeType="1"/>
              </p:cNvSpPr>
              <p:nvPr/>
            </p:nvSpPr>
            <p:spPr bwMode="auto">
              <a:xfrm>
                <a:off x="-110" y="267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1" name="Line 779"/>
              <p:cNvSpPr>
                <a:spLocks noChangeShapeType="1"/>
              </p:cNvSpPr>
              <p:nvPr/>
            </p:nvSpPr>
            <p:spPr bwMode="auto">
              <a:xfrm>
                <a:off x="-110" y="262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2" name="Line 780"/>
              <p:cNvSpPr>
                <a:spLocks noChangeShapeType="1"/>
              </p:cNvSpPr>
              <p:nvPr/>
            </p:nvSpPr>
            <p:spPr bwMode="auto">
              <a:xfrm>
                <a:off x="-110" y="257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3" name="Line 781"/>
              <p:cNvSpPr>
                <a:spLocks noChangeShapeType="1"/>
              </p:cNvSpPr>
              <p:nvPr/>
            </p:nvSpPr>
            <p:spPr bwMode="auto">
              <a:xfrm>
                <a:off x="-110" y="252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4" name="Line 782"/>
              <p:cNvSpPr>
                <a:spLocks noChangeShapeType="1"/>
              </p:cNvSpPr>
              <p:nvPr/>
            </p:nvSpPr>
            <p:spPr bwMode="auto">
              <a:xfrm>
                <a:off x="-110" y="2478"/>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5" name="Line 783"/>
              <p:cNvSpPr>
                <a:spLocks noChangeShapeType="1"/>
              </p:cNvSpPr>
              <p:nvPr/>
            </p:nvSpPr>
            <p:spPr bwMode="auto">
              <a:xfrm>
                <a:off x="-110" y="2428"/>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6" name="Line 784"/>
              <p:cNvSpPr>
                <a:spLocks noChangeShapeType="1"/>
              </p:cNvSpPr>
              <p:nvPr/>
            </p:nvSpPr>
            <p:spPr bwMode="auto">
              <a:xfrm>
                <a:off x="-110" y="2378"/>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7" name="Line 785"/>
              <p:cNvSpPr>
                <a:spLocks noChangeShapeType="1"/>
              </p:cNvSpPr>
              <p:nvPr/>
            </p:nvSpPr>
            <p:spPr bwMode="auto">
              <a:xfrm>
                <a:off x="-110" y="2328"/>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8" name="Line 786"/>
              <p:cNvSpPr>
                <a:spLocks noChangeShapeType="1"/>
              </p:cNvSpPr>
              <p:nvPr/>
            </p:nvSpPr>
            <p:spPr bwMode="auto">
              <a:xfrm>
                <a:off x="-110" y="227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9" name="Line 787"/>
              <p:cNvSpPr>
                <a:spLocks noChangeShapeType="1"/>
              </p:cNvSpPr>
              <p:nvPr/>
            </p:nvSpPr>
            <p:spPr bwMode="auto">
              <a:xfrm>
                <a:off x="-110" y="222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0" name="Line 788"/>
              <p:cNvSpPr>
                <a:spLocks noChangeShapeType="1"/>
              </p:cNvSpPr>
              <p:nvPr/>
            </p:nvSpPr>
            <p:spPr bwMode="auto">
              <a:xfrm>
                <a:off x="-110" y="217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1" name="Line 789"/>
              <p:cNvSpPr>
                <a:spLocks noChangeShapeType="1"/>
              </p:cNvSpPr>
              <p:nvPr/>
            </p:nvSpPr>
            <p:spPr bwMode="auto">
              <a:xfrm>
                <a:off x="-110" y="212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2" name="Line 790"/>
              <p:cNvSpPr>
                <a:spLocks noChangeShapeType="1"/>
              </p:cNvSpPr>
              <p:nvPr/>
            </p:nvSpPr>
            <p:spPr bwMode="auto">
              <a:xfrm>
                <a:off x="-110" y="207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3" name="Line 791"/>
              <p:cNvSpPr>
                <a:spLocks noChangeShapeType="1"/>
              </p:cNvSpPr>
              <p:nvPr/>
            </p:nvSpPr>
            <p:spPr bwMode="auto">
              <a:xfrm>
                <a:off x="-110" y="202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4" name="Line 792"/>
              <p:cNvSpPr>
                <a:spLocks noChangeShapeType="1"/>
              </p:cNvSpPr>
              <p:nvPr/>
            </p:nvSpPr>
            <p:spPr bwMode="auto">
              <a:xfrm>
                <a:off x="-110" y="1980"/>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5" name="Line 793"/>
              <p:cNvSpPr>
                <a:spLocks noChangeShapeType="1"/>
              </p:cNvSpPr>
              <p:nvPr/>
            </p:nvSpPr>
            <p:spPr bwMode="auto">
              <a:xfrm>
                <a:off x="-110" y="1930"/>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6" name="Line 794"/>
              <p:cNvSpPr>
                <a:spLocks noChangeShapeType="1"/>
              </p:cNvSpPr>
              <p:nvPr/>
            </p:nvSpPr>
            <p:spPr bwMode="auto">
              <a:xfrm>
                <a:off x="-110" y="1880"/>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7" name="Line 795"/>
              <p:cNvSpPr>
                <a:spLocks noChangeShapeType="1"/>
              </p:cNvSpPr>
              <p:nvPr/>
            </p:nvSpPr>
            <p:spPr bwMode="auto">
              <a:xfrm>
                <a:off x="-110" y="1830"/>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8" name="Line 796"/>
              <p:cNvSpPr>
                <a:spLocks noChangeShapeType="1"/>
              </p:cNvSpPr>
              <p:nvPr/>
            </p:nvSpPr>
            <p:spPr bwMode="auto">
              <a:xfrm>
                <a:off x="-110" y="178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9" name="Line 797"/>
              <p:cNvSpPr>
                <a:spLocks noChangeShapeType="1"/>
              </p:cNvSpPr>
              <p:nvPr/>
            </p:nvSpPr>
            <p:spPr bwMode="auto">
              <a:xfrm>
                <a:off x="-110" y="173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0" name="Line 798"/>
              <p:cNvSpPr>
                <a:spLocks noChangeShapeType="1"/>
              </p:cNvSpPr>
              <p:nvPr/>
            </p:nvSpPr>
            <p:spPr bwMode="auto">
              <a:xfrm>
                <a:off x="-110" y="168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1" name="Line 799"/>
              <p:cNvSpPr>
                <a:spLocks noChangeShapeType="1"/>
              </p:cNvSpPr>
              <p:nvPr/>
            </p:nvSpPr>
            <p:spPr bwMode="auto">
              <a:xfrm>
                <a:off x="-110" y="163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2" name="Line 800"/>
              <p:cNvSpPr>
                <a:spLocks noChangeShapeType="1"/>
              </p:cNvSpPr>
              <p:nvPr/>
            </p:nvSpPr>
            <p:spPr bwMode="auto">
              <a:xfrm>
                <a:off x="-110" y="158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3" name="Line 801"/>
              <p:cNvSpPr>
                <a:spLocks noChangeShapeType="1"/>
              </p:cNvSpPr>
              <p:nvPr/>
            </p:nvSpPr>
            <p:spPr bwMode="auto">
              <a:xfrm>
                <a:off x="-110" y="153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4" name="Line 802"/>
              <p:cNvSpPr>
                <a:spLocks noChangeShapeType="1"/>
              </p:cNvSpPr>
              <p:nvPr/>
            </p:nvSpPr>
            <p:spPr bwMode="auto">
              <a:xfrm>
                <a:off x="-110" y="148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5" name="Line 803"/>
              <p:cNvSpPr>
                <a:spLocks noChangeShapeType="1"/>
              </p:cNvSpPr>
              <p:nvPr/>
            </p:nvSpPr>
            <p:spPr bwMode="auto">
              <a:xfrm>
                <a:off x="-110" y="143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6" name="Line 804"/>
              <p:cNvSpPr>
                <a:spLocks noChangeShapeType="1"/>
              </p:cNvSpPr>
              <p:nvPr/>
            </p:nvSpPr>
            <p:spPr bwMode="auto">
              <a:xfrm>
                <a:off x="-110" y="138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7" name="Line 805"/>
              <p:cNvSpPr>
                <a:spLocks noChangeShapeType="1"/>
              </p:cNvSpPr>
              <p:nvPr/>
            </p:nvSpPr>
            <p:spPr bwMode="auto">
              <a:xfrm>
                <a:off x="-110" y="133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8" name="Line 806"/>
              <p:cNvSpPr>
                <a:spLocks noChangeShapeType="1"/>
              </p:cNvSpPr>
              <p:nvPr/>
            </p:nvSpPr>
            <p:spPr bwMode="auto">
              <a:xfrm>
                <a:off x="-110" y="128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9" name="Line 807"/>
              <p:cNvSpPr>
                <a:spLocks noChangeShapeType="1"/>
              </p:cNvSpPr>
              <p:nvPr/>
            </p:nvSpPr>
            <p:spPr bwMode="auto">
              <a:xfrm>
                <a:off x="-110" y="123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0" name="Line 808"/>
              <p:cNvSpPr>
                <a:spLocks noChangeShapeType="1"/>
              </p:cNvSpPr>
              <p:nvPr/>
            </p:nvSpPr>
            <p:spPr bwMode="auto">
              <a:xfrm>
                <a:off x="-110" y="118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1" name="Line 809"/>
              <p:cNvSpPr>
                <a:spLocks noChangeShapeType="1"/>
              </p:cNvSpPr>
              <p:nvPr/>
            </p:nvSpPr>
            <p:spPr bwMode="auto">
              <a:xfrm>
                <a:off x="-110" y="113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2" name="Line 810"/>
              <p:cNvSpPr>
                <a:spLocks noChangeShapeType="1"/>
              </p:cNvSpPr>
              <p:nvPr/>
            </p:nvSpPr>
            <p:spPr bwMode="auto">
              <a:xfrm>
                <a:off x="-110" y="108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3" name="Line 811"/>
              <p:cNvSpPr>
                <a:spLocks noChangeShapeType="1"/>
              </p:cNvSpPr>
              <p:nvPr/>
            </p:nvSpPr>
            <p:spPr bwMode="auto">
              <a:xfrm>
                <a:off x="-110" y="103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4" name="Line 812"/>
              <p:cNvSpPr>
                <a:spLocks noChangeShapeType="1"/>
              </p:cNvSpPr>
              <p:nvPr/>
            </p:nvSpPr>
            <p:spPr bwMode="auto">
              <a:xfrm>
                <a:off x="-110" y="98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5" name="Line 813"/>
              <p:cNvSpPr>
                <a:spLocks noChangeShapeType="1"/>
              </p:cNvSpPr>
              <p:nvPr/>
            </p:nvSpPr>
            <p:spPr bwMode="auto">
              <a:xfrm>
                <a:off x="-110" y="93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6" name="Line 814"/>
              <p:cNvSpPr>
                <a:spLocks noChangeShapeType="1"/>
              </p:cNvSpPr>
              <p:nvPr/>
            </p:nvSpPr>
            <p:spPr bwMode="auto">
              <a:xfrm>
                <a:off x="-110" y="88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7" name="Line 815"/>
              <p:cNvSpPr>
                <a:spLocks noChangeShapeType="1"/>
              </p:cNvSpPr>
              <p:nvPr/>
            </p:nvSpPr>
            <p:spPr bwMode="auto">
              <a:xfrm>
                <a:off x="-110" y="83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8" name="Line 816"/>
              <p:cNvSpPr>
                <a:spLocks noChangeShapeType="1"/>
              </p:cNvSpPr>
              <p:nvPr/>
            </p:nvSpPr>
            <p:spPr bwMode="auto">
              <a:xfrm>
                <a:off x="-110" y="78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9" name="Line 817"/>
              <p:cNvSpPr>
                <a:spLocks noChangeShapeType="1"/>
              </p:cNvSpPr>
              <p:nvPr/>
            </p:nvSpPr>
            <p:spPr bwMode="auto">
              <a:xfrm>
                <a:off x="-110" y="735"/>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0" name="Line 818"/>
              <p:cNvSpPr>
                <a:spLocks noChangeShapeType="1"/>
              </p:cNvSpPr>
              <p:nvPr/>
            </p:nvSpPr>
            <p:spPr bwMode="auto">
              <a:xfrm flipV="1">
                <a:off x="-110"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1" name="Line 819"/>
              <p:cNvSpPr>
                <a:spLocks noChangeShapeType="1"/>
              </p:cNvSpPr>
              <p:nvPr/>
            </p:nvSpPr>
            <p:spPr bwMode="auto">
              <a:xfrm flipV="1">
                <a:off x="-110"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2" name="Line 820"/>
              <p:cNvSpPr>
                <a:spLocks noChangeShapeType="1"/>
              </p:cNvSpPr>
              <p:nvPr/>
            </p:nvSpPr>
            <p:spPr bwMode="auto">
              <a:xfrm flipV="1">
                <a:off x="388"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3" name="Line 821"/>
              <p:cNvSpPr>
                <a:spLocks noChangeShapeType="1"/>
              </p:cNvSpPr>
              <p:nvPr/>
            </p:nvSpPr>
            <p:spPr bwMode="auto">
              <a:xfrm flipV="1">
                <a:off x="388"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4" name="Line 822"/>
              <p:cNvSpPr>
                <a:spLocks noChangeShapeType="1"/>
              </p:cNvSpPr>
              <p:nvPr/>
            </p:nvSpPr>
            <p:spPr bwMode="auto">
              <a:xfrm flipV="1">
                <a:off x="88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5" name="Line 823"/>
              <p:cNvSpPr>
                <a:spLocks noChangeShapeType="1"/>
              </p:cNvSpPr>
              <p:nvPr/>
            </p:nvSpPr>
            <p:spPr bwMode="auto">
              <a:xfrm flipV="1">
                <a:off x="88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6" name="Line 824"/>
              <p:cNvSpPr>
                <a:spLocks noChangeShapeType="1"/>
              </p:cNvSpPr>
              <p:nvPr/>
            </p:nvSpPr>
            <p:spPr bwMode="auto">
              <a:xfrm flipV="1">
                <a:off x="138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7" name="Line 825"/>
              <p:cNvSpPr>
                <a:spLocks noChangeShapeType="1"/>
              </p:cNvSpPr>
              <p:nvPr/>
            </p:nvSpPr>
            <p:spPr bwMode="auto">
              <a:xfrm flipV="1">
                <a:off x="138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8" name="Line 826"/>
              <p:cNvSpPr>
                <a:spLocks noChangeShapeType="1"/>
              </p:cNvSpPr>
              <p:nvPr/>
            </p:nvSpPr>
            <p:spPr bwMode="auto">
              <a:xfrm flipV="1">
                <a:off x="1882"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9" name="Line 827"/>
              <p:cNvSpPr>
                <a:spLocks noChangeShapeType="1"/>
              </p:cNvSpPr>
              <p:nvPr/>
            </p:nvSpPr>
            <p:spPr bwMode="auto">
              <a:xfrm flipV="1">
                <a:off x="1882"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0" name="Line 828"/>
              <p:cNvSpPr>
                <a:spLocks noChangeShapeType="1"/>
              </p:cNvSpPr>
              <p:nvPr/>
            </p:nvSpPr>
            <p:spPr bwMode="auto">
              <a:xfrm flipV="1">
                <a:off x="237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1" name="Line 829"/>
              <p:cNvSpPr>
                <a:spLocks noChangeShapeType="1"/>
              </p:cNvSpPr>
              <p:nvPr/>
            </p:nvSpPr>
            <p:spPr bwMode="auto">
              <a:xfrm flipV="1">
                <a:off x="237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2" name="Line 830"/>
              <p:cNvSpPr>
                <a:spLocks noChangeShapeType="1"/>
              </p:cNvSpPr>
              <p:nvPr/>
            </p:nvSpPr>
            <p:spPr bwMode="auto">
              <a:xfrm flipV="1">
                <a:off x="3375"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3" name="Line 831"/>
              <p:cNvSpPr>
                <a:spLocks noChangeShapeType="1"/>
              </p:cNvSpPr>
              <p:nvPr/>
            </p:nvSpPr>
            <p:spPr bwMode="auto">
              <a:xfrm flipV="1">
                <a:off x="3375"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4" name="Line 832"/>
              <p:cNvSpPr>
                <a:spLocks noChangeShapeType="1"/>
              </p:cNvSpPr>
              <p:nvPr/>
            </p:nvSpPr>
            <p:spPr bwMode="auto">
              <a:xfrm flipV="1">
                <a:off x="3873"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5" name="Line 833"/>
              <p:cNvSpPr>
                <a:spLocks noChangeShapeType="1"/>
              </p:cNvSpPr>
              <p:nvPr/>
            </p:nvSpPr>
            <p:spPr bwMode="auto">
              <a:xfrm flipV="1">
                <a:off x="3873"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6" name="Line 834"/>
              <p:cNvSpPr>
                <a:spLocks noChangeShapeType="1"/>
              </p:cNvSpPr>
              <p:nvPr/>
            </p:nvSpPr>
            <p:spPr bwMode="auto">
              <a:xfrm flipV="1">
                <a:off x="4371"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7" name="Line 835"/>
              <p:cNvSpPr>
                <a:spLocks noChangeShapeType="1"/>
              </p:cNvSpPr>
              <p:nvPr/>
            </p:nvSpPr>
            <p:spPr bwMode="auto">
              <a:xfrm flipV="1">
                <a:off x="4371"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8" name="Line 836"/>
              <p:cNvSpPr>
                <a:spLocks noChangeShapeType="1"/>
              </p:cNvSpPr>
              <p:nvPr/>
            </p:nvSpPr>
            <p:spPr bwMode="auto">
              <a:xfrm flipV="1">
                <a:off x="486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9" name="Line 837"/>
              <p:cNvSpPr>
                <a:spLocks noChangeShapeType="1"/>
              </p:cNvSpPr>
              <p:nvPr/>
            </p:nvSpPr>
            <p:spPr bwMode="auto">
              <a:xfrm flipV="1">
                <a:off x="486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0" name="Line 838"/>
              <p:cNvSpPr>
                <a:spLocks noChangeShapeType="1"/>
              </p:cNvSpPr>
              <p:nvPr/>
            </p:nvSpPr>
            <p:spPr bwMode="auto">
              <a:xfrm flipV="1">
                <a:off x="536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1" name="Line 839"/>
              <p:cNvSpPr>
                <a:spLocks noChangeShapeType="1"/>
              </p:cNvSpPr>
              <p:nvPr/>
            </p:nvSpPr>
            <p:spPr bwMode="auto">
              <a:xfrm flipV="1">
                <a:off x="536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2" name="Line 840"/>
              <p:cNvSpPr>
                <a:spLocks noChangeShapeType="1"/>
              </p:cNvSpPr>
              <p:nvPr/>
            </p:nvSpPr>
            <p:spPr bwMode="auto">
              <a:xfrm flipV="1">
                <a:off x="586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3" name="Line 841"/>
              <p:cNvSpPr>
                <a:spLocks noChangeShapeType="1"/>
              </p:cNvSpPr>
              <p:nvPr/>
            </p:nvSpPr>
            <p:spPr bwMode="auto">
              <a:xfrm flipV="1">
                <a:off x="586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4" name="Line 842"/>
              <p:cNvSpPr>
                <a:spLocks noChangeShapeType="1"/>
              </p:cNvSpPr>
              <p:nvPr/>
            </p:nvSpPr>
            <p:spPr bwMode="auto">
              <a:xfrm>
                <a:off x="-110" y="367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5" name="Line 843"/>
              <p:cNvSpPr>
                <a:spLocks noChangeShapeType="1"/>
              </p:cNvSpPr>
              <p:nvPr/>
            </p:nvSpPr>
            <p:spPr bwMode="auto">
              <a:xfrm>
                <a:off x="2857" y="367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6" name="Line 844"/>
              <p:cNvSpPr>
                <a:spLocks noChangeShapeType="1"/>
              </p:cNvSpPr>
              <p:nvPr/>
            </p:nvSpPr>
            <p:spPr bwMode="auto">
              <a:xfrm>
                <a:off x="-110" y="342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7" name="Line 845"/>
              <p:cNvSpPr>
                <a:spLocks noChangeShapeType="1"/>
              </p:cNvSpPr>
              <p:nvPr/>
            </p:nvSpPr>
            <p:spPr bwMode="auto">
              <a:xfrm>
                <a:off x="2857" y="342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8" name="Line 846"/>
              <p:cNvSpPr>
                <a:spLocks noChangeShapeType="1"/>
              </p:cNvSpPr>
              <p:nvPr/>
            </p:nvSpPr>
            <p:spPr bwMode="auto">
              <a:xfrm>
                <a:off x="-110" y="317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9" name="Line 847"/>
              <p:cNvSpPr>
                <a:spLocks noChangeShapeType="1"/>
              </p:cNvSpPr>
              <p:nvPr/>
            </p:nvSpPr>
            <p:spPr bwMode="auto">
              <a:xfrm>
                <a:off x="2857" y="317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0" name="Line 848"/>
              <p:cNvSpPr>
                <a:spLocks noChangeShapeType="1"/>
              </p:cNvSpPr>
              <p:nvPr/>
            </p:nvSpPr>
            <p:spPr bwMode="auto">
              <a:xfrm>
                <a:off x="-110" y="2926"/>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1" name="Line 849"/>
              <p:cNvSpPr>
                <a:spLocks noChangeShapeType="1"/>
              </p:cNvSpPr>
              <p:nvPr/>
            </p:nvSpPr>
            <p:spPr bwMode="auto">
              <a:xfrm>
                <a:off x="2857" y="2926"/>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2" name="Line 850"/>
              <p:cNvSpPr>
                <a:spLocks noChangeShapeType="1"/>
              </p:cNvSpPr>
              <p:nvPr/>
            </p:nvSpPr>
            <p:spPr bwMode="auto">
              <a:xfrm>
                <a:off x="-110" y="2677"/>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3" name="Line 851"/>
              <p:cNvSpPr>
                <a:spLocks noChangeShapeType="1"/>
              </p:cNvSpPr>
              <p:nvPr/>
            </p:nvSpPr>
            <p:spPr bwMode="auto">
              <a:xfrm>
                <a:off x="2857" y="2677"/>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4" name="Line 852"/>
              <p:cNvSpPr>
                <a:spLocks noChangeShapeType="1"/>
              </p:cNvSpPr>
              <p:nvPr/>
            </p:nvSpPr>
            <p:spPr bwMode="auto">
              <a:xfrm>
                <a:off x="-110" y="2428"/>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5" name="Line 853"/>
              <p:cNvSpPr>
                <a:spLocks noChangeShapeType="1"/>
              </p:cNvSpPr>
              <p:nvPr/>
            </p:nvSpPr>
            <p:spPr bwMode="auto">
              <a:xfrm>
                <a:off x="2857" y="2428"/>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6" name="Line 854"/>
              <p:cNvSpPr>
                <a:spLocks noChangeShapeType="1"/>
              </p:cNvSpPr>
              <p:nvPr/>
            </p:nvSpPr>
            <p:spPr bwMode="auto">
              <a:xfrm>
                <a:off x="-110" y="1930"/>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7" name="Line 855"/>
              <p:cNvSpPr>
                <a:spLocks noChangeShapeType="1"/>
              </p:cNvSpPr>
              <p:nvPr/>
            </p:nvSpPr>
            <p:spPr bwMode="auto">
              <a:xfrm>
                <a:off x="2857" y="1930"/>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8" name="Line 856"/>
              <p:cNvSpPr>
                <a:spLocks noChangeShapeType="1"/>
              </p:cNvSpPr>
              <p:nvPr/>
            </p:nvSpPr>
            <p:spPr bwMode="auto">
              <a:xfrm>
                <a:off x="-110" y="1681"/>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9" name="Line 857"/>
              <p:cNvSpPr>
                <a:spLocks noChangeShapeType="1"/>
              </p:cNvSpPr>
              <p:nvPr/>
            </p:nvSpPr>
            <p:spPr bwMode="auto">
              <a:xfrm>
                <a:off x="2857" y="1681"/>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0" name="Line 858"/>
              <p:cNvSpPr>
                <a:spLocks noChangeShapeType="1"/>
              </p:cNvSpPr>
              <p:nvPr/>
            </p:nvSpPr>
            <p:spPr bwMode="auto">
              <a:xfrm>
                <a:off x="-110" y="1432"/>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1" name="Line 859"/>
              <p:cNvSpPr>
                <a:spLocks noChangeShapeType="1"/>
              </p:cNvSpPr>
              <p:nvPr/>
            </p:nvSpPr>
            <p:spPr bwMode="auto">
              <a:xfrm>
                <a:off x="2857" y="1432"/>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2" name="Line 860"/>
              <p:cNvSpPr>
                <a:spLocks noChangeShapeType="1"/>
              </p:cNvSpPr>
              <p:nvPr/>
            </p:nvSpPr>
            <p:spPr bwMode="auto">
              <a:xfrm>
                <a:off x="-110" y="118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3" name="Line 861"/>
              <p:cNvSpPr>
                <a:spLocks noChangeShapeType="1"/>
              </p:cNvSpPr>
              <p:nvPr/>
            </p:nvSpPr>
            <p:spPr bwMode="auto">
              <a:xfrm>
                <a:off x="2857" y="118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4" name="Line 862"/>
              <p:cNvSpPr>
                <a:spLocks noChangeShapeType="1"/>
              </p:cNvSpPr>
              <p:nvPr/>
            </p:nvSpPr>
            <p:spPr bwMode="auto">
              <a:xfrm>
                <a:off x="-110" y="93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5" name="Line 863"/>
              <p:cNvSpPr>
                <a:spLocks noChangeShapeType="1"/>
              </p:cNvSpPr>
              <p:nvPr/>
            </p:nvSpPr>
            <p:spPr bwMode="auto">
              <a:xfrm>
                <a:off x="2857" y="93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6" name="Line 864"/>
              <p:cNvSpPr>
                <a:spLocks noChangeShapeType="1"/>
              </p:cNvSpPr>
              <p:nvPr/>
            </p:nvSpPr>
            <p:spPr bwMode="auto">
              <a:xfrm>
                <a:off x="-110" y="68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7" name="Line 865"/>
              <p:cNvSpPr>
                <a:spLocks noChangeShapeType="1"/>
              </p:cNvSpPr>
              <p:nvPr/>
            </p:nvSpPr>
            <p:spPr bwMode="auto">
              <a:xfrm>
                <a:off x="2857" y="68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8" name="Line 866"/>
              <p:cNvSpPr>
                <a:spLocks noChangeShapeType="1"/>
              </p:cNvSpPr>
              <p:nvPr/>
            </p:nvSpPr>
            <p:spPr bwMode="auto">
              <a:xfrm>
                <a:off x="-110" y="2179"/>
                <a:ext cx="5974" cy="1"/>
              </a:xfrm>
              <a:prstGeom prst="line">
                <a:avLst/>
              </a:pr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9" name="Freeform 867"/>
              <p:cNvSpPr>
                <a:spLocks/>
              </p:cNvSpPr>
              <p:nvPr/>
            </p:nvSpPr>
            <p:spPr bwMode="auto">
              <a:xfrm>
                <a:off x="5864" y="2161"/>
                <a:ext cx="36" cy="36"/>
              </a:xfrm>
              <a:custGeom>
                <a:avLst/>
                <a:gdLst/>
                <a:ahLst/>
                <a:cxnLst>
                  <a:cxn ang="0">
                    <a:pos x="0" y="36"/>
                  </a:cxn>
                  <a:cxn ang="0">
                    <a:pos x="0" y="0"/>
                  </a:cxn>
                  <a:cxn ang="0">
                    <a:pos x="36" y="18"/>
                  </a:cxn>
                  <a:cxn ang="0">
                    <a:pos x="0" y="36"/>
                  </a:cxn>
                </a:cxnLst>
                <a:rect l="0" t="0" r="r" b="b"/>
                <a:pathLst>
                  <a:path w="36" h="36">
                    <a:moveTo>
                      <a:pt x="0" y="36"/>
                    </a:moveTo>
                    <a:lnTo>
                      <a:pt x="0" y="0"/>
                    </a:lnTo>
                    <a:lnTo>
                      <a:pt x="36" y="18"/>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0" name="Line 868"/>
              <p:cNvSpPr>
                <a:spLocks noChangeShapeType="1"/>
              </p:cNvSpPr>
              <p:nvPr/>
            </p:nvSpPr>
            <p:spPr bwMode="auto">
              <a:xfrm flipV="1">
                <a:off x="2877" y="685"/>
                <a:ext cx="1" cy="2988"/>
              </a:xfrm>
              <a:prstGeom prst="line">
                <a:avLst/>
              </a:pr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1" name="Freeform 869"/>
              <p:cNvSpPr>
                <a:spLocks/>
              </p:cNvSpPr>
              <p:nvPr/>
            </p:nvSpPr>
            <p:spPr bwMode="auto">
              <a:xfrm>
                <a:off x="2859" y="649"/>
                <a:ext cx="36" cy="36"/>
              </a:xfrm>
              <a:custGeom>
                <a:avLst/>
                <a:gdLst/>
                <a:ahLst/>
                <a:cxnLst>
                  <a:cxn ang="0">
                    <a:pos x="0" y="36"/>
                  </a:cxn>
                  <a:cxn ang="0">
                    <a:pos x="36" y="36"/>
                  </a:cxn>
                  <a:cxn ang="0">
                    <a:pos x="18" y="0"/>
                  </a:cxn>
                  <a:cxn ang="0">
                    <a:pos x="0" y="36"/>
                  </a:cxn>
                </a:cxnLst>
                <a:rect l="0" t="0" r="r" b="b"/>
                <a:pathLst>
                  <a:path w="36" h="36">
                    <a:moveTo>
                      <a:pt x="0" y="36"/>
                    </a:moveTo>
                    <a:lnTo>
                      <a:pt x="36" y="36"/>
                    </a:lnTo>
                    <a:lnTo>
                      <a:pt x="18" y="0"/>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3" name="Line 871"/>
              <p:cNvSpPr>
                <a:spLocks noChangeShapeType="1"/>
              </p:cNvSpPr>
              <p:nvPr/>
            </p:nvSpPr>
            <p:spPr bwMode="auto">
              <a:xfrm flipV="1">
                <a:off x="-110"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4" name="Rectangle 872"/>
              <p:cNvSpPr>
                <a:spLocks noChangeArrowheads="1"/>
              </p:cNvSpPr>
              <p:nvPr/>
            </p:nvSpPr>
            <p:spPr bwMode="auto">
              <a:xfrm>
                <a:off x="-173"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5" name="Line 873"/>
              <p:cNvSpPr>
                <a:spLocks noChangeShapeType="1"/>
              </p:cNvSpPr>
              <p:nvPr/>
            </p:nvSpPr>
            <p:spPr bwMode="auto">
              <a:xfrm flipV="1">
                <a:off x="388"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6" name="Rectangle 874"/>
              <p:cNvSpPr>
                <a:spLocks noChangeArrowheads="1"/>
              </p:cNvSpPr>
              <p:nvPr/>
            </p:nvSpPr>
            <p:spPr bwMode="auto">
              <a:xfrm>
                <a:off x="326"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7" name="Line 875"/>
              <p:cNvSpPr>
                <a:spLocks noChangeShapeType="1"/>
              </p:cNvSpPr>
              <p:nvPr/>
            </p:nvSpPr>
            <p:spPr bwMode="auto">
              <a:xfrm flipV="1">
                <a:off x="88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8" name="Rectangle 876"/>
              <p:cNvSpPr>
                <a:spLocks noChangeArrowheads="1"/>
              </p:cNvSpPr>
              <p:nvPr/>
            </p:nvSpPr>
            <p:spPr bwMode="auto">
              <a:xfrm>
                <a:off x="824"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9" name="Line 877"/>
              <p:cNvSpPr>
                <a:spLocks noChangeShapeType="1"/>
              </p:cNvSpPr>
              <p:nvPr/>
            </p:nvSpPr>
            <p:spPr bwMode="auto">
              <a:xfrm flipV="1">
                <a:off x="138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0" name="Rectangle 878"/>
              <p:cNvSpPr>
                <a:spLocks noChangeArrowheads="1"/>
              </p:cNvSpPr>
              <p:nvPr/>
            </p:nvSpPr>
            <p:spPr bwMode="auto">
              <a:xfrm>
                <a:off x="1322"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1" name="Line 879"/>
              <p:cNvSpPr>
                <a:spLocks noChangeShapeType="1"/>
              </p:cNvSpPr>
              <p:nvPr/>
            </p:nvSpPr>
            <p:spPr bwMode="auto">
              <a:xfrm flipV="1">
                <a:off x="1882"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2" name="Rectangle 880"/>
              <p:cNvSpPr>
                <a:spLocks noChangeArrowheads="1"/>
              </p:cNvSpPr>
              <p:nvPr/>
            </p:nvSpPr>
            <p:spPr bwMode="auto">
              <a:xfrm>
                <a:off x="1820"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3" name="Line 881"/>
              <p:cNvSpPr>
                <a:spLocks noChangeShapeType="1"/>
              </p:cNvSpPr>
              <p:nvPr/>
            </p:nvSpPr>
            <p:spPr bwMode="auto">
              <a:xfrm flipV="1">
                <a:off x="237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4" name="Rectangle 882"/>
              <p:cNvSpPr>
                <a:spLocks noChangeArrowheads="1"/>
              </p:cNvSpPr>
              <p:nvPr/>
            </p:nvSpPr>
            <p:spPr bwMode="auto">
              <a:xfrm>
                <a:off x="2319"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5" name="Line 883"/>
              <p:cNvSpPr>
                <a:spLocks noChangeShapeType="1"/>
              </p:cNvSpPr>
              <p:nvPr/>
            </p:nvSpPr>
            <p:spPr bwMode="auto">
              <a:xfrm flipV="1">
                <a:off x="3375"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6" name="Rectangle 884"/>
              <p:cNvSpPr>
                <a:spLocks noChangeArrowheads="1"/>
              </p:cNvSpPr>
              <p:nvPr/>
            </p:nvSpPr>
            <p:spPr bwMode="auto">
              <a:xfrm>
                <a:off x="3338"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7" name="Line 885"/>
              <p:cNvSpPr>
                <a:spLocks noChangeShapeType="1"/>
              </p:cNvSpPr>
              <p:nvPr/>
            </p:nvSpPr>
            <p:spPr bwMode="auto">
              <a:xfrm flipV="1">
                <a:off x="3873"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8" name="Rectangle 886"/>
              <p:cNvSpPr>
                <a:spLocks noChangeArrowheads="1"/>
              </p:cNvSpPr>
              <p:nvPr/>
            </p:nvSpPr>
            <p:spPr bwMode="auto">
              <a:xfrm>
                <a:off x="3836"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9" name="Line 887"/>
              <p:cNvSpPr>
                <a:spLocks noChangeShapeType="1"/>
              </p:cNvSpPr>
              <p:nvPr/>
            </p:nvSpPr>
            <p:spPr bwMode="auto">
              <a:xfrm flipV="1">
                <a:off x="4371"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0" name="Rectangle 888"/>
              <p:cNvSpPr>
                <a:spLocks noChangeArrowheads="1"/>
              </p:cNvSpPr>
              <p:nvPr/>
            </p:nvSpPr>
            <p:spPr bwMode="auto">
              <a:xfrm>
                <a:off x="4335"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1" name="Line 889"/>
              <p:cNvSpPr>
                <a:spLocks noChangeShapeType="1"/>
              </p:cNvSpPr>
              <p:nvPr/>
            </p:nvSpPr>
            <p:spPr bwMode="auto">
              <a:xfrm flipV="1">
                <a:off x="486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2" name="Rectangle 890"/>
              <p:cNvSpPr>
                <a:spLocks noChangeArrowheads="1"/>
              </p:cNvSpPr>
              <p:nvPr/>
            </p:nvSpPr>
            <p:spPr bwMode="auto">
              <a:xfrm>
                <a:off x="4833"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3" name="Line 891"/>
              <p:cNvSpPr>
                <a:spLocks noChangeShapeType="1"/>
              </p:cNvSpPr>
              <p:nvPr/>
            </p:nvSpPr>
            <p:spPr bwMode="auto">
              <a:xfrm flipV="1">
                <a:off x="536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4" name="Rectangle 892"/>
              <p:cNvSpPr>
                <a:spLocks noChangeArrowheads="1"/>
              </p:cNvSpPr>
              <p:nvPr/>
            </p:nvSpPr>
            <p:spPr bwMode="auto">
              <a:xfrm>
                <a:off x="5331"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5" name="Line 893"/>
              <p:cNvSpPr>
                <a:spLocks noChangeShapeType="1"/>
              </p:cNvSpPr>
              <p:nvPr/>
            </p:nvSpPr>
            <p:spPr bwMode="auto">
              <a:xfrm flipV="1">
                <a:off x="586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6" name="Rectangle 894"/>
              <p:cNvSpPr>
                <a:spLocks noChangeArrowheads="1"/>
              </p:cNvSpPr>
              <p:nvPr/>
            </p:nvSpPr>
            <p:spPr bwMode="auto">
              <a:xfrm>
                <a:off x="5829"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7" name="Line 895"/>
              <p:cNvSpPr>
                <a:spLocks noChangeShapeType="1"/>
              </p:cNvSpPr>
              <p:nvPr/>
            </p:nvSpPr>
            <p:spPr bwMode="auto">
              <a:xfrm>
                <a:off x="2848" y="367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8" name="Rectangle 896"/>
              <p:cNvSpPr>
                <a:spLocks noChangeArrowheads="1"/>
              </p:cNvSpPr>
              <p:nvPr/>
            </p:nvSpPr>
            <p:spPr bwMode="auto">
              <a:xfrm>
                <a:off x="2700" y="3639"/>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grpSp>
        <p:sp>
          <p:nvSpPr>
            <p:cNvPr id="39810" name="Line 898"/>
            <p:cNvSpPr>
              <a:spLocks noChangeShapeType="1"/>
            </p:cNvSpPr>
            <p:nvPr/>
          </p:nvSpPr>
          <p:spPr bwMode="auto">
            <a:xfrm>
              <a:off x="2848" y="342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1" name="Rectangle 899"/>
            <p:cNvSpPr>
              <a:spLocks noChangeArrowheads="1"/>
            </p:cNvSpPr>
            <p:nvPr/>
          </p:nvSpPr>
          <p:spPr bwMode="auto">
            <a:xfrm>
              <a:off x="2700" y="3390"/>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2" name="Line 900"/>
            <p:cNvSpPr>
              <a:spLocks noChangeShapeType="1"/>
            </p:cNvSpPr>
            <p:nvPr/>
          </p:nvSpPr>
          <p:spPr bwMode="auto">
            <a:xfrm>
              <a:off x="2848" y="317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3" name="Rectangle 901"/>
            <p:cNvSpPr>
              <a:spLocks noChangeArrowheads="1"/>
            </p:cNvSpPr>
            <p:nvPr/>
          </p:nvSpPr>
          <p:spPr bwMode="auto">
            <a:xfrm>
              <a:off x="2700" y="3141"/>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4" name="Line 902"/>
            <p:cNvSpPr>
              <a:spLocks noChangeShapeType="1"/>
            </p:cNvSpPr>
            <p:nvPr/>
          </p:nvSpPr>
          <p:spPr bwMode="auto">
            <a:xfrm>
              <a:off x="2848" y="2926"/>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5" name="Rectangle 903"/>
            <p:cNvSpPr>
              <a:spLocks noChangeArrowheads="1"/>
            </p:cNvSpPr>
            <p:nvPr/>
          </p:nvSpPr>
          <p:spPr bwMode="auto">
            <a:xfrm>
              <a:off x="2700" y="2892"/>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6" name="Line 904"/>
            <p:cNvSpPr>
              <a:spLocks noChangeShapeType="1"/>
            </p:cNvSpPr>
            <p:nvPr/>
          </p:nvSpPr>
          <p:spPr bwMode="auto">
            <a:xfrm>
              <a:off x="2848" y="2677"/>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7" name="Rectangle 905"/>
            <p:cNvSpPr>
              <a:spLocks noChangeArrowheads="1"/>
            </p:cNvSpPr>
            <p:nvPr/>
          </p:nvSpPr>
          <p:spPr bwMode="auto">
            <a:xfrm>
              <a:off x="2700" y="2643"/>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8" name="Line 906"/>
            <p:cNvSpPr>
              <a:spLocks noChangeShapeType="1"/>
            </p:cNvSpPr>
            <p:nvPr/>
          </p:nvSpPr>
          <p:spPr bwMode="auto">
            <a:xfrm>
              <a:off x="2848" y="2428"/>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9" name="Rectangle 907"/>
            <p:cNvSpPr>
              <a:spLocks noChangeArrowheads="1"/>
            </p:cNvSpPr>
            <p:nvPr/>
          </p:nvSpPr>
          <p:spPr bwMode="auto">
            <a:xfrm>
              <a:off x="2700" y="2395"/>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20" name="Line 908"/>
            <p:cNvSpPr>
              <a:spLocks noChangeShapeType="1"/>
            </p:cNvSpPr>
            <p:nvPr/>
          </p:nvSpPr>
          <p:spPr bwMode="auto">
            <a:xfrm>
              <a:off x="2848" y="1930"/>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1" name="Rectangle 909"/>
            <p:cNvSpPr>
              <a:spLocks noChangeArrowheads="1"/>
            </p:cNvSpPr>
            <p:nvPr/>
          </p:nvSpPr>
          <p:spPr bwMode="auto">
            <a:xfrm>
              <a:off x="2745" y="1897"/>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2" name="Line 910"/>
            <p:cNvSpPr>
              <a:spLocks noChangeShapeType="1"/>
            </p:cNvSpPr>
            <p:nvPr/>
          </p:nvSpPr>
          <p:spPr bwMode="auto">
            <a:xfrm>
              <a:off x="2848" y="1681"/>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3" name="Rectangle 911"/>
            <p:cNvSpPr>
              <a:spLocks noChangeArrowheads="1"/>
            </p:cNvSpPr>
            <p:nvPr/>
          </p:nvSpPr>
          <p:spPr bwMode="auto">
            <a:xfrm>
              <a:off x="2745" y="1648"/>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4" name="Line 912"/>
            <p:cNvSpPr>
              <a:spLocks noChangeShapeType="1"/>
            </p:cNvSpPr>
            <p:nvPr/>
          </p:nvSpPr>
          <p:spPr bwMode="auto">
            <a:xfrm>
              <a:off x="2848" y="1432"/>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5" name="Rectangle 913"/>
            <p:cNvSpPr>
              <a:spLocks noChangeArrowheads="1"/>
            </p:cNvSpPr>
            <p:nvPr/>
          </p:nvSpPr>
          <p:spPr bwMode="auto">
            <a:xfrm>
              <a:off x="2745" y="1399"/>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6" name="Line 914"/>
            <p:cNvSpPr>
              <a:spLocks noChangeShapeType="1"/>
            </p:cNvSpPr>
            <p:nvPr/>
          </p:nvSpPr>
          <p:spPr bwMode="auto">
            <a:xfrm>
              <a:off x="2848" y="118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7" name="Rectangle 915"/>
            <p:cNvSpPr>
              <a:spLocks noChangeArrowheads="1"/>
            </p:cNvSpPr>
            <p:nvPr/>
          </p:nvSpPr>
          <p:spPr bwMode="auto">
            <a:xfrm>
              <a:off x="2745" y="1150"/>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8" name="Line 916"/>
            <p:cNvSpPr>
              <a:spLocks noChangeShapeType="1"/>
            </p:cNvSpPr>
            <p:nvPr/>
          </p:nvSpPr>
          <p:spPr bwMode="auto">
            <a:xfrm>
              <a:off x="2848" y="93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9" name="Rectangle 917"/>
            <p:cNvSpPr>
              <a:spLocks noChangeArrowheads="1"/>
            </p:cNvSpPr>
            <p:nvPr/>
          </p:nvSpPr>
          <p:spPr bwMode="auto">
            <a:xfrm>
              <a:off x="2745" y="901"/>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0" name="Line 918"/>
            <p:cNvSpPr>
              <a:spLocks noChangeShapeType="1"/>
            </p:cNvSpPr>
            <p:nvPr/>
          </p:nvSpPr>
          <p:spPr bwMode="auto">
            <a:xfrm>
              <a:off x="2848" y="68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31" name="Rectangle 919"/>
            <p:cNvSpPr>
              <a:spLocks noChangeArrowheads="1"/>
            </p:cNvSpPr>
            <p:nvPr/>
          </p:nvSpPr>
          <p:spPr bwMode="auto">
            <a:xfrm>
              <a:off x="2745" y="653"/>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32" name="Rectangle 920"/>
            <p:cNvSpPr>
              <a:spLocks noChangeArrowheads="1"/>
            </p:cNvSpPr>
            <p:nvPr/>
          </p:nvSpPr>
          <p:spPr bwMode="auto">
            <a:xfrm>
              <a:off x="5795" y="2047"/>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x</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3" name="Rectangle 921"/>
            <p:cNvSpPr>
              <a:spLocks noChangeArrowheads="1"/>
            </p:cNvSpPr>
            <p:nvPr/>
          </p:nvSpPr>
          <p:spPr bwMode="auto">
            <a:xfrm>
              <a:off x="2936" y="653"/>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y</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grpSp>
      <p:sp>
        <p:nvSpPr>
          <p:cNvPr id="919" name="Freeform 922"/>
          <p:cNvSpPr>
            <a:spLocks/>
          </p:cNvSpPr>
          <p:nvPr/>
        </p:nvSpPr>
        <p:spPr bwMode="auto">
          <a:xfrm>
            <a:off x="2878754" y="1475860"/>
            <a:ext cx="3482493" cy="4043116"/>
          </a:xfrm>
          <a:custGeom>
            <a:avLst/>
            <a:gdLst/>
            <a:ahLst/>
            <a:cxnLst>
              <a:cxn ang="0">
                <a:pos x="37" y="2787"/>
              </a:cxn>
              <a:cxn ang="0">
                <a:pos x="82" y="2483"/>
              </a:cxn>
              <a:cxn ang="0">
                <a:pos x="126" y="2208"/>
              </a:cxn>
              <a:cxn ang="0">
                <a:pos x="171" y="1961"/>
              </a:cxn>
              <a:cxn ang="0">
                <a:pos x="216" y="1740"/>
              </a:cxn>
              <a:cxn ang="0">
                <a:pos x="261" y="1545"/>
              </a:cxn>
              <a:cxn ang="0">
                <a:pos x="306" y="1374"/>
              </a:cxn>
              <a:cxn ang="0">
                <a:pos x="351" y="1227"/>
              </a:cxn>
              <a:cxn ang="0">
                <a:pos x="395" y="1101"/>
              </a:cxn>
              <a:cxn ang="0">
                <a:pos x="440" y="997"/>
              </a:cxn>
              <a:cxn ang="0">
                <a:pos x="485" y="912"/>
              </a:cxn>
              <a:cxn ang="0">
                <a:pos x="530" y="847"/>
              </a:cxn>
              <a:cxn ang="0">
                <a:pos x="574" y="799"/>
              </a:cxn>
              <a:cxn ang="0">
                <a:pos x="619" y="768"/>
              </a:cxn>
              <a:cxn ang="0">
                <a:pos x="664" y="753"/>
              </a:cxn>
              <a:cxn ang="0">
                <a:pos x="709" y="753"/>
              </a:cxn>
              <a:cxn ang="0">
                <a:pos x="754" y="765"/>
              </a:cxn>
              <a:cxn ang="0">
                <a:pos x="798" y="791"/>
              </a:cxn>
              <a:cxn ang="0">
                <a:pos x="843" y="827"/>
              </a:cxn>
              <a:cxn ang="0">
                <a:pos x="888" y="874"/>
              </a:cxn>
              <a:cxn ang="0">
                <a:pos x="933" y="930"/>
              </a:cxn>
              <a:cxn ang="0">
                <a:pos x="978" y="994"/>
              </a:cxn>
              <a:cxn ang="0">
                <a:pos x="1023" y="1065"/>
              </a:cxn>
              <a:cxn ang="0">
                <a:pos x="1068" y="1141"/>
              </a:cxn>
              <a:cxn ang="0">
                <a:pos x="1112" y="1223"/>
              </a:cxn>
              <a:cxn ang="0">
                <a:pos x="1157" y="1308"/>
              </a:cxn>
              <a:cxn ang="0">
                <a:pos x="1202" y="1395"/>
              </a:cxn>
              <a:cxn ang="0">
                <a:pos x="1246" y="1485"/>
              </a:cxn>
              <a:cxn ang="0">
                <a:pos x="1291" y="1574"/>
              </a:cxn>
              <a:cxn ang="0">
                <a:pos x="1336" y="1663"/>
              </a:cxn>
              <a:cxn ang="0">
                <a:pos x="1381" y="1750"/>
              </a:cxn>
              <a:cxn ang="0">
                <a:pos x="1426" y="1835"/>
              </a:cxn>
              <a:cxn ang="0">
                <a:pos x="1471" y="1915"/>
              </a:cxn>
              <a:cxn ang="0">
                <a:pos x="1515" y="1990"/>
              </a:cxn>
              <a:cxn ang="0">
                <a:pos x="1560" y="2059"/>
              </a:cxn>
              <a:cxn ang="0">
                <a:pos x="1605" y="2121"/>
              </a:cxn>
              <a:cxn ang="0">
                <a:pos x="1650" y="2175"/>
              </a:cxn>
              <a:cxn ang="0">
                <a:pos x="1695" y="2219"/>
              </a:cxn>
              <a:cxn ang="0">
                <a:pos x="1740" y="2253"/>
              </a:cxn>
              <a:cxn ang="0">
                <a:pos x="1784" y="2275"/>
              </a:cxn>
              <a:cxn ang="0">
                <a:pos x="1829" y="2285"/>
              </a:cxn>
              <a:cxn ang="0">
                <a:pos x="1874" y="2280"/>
              </a:cxn>
              <a:cxn ang="0">
                <a:pos x="1918" y="2261"/>
              </a:cxn>
              <a:cxn ang="0">
                <a:pos x="1963" y="2226"/>
              </a:cxn>
              <a:cxn ang="0">
                <a:pos x="2008" y="2174"/>
              </a:cxn>
              <a:cxn ang="0">
                <a:pos x="2053" y="2104"/>
              </a:cxn>
              <a:cxn ang="0">
                <a:pos x="2098" y="2015"/>
              </a:cxn>
              <a:cxn ang="0">
                <a:pos x="2143" y="1905"/>
              </a:cxn>
              <a:cxn ang="0">
                <a:pos x="2187" y="1774"/>
              </a:cxn>
              <a:cxn ang="0">
                <a:pos x="2232" y="1620"/>
              </a:cxn>
              <a:cxn ang="0">
                <a:pos x="2277" y="1443"/>
              </a:cxn>
              <a:cxn ang="0">
                <a:pos x="2322" y="1242"/>
              </a:cxn>
              <a:cxn ang="0">
                <a:pos x="2367" y="1014"/>
              </a:cxn>
              <a:cxn ang="0">
                <a:pos x="2412" y="760"/>
              </a:cxn>
              <a:cxn ang="0">
                <a:pos x="2456" y="478"/>
              </a:cxn>
              <a:cxn ang="0">
                <a:pos x="2501" y="167"/>
              </a:cxn>
            </a:cxnLst>
            <a:rect l="0" t="0" r="r" b="b"/>
            <a:pathLst>
              <a:path w="2524" h="3063">
                <a:moveTo>
                  <a:pt x="0" y="3063"/>
                </a:moveTo>
                <a:lnTo>
                  <a:pt x="7" y="3006"/>
                </a:lnTo>
                <a:lnTo>
                  <a:pt x="15" y="2950"/>
                </a:lnTo>
                <a:lnTo>
                  <a:pt x="22" y="2895"/>
                </a:lnTo>
                <a:lnTo>
                  <a:pt x="30" y="2841"/>
                </a:lnTo>
                <a:lnTo>
                  <a:pt x="37" y="2787"/>
                </a:lnTo>
                <a:lnTo>
                  <a:pt x="44" y="2735"/>
                </a:lnTo>
                <a:lnTo>
                  <a:pt x="52" y="2682"/>
                </a:lnTo>
                <a:lnTo>
                  <a:pt x="59" y="2631"/>
                </a:lnTo>
                <a:lnTo>
                  <a:pt x="67" y="2582"/>
                </a:lnTo>
                <a:lnTo>
                  <a:pt x="74" y="2532"/>
                </a:lnTo>
                <a:lnTo>
                  <a:pt x="82" y="2483"/>
                </a:lnTo>
                <a:lnTo>
                  <a:pt x="89" y="2436"/>
                </a:lnTo>
                <a:lnTo>
                  <a:pt x="97" y="2388"/>
                </a:lnTo>
                <a:lnTo>
                  <a:pt x="104" y="2342"/>
                </a:lnTo>
                <a:lnTo>
                  <a:pt x="112" y="2297"/>
                </a:lnTo>
                <a:lnTo>
                  <a:pt x="119" y="2252"/>
                </a:lnTo>
                <a:lnTo>
                  <a:pt x="126" y="2208"/>
                </a:lnTo>
                <a:lnTo>
                  <a:pt x="134" y="2165"/>
                </a:lnTo>
                <a:lnTo>
                  <a:pt x="141" y="2123"/>
                </a:lnTo>
                <a:lnTo>
                  <a:pt x="149" y="2082"/>
                </a:lnTo>
                <a:lnTo>
                  <a:pt x="156" y="2040"/>
                </a:lnTo>
                <a:lnTo>
                  <a:pt x="164" y="2001"/>
                </a:lnTo>
                <a:lnTo>
                  <a:pt x="171" y="1961"/>
                </a:lnTo>
                <a:lnTo>
                  <a:pt x="179" y="1923"/>
                </a:lnTo>
                <a:lnTo>
                  <a:pt x="186" y="1885"/>
                </a:lnTo>
                <a:lnTo>
                  <a:pt x="194" y="1848"/>
                </a:lnTo>
                <a:lnTo>
                  <a:pt x="201" y="1811"/>
                </a:lnTo>
                <a:lnTo>
                  <a:pt x="209" y="1776"/>
                </a:lnTo>
                <a:lnTo>
                  <a:pt x="216" y="1740"/>
                </a:lnTo>
                <a:lnTo>
                  <a:pt x="223" y="1706"/>
                </a:lnTo>
                <a:lnTo>
                  <a:pt x="231" y="1673"/>
                </a:lnTo>
                <a:lnTo>
                  <a:pt x="238" y="1640"/>
                </a:lnTo>
                <a:lnTo>
                  <a:pt x="246" y="1607"/>
                </a:lnTo>
                <a:lnTo>
                  <a:pt x="253" y="1576"/>
                </a:lnTo>
                <a:lnTo>
                  <a:pt x="261" y="1545"/>
                </a:lnTo>
                <a:lnTo>
                  <a:pt x="268" y="1515"/>
                </a:lnTo>
                <a:lnTo>
                  <a:pt x="276" y="1485"/>
                </a:lnTo>
                <a:lnTo>
                  <a:pt x="283" y="1457"/>
                </a:lnTo>
                <a:lnTo>
                  <a:pt x="291" y="1428"/>
                </a:lnTo>
                <a:lnTo>
                  <a:pt x="298" y="1401"/>
                </a:lnTo>
                <a:lnTo>
                  <a:pt x="306" y="1374"/>
                </a:lnTo>
                <a:lnTo>
                  <a:pt x="313" y="1348"/>
                </a:lnTo>
                <a:lnTo>
                  <a:pt x="321" y="1323"/>
                </a:lnTo>
                <a:lnTo>
                  <a:pt x="328" y="1298"/>
                </a:lnTo>
                <a:lnTo>
                  <a:pt x="336" y="1273"/>
                </a:lnTo>
                <a:lnTo>
                  <a:pt x="343" y="1250"/>
                </a:lnTo>
                <a:lnTo>
                  <a:pt x="351" y="1227"/>
                </a:lnTo>
                <a:lnTo>
                  <a:pt x="358" y="1204"/>
                </a:lnTo>
                <a:lnTo>
                  <a:pt x="366" y="1182"/>
                </a:lnTo>
                <a:lnTo>
                  <a:pt x="373" y="1161"/>
                </a:lnTo>
                <a:lnTo>
                  <a:pt x="381" y="1140"/>
                </a:lnTo>
                <a:lnTo>
                  <a:pt x="388" y="1121"/>
                </a:lnTo>
                <a:lnTo>
                  <a:pt x="395" y="1101"/>
                </a:lnTo>
                <a:lnTo>
                  <a:pt x="403" y="1082"/>
                </a:lnTo>
                <a:lnTo>
                  <a:pt x="410" y="1064"/>
                </a:lnTo>
                <a:lnTo>
                  <a:pt x="418" y="1046"/>
                </a:lnTo>
                <a:lnTo>
                  <a:pt x="425" y="1029"/>
                </a:lnTo>
                <a:lnTo>
                  <a:pt x="433" y="1013"/>
                </a:lnTo>
                <a:lnTo>
                  <a:pt x="440" y="997"/>
                </a:lnTo>
                <a:lnTo>
                  <a:pt x="448" y="981"/>
                </a:lnTo>
                <a:lnTo>
                  <a:pt x="455" y="966"/>
                </a:lnTo>
                <a:lnTo>
                  <a:pt x="463" y="952"/>
                </a:lnTo>
                <a:lnTo>
                  <a:pt x="470" y="938"/>
                </a:lnTo>
                <a:lnTo>
                  <a:pt x="477" y="925"/>
                </a:lnTo>
                <a:lnTo>
                  <a:pt x="485" y="912"/>
                </a:lnTo>
                <a:lnTo>
                  <a:pt x="492" y="900"/>
                </a:lnTo>
                <a:lnTo>
                  <a:pt x="500" y="888"/>
                </a:lnTo>
                <a:lnTo>
                  <a:pt x="507" y="878"/>
                </a:lnTo>
                <a:lnTo>
                  <a:pt x="515" y="867"/>
                </a:lnTo>
                <a:lnTo>
                  <a:pt x="522" y="857"/>
                </a:lnTo>
                <a:lnTo>
                  <a:pt x="530" y="847"/>
                </a:lnTo>
                <a:lnTo>
                  <a:pt x="537" y="838"/>
                </a:lnTo>
                <a:lnTo>
                  <a:pt x="544" y="829"/>
                </a:lnTo>
                <a:lnTo>
                  <a:pt x="552" y="821"/>
                </a:lnTo>
                <a:lnTo>
                  <a:pt x="559" y="813"/>
                </a:lnTo>
                <a:lnTo>
                  <a:pt x="567" y="806"/>
                </a:lnTo>
                <a:lnTo>
                  <a:pt x="574" y="799"/>
                </a:lnTo>
                <a:lnTo>
                  <a:pt x="582" y="793"/>
                </a:lnTo>
                <a:lnTo>
                  <a:pt x="589" y="787"/>
                </a:lnTo>
                <a:lnTo>
                  <a:pt x="597" y="782"/>
                </a:lnTo>
                <a:lnTo>
                  <a:pt x="604" y="777"/>
                </a:lnTo>
                <a:lnTo>
                  <a:pt x="612" y="773"/>
                </a:lnTo>
                <a:lnTo>
                  <a:pt x="619" y="768"/>
                </a:lnTo>
                <a:lnTo>
                  <a:pt x="627" y="765"/>
                </a:lnTo>
                <a:lnTo>
                  <a:pt x="634" y="762"/>
                </a:lnTo>
                <a:lnTo>
                  <a:pt x="642" y="759"/>
                </a:lnTo>
                <a:lnTo>
                  <a:pt x="649" y="757"/>
                </a:lnTo>
                <a:lnTo>
                  <a:pt x="657" y="755"/>
                </a:lnTo>
                <a:lnTo>
                  <a:pt x="664" y="753"/>
                </a:lnTo>
                <a:lnTo>
                  <a:pt x="672" y="752"/>
                </a:lnTo>
                <a:lnTo>
                  <a:pt x="679" y="752"/>
                </a:lnTo>
                <a:lnTo>
                  <a:pt x="687" y="751"/>
                </a:lnTo>
                <a:lnTo>
                  <a:pt x="694" y="752"/>
                </a:lnTo>
                <a:lnTo>
                  <a:pt x="702" y="752"/>
                </a:lnTo>
                <a:lnTo>
                  <a:pt x="709" y="753"/>
                </a:lnTo>
                <a:lnTo>
                  <a:pt x="717" y="754"/>
                </a:lnTo>
                <a:lnTo>
                  <a:pt x="724" y="755"/>
                </a:lnTo>
                <a:lnTo>
                  <a:pt x="731" y="758"/>
                </a:lnTo>
                <a:lnTo>
                  <a:pt x="739" y="760"/>
                </a:lnTo>
                <a:lnTo>
                  <a:pt x="746" y="762"/>
                </a:lnTo>
                <a:lnTo>
                  <a:pt x="754" y="765"/>
                </a:lnTo>
                <a:lnTo>
                  <a:pt x="761" y="769"/>
                </a:lnTo>
                <a:lnTo>
                  <a:pt x="769" y="773"/>
                </a:lnTo>
                <a:lnTo>
                  <a:pt x="776" y="777"/>
                </a:lnTo>
                <a:lnTo>
                  <a:pt x="784" y="781"/>
                </a:lnTo>
                <a:lnTo>
                  <a:pt x="791" y="786"/>
                </a:lnTo>
                <a:lnTo>
                  <a:pt x="798" y="791"/>
                </a:lnTo>
                <a:lnTo>
                  <a:pt x="806" y="796"/>
                </a:lnTo>
                <a:lnTo>
                  <a:pt x="813" y="802"/>
                </a:lnTo>
                <a:lnTo>
                  <a:pt x="821" y="808"/>
                </a:lnTo>
                <a:lnTo>
                  <a:pt x="828" y="814"/>
                </a:lnTo>
                <a:lnTo>
                  <a:pt x="836" y="821"/>
                </a:lnTo>
                <a:lnTo>
                  <a:pt x="843" y="827"/>
                </a:lnTo>
                <a:lnTo>
                  <a:pt x="851" y="834"/>
                </a:lnTo>
                <a:lnTo>
                  <a:pt x="858" y="842"/>
                </a:lnTo>
                <a:lnTo>
                  <a:pt x="866" y="849"/>
                </a:lnTo>
                <a:lnTo>
                  <a:pt x="873" y="857"/>
                </a:lnTo>
                <a:lnTo>
                  <a:pt x="881" y="866"/>
                </a:lnTo>
                <a:lnTo>
                  <a:pt x="888" y="874"/>
                </a:lnTo>
                <a:lnTo>
                  <a:pt x="896" y="883"/>
                </a:lnTo>
                <a:lnTo>
                  <a:pt x="903" y="892"/>
                </a:lnTo>
                <a:lnTo>
                  <a:pt x="910" y="901"/>
                </a:lnTo>
                <a:lnTo>
                  <a:pt x="918" y="910"/>
                </a:lnTo>
                <a:lnTo>
                  <a:pt x="925" y="920"/>
                </a:lnTo>
                <a:lnTo>
                  <a:pt x="933" y="930"/>
                </a:lnTo>
                <a:lnTo>
                  <a:pt x="940" y="940"/>
                </a:lnTo>
                <a:lnTo>
                  <a:pt x="948" y="950"/>
                </a:lnTo>
                <a:lnTo>
                  <a:pt x="955" y="961"/>
                </a:lnTo>
                <a:lnTo>
                  <a:pt x="963" y="972"/>
                </a:lnTo>
                <a:lnTo>
                  <a:pt x="970" y="983"/>
                </a:lnTo>
                <a:lnTo>
                  <a:pt x="978" y="994"/>
                </a:lnTo>
                <a:lnTo>
                  <a:pt x="985" y="1005"/>
                </a:lnTo>
                <a:lnTo>
                  <a:pt x="993" y="1017"/>
                </a:lnTo>
                <a:lnTo>
                  <a:pt x="1000" y="1028"/>
                </a:lnTo>
                <a:lnTo>
                  <a:pt x="1008" y="1040"/>
                </a:lnTo>
                <a:lnTo>
                  <a:pt x="1015" y="1052"/>
                </a:lnTo>
                <a:lnTo>
                  <a:pt x="1023" y="1065"/>
                </a:lnTo>
                <a:lnTo>
                  <a:pt x="1030" y="1077"/>
                </a:lnTo>
                <a:lnTo>
                  <a:pt x="1038" y="1089"/>
                </a:lnTo>
                <a:lnTo>
                  <a:pt x="1045" y="1102"/>
                </a:lnTo>
                <a:lnTo>
                  <a:pt x="1053" y="1115"/>
                </a:lnTo>
                <a:lnTo>
                  <a:pt x="1060" y="1128"/>
                </a:lnTo>
                <a:lnTo>
                  <a:pt x="1068" y="1141"/>
                </a:lnTo>
                <a:lnTo>
                  <a:pt x="1075" y="1154"/>
                </a:lnTo>
                <a:lnTo>
                  <a:pt x="1082" y="1168"/>
                </a:lnTo>
                <a:lnTo>
                  <a:pt x="1090" y="1181"/>
                </a:lnTo>
                <a:lnTo>
                  <a:pt x="1097" y="1195"/>
                </a:lnTo>
                <a:lnTo>
                  <a:pt x="1105" y="1209"/>
                </a:lnTo>
                <a:lnTo>
                  <a:pt x="1112" y="1223"/>
                </a:lnTo>
                <a:lnTo>
                  <a:pt x="1120" y="1237"/>
                </a:lnTo>
                <a:lnTo>
                  <a:pt x="1127" y="1251"/>
                </a:lnTo>
                <a:lnTo>
                  <a:pt x="1135" y="1265"/>
                </a:lnTo>
                <a:lnTo>
                  <a:pt x="1142" y="1279"/>
                </a:lnTo>
                <a:lnTo>
                  <a:pt x="1150" y="1293"/>
                </a:lnTo>
                <a:lnTo>
                  <a:pt x="1157" y="1308"/>
                </a:lnTo>
                <a:lnTo>
                  <a:pt x="1164" y="1322"/>
                </a:lnTo>
                <a:lnTo>
                  <a:pt x="1172" y="1337"/>
                </a:lnTo>
                <a:lnTo>
                  <a:pt x="1179" y="1352"/>
                </a:lnTo>
                <a:lnTo>
                  <a:pt x="1187" y="1366"/>
                </a:lnTo>
                <a:lnTo>
                  <a:pt x="1194" y="1381"/>
                </a:lnTo>
                <a:lnTo>
                  <a:pt x="1202" y="1395"/>
                </a:lnTo>
                <a:lnTo>
                  <a:pt x="1209" y="1410"/>
                </a:lnTo>
                <a:lnTo>
                  <a:pt x="1217" y="1425"/>
                </a:lnTo>
                <a:lnTo>
                  <a:pt x="1224" y="1440"/>
                </a:lnTo>
                <a:lnTo>
                  <a:pt x="1231" y="1455"/>
                </a:lnTo>
                <a:lnTo>
                  <a:pt x="1239" y="1470"/>
                </a:lnTo>
                <a:lnTo>
                  <a:pt x="1246" y="1485"/>
                </a:lnTo>
                <a:lnTo>
                  <a:pt x="1254" y="1500"/>
                </a:lnTo>
                <a:lnTo>
                  <a:pt x="1261" y="1515"/>
                </a:lnTo>
                <a:lnTo>
                  <a:pt x="1269" y="1529"/>
                </a:lnTo>
                <a:lnTo>
                  <a:pt x="1276" y="1544"/>
                </a:lnTo>
                <a:lnTo>
                  <a:pt x="1284" y="1559"/>
                </a:lnTo>
                <a:lnTo>
                  <a:pt x="1291" y="1574"/>
                </a:lnTo>
                <a:lnTo>
                  <a:pt x="1299" y="1589"/>
                </a:lnTo>
                <a:lnTo>
                  <a:pt x="1306" y="1604"/>
                </a:lnTo>
                <a:lnTo>
                  <a:pt x="1314" y="1619"/>
                </a:lnTo>
                <a:lnTo>
                  <a:pt x="1321" y="1634"/>
                </a:lnTo>
                <a:lnTo>
                  <a:pt x="1329" y="1649"/>
                </a:lnTo>
                <a:lnTo>
                  <a:pt x="1336" y="1663"/>
                </a:lnTo>
                <a:lnTo>
                  <a:pt x="1344" y="1678"/>
                </a:lnTo>
                <a:lnTo>
                  <a:pt x="1351" y="1692"/>
                </a:lnTo>
                <a:lnTo>
                  <a:pt x="1359" y="1707"/>
                </a:lnTo>
                <a:lnTo>
                  <a:pt x="1366" y="1721"/>
                </a:lnTo>
                <a:lnTo>
                  <a:pt x="1374" y="1736"/>
                </a:lnTo>
                <a:lnTo>
                  <a:pt x="1381" y="1750"/>
                </a:lnTo>
                <a:lnTo>
                  <a:pt x="1389" y="1764"/>
                </a:lnTo>
                <a:lnTo>
                  <a:pt x="1396" y="1779"/>
                </a:lnTo>
                <a:lnTo>
                  <a:pt x="1404" y="1793"/>
                </a:lnTo>
                <a:lnTo>
                  <a:pt x="1411" y="1807"/>
                </a:lnTo>
                <a:lnTo>
                  <a:pt x="1418" y="1821"/>
                </a:lnTo>
                <a:lnTo>
                  <a:pt x="1426" y="1835"/>
                </a:lnTo>
                <a:lnTo>
                  <a:pt x="1433" y="1848"/>
                </a:lnTo>
                <a:lnTo>
                  <a:pt x="1441" y="1862"/>
                </a:lnTo>
                <a:lnTo>
                  <a:pt x="1448" y="1875"/>
                </a:lnTo>
                <a:lnTo>
                  <a:pt x="1456" y="1889"/>
                </a:lnTo>
                <a:lnTo>
                  <a:pt x="1463" y="1902"/>
                </a:lnTo>
                <a:lnTo>
                  <a:pt x="1471" y="1915"/>
                </a:lnTo>
                <a:lnTo>
                  <a:pt x="1478" y="1928"/>
                </a:lnTo>
                <a:lnTo>
                  <a:pt x="1485" y="1941"/>
                </a:lnTo>
                <a:lnTo>
                  <a:pt x="1493" y="1953"/>
                </a:lnTo>
                <a:lnTo>
                  <a:pt x="1500" y="1966"/>
                </a:lnTo>
                <a:lnTo>
                  <a:pt x="1508" y="1978"/>
                </a:lnTo>
                <a:lnTo>
                  <a:pt x="1515" y="1990"/>
                </a:lnTo>
                <a:lnTo>
                  <a:pt x="1523" y="2002"/>
                </a:lnTo>
                <a:lnTo>
                  <a:pt x="1530" y="2014"/>
                </a:lnTo>
                <a:lnTo>
                  <a:pt x="1538" y="2025"/>
                </a:lnTo>
                <a:lnTo>
                  <a:pt x="1545" y="2037"/>
                </a:lnTo>
                <a:lnTo>
                  <a:pt x="1553" y="2048"/>
                </a:lnTo>
                <a:lnTo>
                  <a:pt x="1560" y="2059"/>
                </a:lnTo>
                <a:lnTo>
                  <a:pt x="1568" y="2070"/>
                </a:lnTo>
                <a:lnTo>
                  <a:pt x="1575" y="2081"/>
                </a:lnTo>
                <a:lnTo>
                  <a:pt x="1583" y="2091"/>
                </a:lnTo>
                <a:lnTo>
                  <a:pt x="1590" y="2102"/>
                </a:lnTo>
                <a:lnTo>
                  <a:pt x="1597" y="2111"/>
                </a:lnTo>
                <a:lnTo>
                  <a:pt x="1605" y="2121"/>
                </a:lnTo>
                <a:lnTo>
                  <a:pt x="1612" y="2131"/>
                </a:lnTo>
                <a:lnTo>
                  <a:pt x="1620" y="2140"/>
                </a:lnTo>
                <a:lnTo>
                  <a:pt x="1627" y="2149"/>
                </a:lnTo>
                <a:lnTo>
                  <a:pt x="1635" y="2158"/>
                </a:lnTo>
                <a:lnTo>
                  <a:pt x="1642" y="2166"/>
                </a:lnTo>
                <a:lnTo>
                  <a:pt x="1650" y="2175"/>
                </a:lnTo>
                <a:lnTo>
                  <a:pt x="1657" y="2183"/>
                </a:lnTo>
                <a:lnTo>
                  <a:pt x="1665" y="2191"/>
                </a:lnTo>
                <a:lnTo>
                  <a:pt x="1672" y="2198"/>
                </a:lnTo>
                <a:lnTo>
                  <a:pt x="1680" y="2205"/>
                </a:lnTo>
                <a:lnTo>
                  <a:pt x="1687" y="2213"/>
                </a:lnTo>
                <a:lnTo>
                  <a:pt x="1695" y="2219"/>
                </a:lnTo>
                <a:lnTo>
                  <a:pt x="1702" y="2225"/>
                </a:lnTo>
                <a:lnTo>
                  <a:pt x="1710" y="2232"/>
                </a:lnTo>
                <a:lnTo>
                  <a:pt x="1717" y="2237"/>
                </a:lnTo>
                <a:lnTo>
                  <a:pt x="1725" y="2243"/>
                </a:lnTo>
                <a:lnTo>
                  <a:pt x="1732" y="2248"/>
                </a:lnTo>
                <a:lnTo>
                  <a:pt x="1740" y="2253"/>
                </a:lnTo>
                <a:lnTo>
                  <a:pt x="1747" y="2257"/>
                </a:lnTo>
                <a:lnTo>
                  <a:pt x="1754" y="2262"/>
                </a:lnTo>
                <a:lnTo>
                  <a:pt x="1762" y="2265"/>
                </a:lnTo>
                <a:lnTo>
                  <a:pt x="1769" y="2269"/>
                </a:lnTo>
                <a:lnTo>
                  <a:pt x="1777" y="2272"/>
                </a:lnTo>
                <a:lnTo>
                  <a:pt x="1784" y="2275"/>
                </a:lnTo>
                <a:lnTo>
                  <a:pt x="1792" y="2277"/>
                </a:lnTo>
                <a:lnTo>
                  <a:pt x="1799" y="2280"/>
                </a:lnTo>
                <a:lnTo>
                  <a:pt x="1807" y="2282"/>
                </a:lnTo>
                <a:lnTo>
                  <a:pt x="1814" y="2283"/>
                </a:lnTo>
                <a:lnTo>
                  <a:pt x="1822" y="2284"/>
                </a:lnTo>
                <a:lnTo>
                  <a:pt x="1829" y="2285"/>
                </a:lnTo>
                <a:lnTo>
                  <a:pt x="1837" y="2285"/>
                </a:lnTo>
                <a:lnTo>
                  <a:pt x="1844" y="2285"/>
                </a:lnTo>
                <a:lnTo>
                  <a:pt x="1851" y="2284"/>
                </a:lnTo>
                <a:lnTo>
                  <a:pt x="1859" y="2283"/>
                </a:lnTo>
                <a:lnTo>
                  <a:pt x="1866" y="2282"/>
                </a:lnTo>
                <a:lnTo>
                  <a:pt x="1874" y="2280"/>
                </a:lnTo>
                <a:lnTo>
                  <a:pt x="1881" y="2278"/>
                </a:lnTo>
                <a:lnTo>
                  <a:pt x="1889" y="2276"/>
                </a:lnTo>
                <a:lnTo>
                  <a:pt x="1896" y="2273"/>
                </a:lnTo>
                <a:lnTo>
                  <a:pt x="1904" y="2269"/>
                </a:lnTo>
                <a:lnTo>
                  <a:pt x="1911" y="2265"/>
                </a:lnTo>
                <a:lnTo>
                  <a:pt x="1918" y="2261"/>
                </a:lnTo>
                <a:lnTo>
                  <a:pt x="1926" y="2256"/>
                </a:lnTo>
                <a:lnTo>
                  <a:pt x="1933" y="2251"/>
                </a:lnTo>
                <a:lnTo>
                  <a:pt x="1941" y="2246"/>
                </a:lnTo>
                <a:lnTo>
                  <a:pt x="1948" y="2240"/>
                </a:lnTo>
                <a:lnTo>
                  <a:pt x="1956" y="2233"/>
                </a:lnTo>
                <a:lnTo>
                  <a:pt x="1963" y="2226"/>
                </a:lnTo>
                <a:lnTo>
                  <a:pt x="1971" y="2219"/>
                </a:lnTo>
                <a:lnTo>
                  <a:pt x="1978" y="2211"/>
                </a:lnTo>
                <a:lnTo>
                  <a:pt x="1986" y="2202"/>
                </a:lnTo>
                <a:lnTo>
                  <a:pt x="1993" y="2193"/>
                </a:lnTo>
                <a:lnTo>
                  <a:pt x="2001" y="2184"/>
                </a:lnTo>
                <a:lnTo>
                  <a:pt x="2008" y="2174"/>
                </a:lnTo>
                <a:lnTo>
                  <a:pt x="2016" y="2164"/>
                </a:lnTo>
                <a:lnTo>
                  <a:pt x="2023" y="2153"/>
                </a:lnTo>
                <a:lnTo>
                  <a:pt x="2031" y="2141"/>
                </a:lnTo>
                <a:lnTo>
                  <a:pt x="2038" y="2129"/>
                </a:lnTo>
                <a:lnTo>
                  <a:pt x="2046" y="2117"/>
                </a:lnTo>
                <a:lnTo>
                  <a:pt x="2053" y="2104"/>
                </a:lnTo>
                <a:lnTo>
                  <a:pt x="2061" y="2090"/>
                </a:lnTo>
                <a:lnTo>
                  <a:pt x="2068" y="2076"/>
                </a:lnTo>
                <a:lnTo>
                  <a:pt x="2076" y="2062"/>
                </a:lnTo>
                <a:lnTo>
                  <a:pt x="2083" y="2046"/>
                </a:lnTo>
                <a:lnTo>
                  <a:pt x="2091" y="2031"/>
                </a:lnTo>
                <a:lnTo>
                  <a:pt x="2098" y="2015"/>
                </a:lnTo>
                <a:lnTo>
                  <a:pt x="2105" y="1998"/>
                </a:lnTo>
                <a:lnTo>
                  <a:pt x="2113" y="1980"/>
                </a:lnTo>
                <a:lnTo>
                  <a:pt x="2120" y="1962"/>
                </a:lnTo>
                <a:lnTo>
                  <a:pt x="2128" y="1944"/>
                </a:lnTo>
                <a:lnTo>
                  <a:pt x="2135" y="1925"/>
                </a:lnTo>
                <a:lnTo>
                  <a:pt x="2143" y="1905"/>
                </a:lnTo>
                <a:lnTo>
                  <a:pt x="2150" y="1884"/>
                </a:lnTo>
                <a:lnTo>
                  <a:pt x="2158" y="1863"/>
                </a:lnTo>
                <a:lnTo>
                  <a:pt x="2165" y="1842"/>
                </a:lnTo>
                <a:lnTo>
                  <a:pt x="2172" y="1820"/>
                </a:lnTo>
                <a:lnTo>
                  <a:pt x="2180" y="1797"/>
                </a:lnTo>
                <a:lnTo>
                  <a:pt x="2187" y="1774"/>
                </a:lnTo>
                <a:lnTo>
                  <a:pt x="2195" y="1750"/>
                </a:lnTo>
                <a:lnTo>
                  <a:pt x="2202" y="1725"/>
                </a:lnTo>
                <a:lnTo>
                  <a:pt x="2210" y="1700"/>
                </a:lnTo>
                <a:lnTo>
                  <a:pt x="2217" y="1674"/>
                </a:lnTo>
                <a:lnTo>
                  <a:pt x="2225" y="1647"/>
                </a:lnTo>
                <a:lnTo>
                  <a:pt x="2232" y="1620"/>
                </a:lnTo>
                <a:lnTo>
                  <a:pt x="2240" y="1593"/>
                </a:lnTo>
                <a:lnTo>
                  <a:pt x="2247" y="1564"/>
                </a:lnTo>
                <a:lnTo>
                  <a:pt x="2255" y="1535"/>
                </a:lnTo>
                <a:lnTo>
                  <a:pt x="2262" y="1505"/>
                </a:lnTo>
                <a:lnTo>
                  <a:pt x="2270" y="1475"/>
                </a:lnTo>
                <a:lnTo>
                  <a:pt x="2277" y="1443"/>
                </a:lnTo>
                <a:lnTo>
                  <a:pt x="2284" y="1412"/>
                </a:lnTo>
                <a:lnTo>
                  <a:pt x="2292" y="1379"/>
                </a:lnTo>
                <a:lnTo>
                  <a:pt x="2299" y="1346"/>
                </a:lnTo>
                <a:lnTo>
                  <a:pt x="2307" y="1312"/>
                </a:lnTo>
                <a:lnTo>
                  <a:pt x="2314" y="1277"/>
                </a:lnTo>
                <a:lnTo>
                  <a:pt x="2322" y="1242"/>
                </a:lnTo>
                <a:lnTo>
                  <a:pt x="2329" y="1205"/>
                </a:lnTo>
                <a:lnTo>
                  <a:pt x="2337" y="1169"/>
                </a:lnTo>
                <a:lnTo>
                  <a:pt x="2344" y="1131"/>
                </a:lnTo>
                <a:lnTo>
                  <a:pt x="2352" y="1093"/>
                </a:lnTo>
                <a:lnTo>
                  <a:pt x="2359" y="1054"/>
                </a:lnTo>
                <a:lnTo>
                  <a:pt x="2367" y="1014"/>
                </a:lnTo>
                <a:lnTo>
                  <a:pt x="2374" y="974"/>
                </a:lnTo>
                <a:lnTo>
                  <a:pt x="2382" y="932"/>
                </a:lnTo>
                <a:lnTo>
                  <a:pt x="2389" y="890"/>
                </a:lnTo>
                <a:lnTo>
                  <a:pt x="2397" y="848"/>
                </a:lnTo>
                <a:lnTo>
                  <a:pt x="2404" y="804"/>
                </a:lnTo>
                <a:lnTo>
                  <a:pt x="2412" y="760"/>
                </a:lnTo>
                <a:lnTo>
                  <a:pt x="2419" y="715"/>
                </a:lnTo>
                <a:lnTo>
                  <a:pt x="2426" y="669"/>
                </a:lnTo>
                <a:lnTo>
                  <a:pt x="2434" y="623"/>
                </a:lnTo>
                <a:lnTo>
                  <a:pt x="2441" y="575"/>
                </a:lnTo>
                <a:lnTo>
                  <a:pt x="2449" y="527"/>
                </a:lnTo>
                <a:lnTo>
                  <a:pt x="2456" y="478"/>
                </a:lnTo>
                <a:lnTo>
                  <a:pt x="2464" y="428"/>
                </a:lnTo>
                <a:lnTo>
                  <a:pt x="2471" y="377"/>
                </a:lnTo>
                <a:lnTo>
                  <a:pt x="2479" y="326"/>
                </a:lnTo>
                <a:lnTo>
                  <a:pt x="2486" y="273"/>
                </a:lnTo>
                <a:lnTo>
                  <a:pt x="2494" y="221"/>
                </a:lnTo>
                <a:lnTo>
                  <a:pt x="2501" y="167"/>
                </a:lnTo>
                <a:lnTo>
                  <a:pt x="2509" y="112"/>
                </a:lnTo>
                <a:lnTo>
                  <a:pt x="2516" y="56"/>
                </a:lnTo>
                <a:lnTo>
                  <a:pt x="2524" y="0"/>
                </a:lnTo>
              </a:path>
            </a:pathLst>
          </a:custGeom>
          <a:noFill/>
          <a:ln w="381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5" name="TextBox 234"/>
          <p:cNvSpPr txBox="1"/>
          <p:nvPr/>
        </p:nvSpPr>
        <p:spPr>
          <a:xfrm>
            <a:off x="2625932" y="2694447"/>
            <a:ext cx="837088" cy="307777"/>
          </a:xfrm>
          <a:prstGeom prst="rect">
            <a:avLst/>
          </a:prstGeom>
          <a:noFill/>
        </p:spPr>
        <p:txBody>
          <a:bodyPr wrap="none" rtlCol="0">
            <a:spAutoFit/>
          </a:bodyPr>
          <a:lstStyle/>
          <a:p>
            <a:pPr algn="ctr"/>
            <a:r>
              <a:rPr lang="en-IE" sz="1400" b="1" i="1" dirty="0" smtClean="0">
                <a:solidFill>
                  <a:srgbClr val="00B050"/>
                </a:solidFill>
                <a:latin typeface="Century Gothic" pitchFamily="34" charset="0"/>
              </a:rPr>
              <a:t>Positive</a:t>
            </a:r>
            <a:endParaRPr lang="en-IE" sz="1400" b="1" i="1" dirty="0">
              <a:solidFill>
                <a:srgbClr val="00B050"/>
              </a:solidFill>
              <a:latin typeface="Century Gothic" pitchFamily="34" charset="0"/>
            </a:endParaRPr>
          </a:p>
        </p:txBody>
      </p:sp>
      <p:sp>
        <p:nvSpPr>
          <p:cNvPr id="237" name="TextBox 236"/>
          <p:cNvSpPr txBox="1"/>
          <p:nvPr/>
        </p:nvSpPr>
        <p:spPr>
          <a:xfrm>
            <a:off x="1330568" y="285728"/>
            <a:ext cx="6482865"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pPr algn="ctr"/>
            <a:r>
              <a:rPr lang="en-IE" sz="4400" b="1" i="1" dirty="0" smtClean="0">
                <a:solidFill>
                  <a:srgbClr val="990033"/>
                </a:solidFill>
                <a:effectLst>
                  <a:outerShdw blurRad="38100" dist="38100" dir="2700000" algn="tl">
                    <a:srgbClr val="000000">
                      <a:alpha val="43137"/>
                    </a:srgbClr>
                  </a:outerShdw>
                </a:effectLst>
                <a:latin typeface="Century Gothic" pitchFamily="34" charset="0"/>
              </a:rPr>
              <a:t>Features of +x</a:t>
            </a:r>
            <a:r>
              <a:rPr lang="en-IE" sz="4400" b="1" i="1" baseline="40000" dirty="0" smtClean="0">
                <a:solidFill>
                  <a:srgbClr val="990033"/>
                </a:solidFill>
                <a:effectLst>
                  <a:outerShdw blurRad="38100" dist="38100" dir="2700000" algn="tl">
                    <a:srgbClr val="000000">
                      <a:alpha val="43137"/>
                    </a:srgbClr>
                  </a:outerShdw>
                </a:effectLst>
                <a:latin typeface="Century Gothic" pitchFamily="34" charset="0"/>
              </a:rPr>
              <a:t>3</a:t>
            </a:r>
            <a:r>
              <a:rPr lang="en-IE" sz="4400" b="1" i="1" dirty="0" smtClean="0">
                <a:solidFill>
                  <a:srgbClr val="990033"/>
                </a:solidFill>
                <a:effectLst>
                  <a:outerShdw blurRad="38100" dist="38100" dir="2700000" algn="tl">
                    <a:srgbClr val="000000">
                      <a:alpha val="43137"/>
                    </a:srgbClr>
                  </a:outerShdw>
                </a:effectLst>
                <a:latin typeface="Century Gothic" pitchFamily="34" charset="0"/>
              </a:rPr>
              <a:t> Graphs </a:t>
            </a:r>
            <a:endParaRPr lang="en-IE" sz="4400" b="1" i="1" baseline="40000" dirty="0">
              <a:solidFill>
                <a:srgbClr val="990033"/>
              </a:solidFill>
              <a:effectLst>
                <a:outerShdw blurRad="38100" dist="38100" dir="2700000" algn="tl">
                  <a:srgbClr val="000000">
                    <a:alpha val="43137"/>
                  </a:srgbClr>
                </a:outerShdw>
              </a:effectLst>
              <a:latin typeface="Century Gothic" pitchFamily="34" charset="0"/>
            </a:endParaRPr>
          </a:p>
        </p:txBody>
      </p:sp>
      <p:sp>
        <p:nvSpPr>
          <p:cNvPr id="239" name="Slide Number Placeholder 238"/>
          <p:cNvSpPr>
            <a:spLocks noGrp="1"/>
          </p:cNvSpPr>
          <p:nvPr>
            <p:ph type="sldNum" sz="quarter" idx="12"/>
          </p:nvPr>
        </p:nvSpPr>
        <p:spPr>
          <a:xfrm>
            <a:off x="6574466" y="6356350"/>
            <a:ext cx="2133600" cy="365125"/>
          </a:xfrm>
        </p:spPr>
        <p:txBody>
          <a:bodyPr/>
          <a:lstStyle/>
          <a:p>
            <a:fld id="{BDCE12CB-7907-47A2-9857-4766285EEF15}" type="slidenum">
              <a:rPr lang="en-IE" smtClean="0">
                <a:solidFill>
                  <a:srgbClr val="990033"/>
                </a:solidFill>
              </a:rPr>
              <a:pPr/>
              <a:t>22</a:t>
            </a:fld>
            <a:endParaRPr lang="en-IE">
              <a:solidFill>
                <a:srgbClr val="990033"/>
              </a:solidFill>
            </a:endParaRPr>
          </a:p>
        </p:txBody>
      </p:sp>
      <p:sp>
        <p:nvSpPr>
          <p:cNvPr id="243" name="TextBox 242"/>
          <p:cNvSpPr txBox="1"/>
          <p:nvPr/>
        </p:nvSpPr>
        <p:spPr>
          <a:xfrm>
            <a:off x="630849" y="1087481"/>
            <a:ext cx="7882303" cy="369332"/>
          </a:xfrm>
          <a:prstGeom prst="rect">
            <a:avLst/>
          </a:prstGeom>
          <a:noFill/>
        </p:spPr>
        <p:txBody>
          <a:bodyPr wrap="square" rtlCol="0">
            <a:spAutoFit/>
          </a:bodyPr>
          <a:lstStyle/>
          <a:p>
            <a:pPr algn="ctr"/>
            <a:r>
              <a:rPr lang="en-IE" b="1" i="1" dirty="0" smtClean="0">
                <a:solidFill>
                  <a:srgbClr val="990033"/>
                </a:solidFill>
                <a:latin typeface="Century Gothic" pitchFamily="34" charset="0"/>
              </a:rPr>
              <a:t>The function is…		</a:t>
            </a:r>
            <a:r>
              <a:rPr lang="en-IE" b="1" i="1" dirty="0">
                <a:solidFill>
                  <a:srgbClr val="990033"/>
                </a:solidFill>
                <a:latin typeface="Century Gothic" pitchFamily="34" charset="0"/>
              </a:rPr>
              <a:t>f(x) </a:t>
            </a:r>
            <a:r>
              <a:rPr lang="en-IE" b="1" i="1" dirty="0" smtClean="0">
                <a:solidFill>
                  <a:srgbClr val="990033"/>
                </a:solidFill>
                <a:latin typeface="Century Gothic" pitchFamily="34" charset="0"/>
              </a:rPr>
              <a:t>is…			y </a:t>
            </a:r>
            <a:r>
              <a:rPr lang="en-IE" b="1" i="1" dirty="0">
                <a:solidFill>
                  <a:srgbClr val="990033"/>
                </a:solidFill>
                <a:latin typeface="Century Gothic" pitchFamily="34" charset="0"/>
              </a:rPr>
              <a:t>is</a:t>
            </a:r>
            <a:r>
              <a:rPr lang="en-IE" b="1" i="1" dirty="0" smtClean="0">
                <a:solidFill>
                  <a:srgbClr val="990033"/>
                </a:solidFill>
                <a:latin typeface="Century Gothic" pitchFamily="34" charset="0"/>
              </a:rPr>
              <a:t>…	</a:t>
            </a:r>
            <a:endParaRPr lang="en-IE" b="1" i="1" dirty="0">
              <a:solidFill>
                <a:srgbClr val="990033"/>
              </a:solidFill>
              <a:latin typeface="Century Gothic" pitchFamily="34" charset="0"/>
            </a:endParaRPr>
          </a:p>
        </p:txBody>
      </p:sp>
      <p:sp>
        <p:nvSpPr>
          <p:cNvPr id="244" name="Freeform 231"/>
          <p:cNvSpPr>
            <a:spLocks/>
          </p:cNvSpPr>
          <p:nvPr/>
        </p:nvSpPr>
        <p:spPr bwMode="auto">
          <a:xfrm>
            <a:off x="3237468" y="2472861"/>
            <a:ext cx="577352" cy="1088417"/>
          </a:xfrm>
          <a:custGeom>
            <a:avLst/>
            <a:gdLst/>
            <a:ahLst/>
            <a:cxnLst>
              <a:cxn ang="0">
                <a:pos x="7" y="2261"/>
              </a:cxn>
              <a:cxn ang="0">
                <a:pos x="22" y="2149"/>
              </a:cxn>
              <a:cxn ang="0">
                <a:pos x="37" y="2041"/>
              </a:cxn>
              <a:cxn ang="0">
                <a:pos x="52" y="1937"/>
              </a:cxn>
              <a:cxn ang="0">
                <a:pos x="67" y="1835"/>
              </a:cxn>
              <a:cxn ang="0">
                <a:pos x="82" y="1737"/>
              </a:cxn>
              <a:cxn ang="0">
                <a:pos x="97" y="1642"/>
              </a:cxn>
              <a:cxn ang="0">
                <a:pos x="112" y="1550"/>
              </a:cxn>
              <a:cxn ang="0">
                <a:pos x="127" y="1462"/>
              </a:cxn>
              <a:cxn ang="0">
                <a:pos x="142" y="1376"/>
              </a:cxn>
              <a:cxn ang="0">
                <a:pos x="157" y="1294"/>
              </a:cxn>
              <a:cxn ang="0">
                <a:pos x="172" y="1214"/>
              </a:cxn>
              <a:cxn ang="0">
                <a:pos x="187" y="1138"/>
              </a:cxn>
              <a:cxn ang="0">
                <a:pos x="201" y="1064"/>
              </a:cxn>
              <a:cxn ang="0">
                <a:pos x="216" y="993"/>
              </a:cxn>
              <a:cxn ang="0">
                <a:pos x="231" y="925"/>
              </a:cxn>
              <a:cxn ang="0">
                <a:pos x="246" y="860"/>
              </a:cxn>
              <a:cxn ang="0">
                <a:pos x="261" y="797"/>
              </a:cxn>
              <a:cxn ang="0">
                <a:pos x="276" y="737"/>
              </a:cxn>
              <a:cxn ang="0">
                <a:pos x="291" y="680"/>
              </a:cxn>
              <a:cxn ang="0">
                <a:pos x="306" y="626"/>
              </a:cxn>
              <a:cxn ang="0">
                <a:pos x="321" y="574"/>
              </a:cxn>
              <a:cxn ang="0">
                <a:pos x="336" y="524"/>
              </a:cxn>
              <a:cxn ang="0">
                <a:pos x="351" y="478"/>
              </a:cxn>
              <a:cxn ang="0">
                <a:pos x="366" y="434"/>
              </a:cxn>
              <a:cxn ang="0">
                <a:pos x="380" y="392"/>
              </a:cxn>
              <a:cxn ang="0">
                <a:pos x="395" y="352"/>
              </a:cxn>
              <a:cxn ang="0">
                <a:pos x="410" y="315"/>
              </a:cxn>
              <a:cxn ang="0">
                <a:pos x="425" y="280"/>
              </a:cxn>
              <a:cxn ang="0">
                <a:pos x="440" y="247"/>
              </a:cxn>
              <a:cxn ang="0">
                <a:pos x="455" y="217"/>
              </a:cxn>
              <a:cxn ang="0">
                <a:pos x="470" y="189"/>
              </a:cxn>
              <a:cxn ang="0">
                <a:pos x="485" y="163"/>
              </a:cxn>
              <a:cxn ang="0">
                <a:pos x="500" y="139"/>
              </a:cxn>
              <a:cxn ang="0">
                <a:pos x="515" y="117"/>
              </a:cxn>
              <a:cxn ang="0">
                <a:pos x="530" y="97"/>
              </a:cxn>
              <a:cxn ang="0">
                <a:pos x="545" y="79"/>
              </a:cxn>
              <a:cxn ang="0">
                <a:pos x="560" y="63"/>
              </a:cxn>
              <a:cxn ang="0">
                <a:pos x="575" y="49"/>
              </a:cxn>
              <a:cxn ang="0">
                <a:pos x="590" y="37"/>
              </a:cxn>
              <a:cxn ang="0">
                <a:pos x="605" y="26"/>
              </a:cxn>
              <a:cxn ang="0">
                <a:pos x="620" y="18"/>
              </a:cxn>
              <a:cxn ang="0">
                <a:pos x="634" y="11"/>
              </a:cxn>
              <a:cxn ang="0">
                <a:pos x="649" y="6"/>
              </a:cxn>
              <a:cxn ang="0">
                <a:pos x="664" y="2"/>
              </a:cxn>
              <a:cxn ang="0">
                <a:pos x="679" y="1"/>
              </a:cxn>
              <a:cxn ang="0">
                <a:pos x="692" y="0"/>
              </a:cxn>
            </a:cxnLst>
            <a:rect l="0" t="0" r="r" b="b"/>
            <a:pathLst>
              <a:path w="692" h="2318">
                <a:moveTo>
                  <a:pt x="0" y="2318"/>
                </a:moveTo>
                <a:lnTo>
                  <a:pt x="7" y="2261"/>
                </a:lnTo>
                <a:lnTo>
                  <a:pt x="15" y="2205"/>
                </a:lnTo>
                <a:lnTo>
                  <a:pt x="22" y="2149"/>
                </a:lnTo>
                <a:lnTo>
                  <a:pt x="30" y="2095"/>
                </a:lnTo>
                <a:lnTo>
                  <a:pt x="37" y="2041"/>
                </a:lnTo>
                <a:lnTo>
                  <a:pt x="45" y="1989"/>
                </a:lnTo>
                <a:lnTo>
                  <a:pt x="52" y="1937"/>
                </a:lnTo>
                <a:lnTo>
                  <a:pt x="60" y="1886"/>
                </a:lnTo>
                <a:lnTo>
                  <a:pt x="67" y="1835"/>
                </a:lnTo>
                <a:lnTo>
                  <a:pt x="74" y="1786"/>
                </a:lnTo>
                <a:lnTo>
                  <a:pt x="82" y="1737"/>
                </a:lnTo>
                <a:lnTo>
                  <a:pt x="89" y="1690"/>
                </a:lnTo>
                <a:lnTo>
                  <a:pt x="97" y="1642"/>
                </a:lnTo>
                <a:lnTo>
                  <a:pt x="104" y="1596"/>
                </a:lnTo>
                <a:lnTo>
                  <a:pt x="112" y="1550"/>
                </a:lnTo>
                <a:lnTo>
                  <a:pt x="119" y="1506"/>
                </a:lnTo>
                <a:lnTo>
                  <a:pt x="127" y="1462"/>
                </a:lnTo>
                <a:lnTo>
                  <a:pt x="134" y="1419"/>
                </a:lnTo>
                <a:lnTo>
                  <a:pt x="142" y="1376"/>
                </a:lnTo>
                <a:lnTo>
                  <a:pt x="149" y="1335"/>
                </a:lnTo>
                <a:lnTo>
                  <a:pt x="157" y="1294"/>
                </a:lnTo>
                <a:lnTo>
                  <a:pt x="164" y="1253"/>
                </a:lnTo>
                <a:lnTo>
                  <a:pt x="172" y="1214"/>
                </a:lnTo>
                <a:lnTo>
                  <a:pt x="179" y="1175"/>
                </a:lnTo>
                <a:lnTo>
                  <a:pt x="187" y="1138"/>
                </a:lnTo>
                <a:lnTo>
                  <a:pt x="194" y="1100"/>
                </a:lnTo>
                <a:lnTo>
                  <a:pt x="201" y="1064"/>
                </a:lnTo>
                <a:lnTo>
                  <a:pt x="209" y="1028"/>
                </a:lnTo>
                <a:lnTo>
                  <a:pt x="216" y="993"/>
                </a:lnTo>
                <a:lnTo>
                  <a:pt x="224" y="959"/>
                </a:lnTo>
                <a:lnTo>
                  <a:pt x="231" y="925"/>
                </a:lnTo>
                <a:lnTo>
                  <a:pt x="239" y="892"/>
                </a:lnTo>
                <a:lnTo>
                  <a:pt x="246" y="860"/>
                </a:lnTo>
                <a:lnTo>
                  <a:pt x="254" y="828"/>
                </a:lnTo>
                <a:lnTo>
                  <a:pt x="261" y="797"/>
                </a:lnTo>
                <a:lnTo>
                  <a:pt x="269" y="767"/>
                </a:lnTo>
                <a:lnTo>
                  <a:pt x="276" y="737"/>
                </a:lnTo>
                <a:lnTo>
                  <a:pt x="284" y="709"/>
                </a:lnTo>
                <a:lnTo>
                  <a:pt x="291" y="680"/>
                </a:lnTo>
                <a:lnTo>
                  <a:pt x="299" y="653"/>
                </a:lnTo>
                <a:lnTo>
                  <a:pt x="306" y="626"/>
                </a:lnTo>
                <a:lnTo>
                  <a:pt x="313" y="600"/>
                </a:lnTo>
                <a:lnTo>
                  <a:pt x="321" y="574"/>
                </a:lnTo>
                <a:lnTo>
                  <a:pt x="328" y="549"/>
                </a:lnTo>
                <a:lnTo>
                  <a:pt x="336" y="524"/>
                </a:lnTo>
                <a:lnTo>
                  <a:pt x="343" y="501"/>
                </a:lnTo>
                <a:lnTo>
                  <a:pt x="351" y="478"/>
                </a:lnTo>
                <a:lnTo>
                  <a:pt x="358" y="455"/>
                </a:lnTo>
                <a:lnTo>
                  <a:pt x="366" y="434"/>
                </a:lnTo>
                <a:lnTo>
                  <a:pt x="373" y="412"/>
                </a:lnTo>
                <a:lnTo>
                  <a:pt x="380" y="392"/>
                </a:lnTo>
                <a:lnTo>
                  <a:pt x="388" y="371"/>
                </a:lnTo>
                <a:lnTo>
                  <a:pt x="395" y="352"/>
                </a:lnTo>
                <a:lnTo>
                  <a:pt x="403" y="333"/>
                </a:lnTo>
                <a:lnTo>
                  <a:pt x="410" y="315"/>
                </a:lnTo>
                <a:lnTo>
                  <a:pt x="418" y="297"/>
                </a:lnTo>
                <a:lnTo>
                  <a:pt x="425" y="280"/>
                </a:lnTo>
                <a:lnTo>
                  <a:pt x="433" y="263"/>
                </a:lnTo>
                <a:lnTo>
                  <a:pt x="440" y="247"/>
                </a:lnTo>
                <a:lnTo>
                  <a:pt x="448" y="232"/>
                </a:lnTo>
                <a:lnTo>
                  <a:pt x="455" y="217"/>
                </a:lnTo>
                <a:lnTo>
                  <a:pt x="463" y="203"/>
                </a:lnTo>
                <a:lnTo>
                  <a:pt x="470" y="189"/>
                </a:lnTo>
                <a:lnTo>
                  <a:pt x="478" y="175"/>
                </a:lnTo>
                <a:lnTo>
                  <a:pt x="485" y="163"/>
                </a:lnTo>
                <a:lnTo>
                  <a:pt x="493" y="151"/>
                </a:lnTo>
                <a:lnTo>
                  <a:pt x="500" y="139"/>
                </a:lnTo>
                <a:lnTo>
                  <a:pt x="508" y="128"/>
                </a:lnTo>
                <a:lnTo>
                  <a:pt x="515" y="117"/>
                </a:lnTo>
                <a:lnTo>
                  <a:pt x="523" y="107"/>
                </a:lnTo>
                <a:lnTo>
                  <a:pt x="530" y="97"/>
                </a:lnTo>
                <a:lnTo>
                  <a:pt x="538" y="88"/>
                </a:lnTo>
                <a:lnTo>
                  <a:pt x="545" y="79"/>
                </a:lnTo>
                <a:lnTo>
                  <a:pt x="553" y="71"/>
                </a:lnTo>
                <a:lnTo>
                  <a:pt x="560" y="63"/>
                </a:lnTo>
                <a:lnTo>
                  <a:pt x="567" y="56"/>
                </a:lnTo>
                <a:lnTo>
                  <a:pt x="575" y="49"/>
                </a:lnTo>
                <a:lnTo>
                  <a:pt x="582" y="43"/>
                </a:lnTo>
                <a:lnTo>
                  <a:pt x="590" y="37"/>
                </a:lnTo>
                <a:lnTo>
                  <a:pt x="597" y="32"/>
                </a:lnTo>
                <a:lnTo>
                  <a:pt x="605" y="26"/>
                </a:lnTo>
                <a:lnTo>
                  <a:pt x="612" y="22"/>
                </a:lnTo>
                <a:lnTo>
                  <a:pt x="620" y="18"/>
                </a:lnTo>
                <a:lnTo>
                  <a:pt x="627" y="14"/>
                </a:lnTo>
                <a:lnTo>
                  <a:pt x="634" y="11"/>
                </a:lnTo>
                <a:lnTo>
                  <a:pt x="642" y="8"/>
                </a:lnTo>
                <a:lnTo>
                  <a:pt x="649" y="6"/>
                </a:lnTo>
                <a:lnTo>
                  <a:pt x="657" y="4"/>
                </a:lnTo>
                <a:lnTo>
                  <a:pt x="664" y="2"/>
                </a:lnTo>
                <a:lnTo>
                  <a:pt x="672" y="1"/>
                </a:lnTo>
                <a:lnTo>
                  <a:pt x="679" y="1"/>
                </a:lnTo>
                <a:lnTo>
                  <a:pt x="687" y="0"/>
                </a:lnTo>
                <a:lnTo>
                  <a:pt x="692" y="0"/>
                </a:lnTo>
              </a:path>
            </a:pathLst>
          </a:custGeom>
          <a:noFill/>
          <a:ln w="635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5" name="Freeform 4"/>
          <p:cNvSpPr/>
          <p:nvPr/>
        </p:nvSpPr>
        <p:spPr>
          <a:xfrm>
            <a:off x="3899002" y="2472539"/>
            <a:ext cx="750111" cy="1061019"/>
          </a:xfrm>
          <a:custGeom>
            <a:avLst/>
            <a:gdLst>
              <a:gd name="connsiteX0" fmla="*/ 0 w 810882"/>
              <a:gd name="connsiteY0" fmla="*/ 0 h 1155758"/>
              <a:gd name="connsiteX1" fmla="*/ 87782 w 810882"/>
              <a:gd name="connsiteY1" fmla="*/ 43891 h 1155758"/>
              <a:gd name="connsiteX2" fmla="*/ 299923 w 810882"/>
              <a:gd name="connsiteY2" fmla="*/ 256032 h 1155758"/>
              <a:gd name="connsiteX3" fmla="*/ 490118 w 810882"/>
              <a:gd name="connsiteY3" fmla="*/ 548640 h 1155758"/>
              <a:gd name="connsiteX4" fmla="*/ 782726 w 810882"/>
              <a:gd name="connsiteY4" fmla="*/ 1104595 h 1155758"/>
              <a:gd name="connsiteX5" fmla="*/ 782726 w 810882"/>
              <a:gd name="connsiteY5" fmla="*/ 1097280 h 11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82" h="1155758">
                <a:moveTo>
                  <a:pt x="0" y="0"/>
                </a:moveTo>
                <a:cubicBezTo>
                  <a:pt x="18897" y="609"/>
                  <a:pt x="37795" y="1219"/>
                  <a:pt x="87782" y="43891"/>
                </a:cubicBezTo>
                <a:cubicBezTo>
                  <a:pt x="137769" y="86563"/>
                  <a:pt x="232867" y="171907"/>
                  <a:pt x="299923" y="256032"/>
                </a:cubicBezTo>
                <a:cubicBezTo>
                  <a:pt x="366979" y="340157"/>
                  <a:pt x="409651" y="407213"/>
                  <a:pt x="490118" y="548640"/>
                </a:cubicBezTo>
                <a:cubicBezTo>
                  <a:pt x="570585" y="690067"/>
                  <a:pt x="733958" y="1013155"/>
                  <a:pt x="782726" y="1104595"/>
                </a:cubicBezTo>
                <a:cubicBezTo>
                  <a:pt x="831494" y="1196035"/>
                  <a:pt x="807110" y="1146657"/>
                  <a:pt x="782726" y="1097280"/>
                </a:cubicBezTo>
              </a:path>
            </a:pathLst>
          </a:custGeom>
          <a:noFill/>
          <a:ln w="635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9" name="Freeform 8"/>
          <p:cNvSpPr/>
          <p:nvPr/>
        </p:nvSpPr>
        <p:spPr>
          <a:xfrm>
            <a:off x="5460408" y="3583602"/>
            <a:ext cx="506978" cy="924106"/>
          </a:xfrm>
          <a:custGeom>
            <a:avLst/>
            <a:gdLst>
              <a:gd name="connsiteX0" fmla="*/ 0 w 443986"/>
              <a:gd name="connsiteY0" fmla="*/ 882687 h 882687"/>
              <a:gd name="connsiteX1" fmla="*/ 95140 w 443986"/>
              <a:gd name="connsiteY1" fmla="*/ 803404 h 882687"/>
              <a:gd name="connsiteX2" fmla="*/ 211422 w 443986"/>
              <a:gd name="connsiteY2" fmla="*/ 644837 h 882687"/>
              <a:gd name="connsiteX3" fmla="*/ 311847 w 443986"/>
              <a:gd name="connsiteY3" fmla="*/ 412273 h 882687"/>
              <a:gd name="connsiteX4" fmla="*/ 412273 w 443986"/>
              <a:gd name="connsiteY4" fmla="*/ 153281 h 882687"/>
              <a:gd name="connsiteX5" fmla="*/ 443986 w 443986"/>
              <a:gd name="connsiteY5" fmla="*/ 0 h 88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986" h="882687">
                <a:moveTo>
                  <a:pt x="0" y="882687"/>
                </a:moveTo>
                <a:cubicBezTo>
                  <a:pt x="29951" y="862866"/>
                  <a:pt x="59903" y="843046"/>
                  <a:pt x="95140" y="803404"/>
                </a:cubicBezTo>
                <a:cubicBezTo>
                  <a:pt x="130377" y="763762"/>
                  <a:pt x="175304" y="710025"/>
                  <a:pt x="211422" y="644837"/>
                </a:cubicBezTo>
                <a:cubicBezTo>
                  <a:pt x="247540" y="579649"/>
                  <a:pt x="278372" y="494199"/>
                  <a:pt x="311847" y="412273"/>
                </a:cubicBezTo>
                <a:cubicBezTo>
                  <a:pt x="345322" y="330347"/>
                  <a:pt x="390250" y="221993"/>
                  <a:pt x="412273" y="153281"/>
                </a:cubicBezTo>
                <a:cubicBezTo>
                  <a:pt x="434296" y="84569"/>
                  <a:pt x="439141" y="42284"/>
                  <a:pt x="443986" y="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Freeform 9"/>
          <p:cNvSpPr/>
          <p:nvPr/>
        </p:nvSpPr>
        <p:spPr>
          <a:xfrm>
            <a:off x="5972671" y="1479954"/>
            <a:ext cx="391130" cy="2071935"/>
          </a:xfrm>
          <a:custGeom>
            <a:avLst/>
            <a:gdLst>
              <a:gd name="connsiteX0" fmla="*/ 0 w 391130"/>
              <a:gd name="connsiteY0" fmla="*/ 2071935 h 2071935"/>
              <a:gd name="connsiteX1" fmla="*/ 58141 w 391130"/>
              <a:gd name="connsiteY1" fmla="*/ 1913369 h 2071935"/>
              <a:gd name="connsiteX2" fmla="*/ 137424 w 391130"/>
              <a:gd name="connsiteY2" fmla="*/ 1516952 h 2071935"/>
              <a:gd name="connsiteX3" fmla="*/ 232564 w 391130"/>
              <a:gd name="connsiteY3" fmla="*/ 1025396 h 2071935"/>
              <a:gd name="connsiteX4" fmla="*/ 295990 w 391130"/>
              <a:gd name="connsiteY4" fmla="*/ 639551 h 2071935"/>
              <a:gd name="connsiteX5" fmla="*/ 359417 w 391130"/>
              <a:gd name="connsiteY5" fmla="*/ 243135 h 2071935"/>
              <a:gd name="connsiteX6" fmla="*/ 391130 w 391130"/>
              <a:gd name="connsiteY6" fmla="*/ 0 h 207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130" h="2071935">
                <a:moveTo>
                  <a:pt x="0" y="2071935"/>
                </a:moveTo>
                <a:cubicBezTo>
                  <a:pt x="17618" y="2038900"/>
                  <a:pt x="35237" y="2005866"/>
                  <a:pt x="58141" y="1913369"/>
                </a:cubicBezTo>
                <a:cubicBezTo>
                  <a:pt x="81045" y="1820872"/>
                  <a:pt x="108354" y="1664947"/>
                  <a:pt x="137424" y="1516952"/>
                </a:cubicBezTo>
                <a:cubicBezTo>
                  <a:pt x="166494" y="1368957"/>
                  <a:pt x="206136" y="1171629"/>
                  <a:pt x="232564" y="1025396"/>
                </a:cubicBezTo>
                <a:cubicBezTo>
                  <a:pt x="258992" y="879162"/>
                  <a:pt x="274848" y="769928"/>
                  <a:pt x="295990" y="639551"/>
                </a:cubicBezTo>
                <a:cubicBezTo>
                  <a:pt x="317132" y="509174"/>
                  <a:pt x="343560" y="349727"/>
                  <a:pt x="359417" y="243135"/>
                </a:cubicBezTo>
                <a:cubicBezTo>
                  <a:pt x="375274" y="136543"/>
                  <a:pt x="383202" y="68271"/>
                  <a:pt x="391130" y="0"/>
                </a:cubicBezTo>
              </a:path>
            </a:pathLst>
          </a:cu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reeform 10"/>
          <p:cNvSpPr/>
          <p:nvPr/>
        </p:nvSpPr>
        <p:spPr>
          <a:xfrm>
            <a:off x="2875339" y="3573031"/>
            <a:ext cx="338275" cy="1934511"/>
          </a:xfrm>
          <a:custGeom>
            <a:avLst/>
            <a:gdLst>
              <a:gd name="connsiteX0" fmla="*/ 0 w 338275"/>
              <a:gd name="connsiteY0" fmla="*/ 1934511 h 1934511"/>
              <a:gd name="connsiteX1" fmla="*/ 163852 w 338275"/>
              <a:gd name="connsiteY1" fmla="*/ 872116 h 1934511"/>
              <a:gd name="connsiteX2" fmla="*/ 338275 w 338275"/>
              <a:gd name="connsiteY2" fmla="*/ 0 h 1934511"/>
            </a:gdLst>
            <a:ahLst/>
            <a:cxnLst>
              <a:cxn ang="0">
                <a:pos x="connsiteX0" y="connsiteY0"/>
              </a:cxn>
              <a:cxn ang="0">
                <a:pos x="connsiteX1" y="connsiteY1"/>
              </a:cxn>
              <a:cxn ang="0">
                <a:pos x="connsiteX2" y="connsiteY2"/>
              </a:cxn>
            </a:cxnLst>
            <a:rect l="l" t="t" r="r" b="b"/>
            <a:pathLst>
              <a:path w="338275" h="1934511">
                <a:moveTo>
                  <a:pt x="0" y="1934511"/>
                </a:moveTo>
                <a:cubicBezTo>
                  <a:pt x="53736" y="1564522"/>
                  <a:pt x="107473" y="1194534"/>
                  <a:pt x="163852" y="872116"/>
                </a:cubicBezTo>
                <a:cubicBezTo>
                  <a:pt x="220231" y="549698"/>
                  <a:pt x="279253" y="274849"/>
                  <a:pt x="338275" y="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4" name="Oval 253"/>
          <p:cNvSpPr/>
          <p:nvPr/>
        </p:nvSpPr>
        <p:spPr>
          <a:xfrm>
            <a:off x="3144248" y="3516016"/>
            <a:ext cx="136595" cy="1275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6" name="Oval 255"/>
          <p:cNvSpPr/>
          <p:nvPr/>
        </p:nvSpPr>
        <p:spPr>
          <a:xfrm>
            <a:off x="5904373" y="3505402"/>
            <a:ext cx="136595" cy="1275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Oval 3"/>
          <p:cNvSpPr/>
          <p:nvPr/>
        </p:nvSpPr>
        <p:spPr>
          <a:xfrm>
            <a:off x="3758318" y="2401564"/>
            <a:ext cx="136595" cy="127590"/>
          </a:xfrm>
          <a:prstGeom prst="ellipse">
            <a:avLst/>
          </a:prstGeom>
          <a:solidFill>
            <a:srgbClr val="00B050"/>
          </a:solidFill>
          <a:ln w="635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00B050"/>
              </a:solidFill>
            </a:endParaRPr>
          </a:p>
        </p:txBody>
      </p:sp>
      <p:sp>
        <p:nvSpPr>
          <p:cNvPr id="12" name="Freeform 11"/>
          <p:cNvSpPr/>
          <p:nvPr/>
        </p:nvSpPr>
        <p:spPr>
          <a:xfrm>
            <a:off x="4667250" y="3590925"/>
            <a:ext cx="719138" cy="900113"/>
          </a:xfrm>
          <a:custGeom>
            <a:avLst/>
            <a:gdLst>
              <a:gd name="connsiteX0" fmla="*/ 0 w 719138"/>
              <a:gd name="connsiteY0" fmla="*/ 0 h 900113"/>
              <a:gd name="connsiteX1" fmla="*/ 100013 w 719138"/>
              <a:gd name="connsiteY1" fmla="*/ 161925 h 900113"/>
              <a:gd name="connsiteX2" fmla="*/ 285750 w 719138"/>
              <a:gd name="connsiteY2" fmla="*/ 500063 h 900113"/>
              <a:gd name="connsiteX3" fmla="*/ 519113 w 719138"/>
              <a:gd name="connsiteY3" fmla="*/ 790575 h 900113"/>
              <a:gd name="connsiteX4" fmla="*/ 719138 w 719138"/>
              <a:gd name="connsiteY4" fmla="*/ 900113 h 90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138" h="900113">
                <a:moveTo>
                  <a:pt x="0" y="0"/>
                </a:moveTo>
                <a:cubicBezTo>
                  <a:pt x="26194" y="39290"/>
                  <a:pt x="52388" y="78581"/>
                  <a:pt x="100013" y="161925"/>
                </a:cubicBezTo>
                <a:cubicBezTo>
                  <a:pt x="147638" y="245269"/>
                  <a:pt x="215900" y="395288"/>
                  <a:pt x="285750" y="500063"/>
                </a:cubicBezTo>
                <a:cubicBezTo>
                  <a:pt x="355600" y="604838"/>
                  <a:pt x="446882" y="723900"/>
                  <a:pt x="519113" y="790575"/>
                </a:cubicBezTo>
                <a:cubicBezTo>
                  <a:pt x="591344" y="857250"/>
                  <a:pt x="655241" y="878681"/>
                  <a:pt x="719138" y="900113"/>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7" name="TextBox 256"/>
          <p:cNvSpPr txBox="1"/>
          <p:nvPr/>
        </p:nvSpPr>
        <p:spPr>
          <a:xfrm>
            <a:off x="3210692" y="3759812"/>
            <a:ext cx="984565" cy="307777"/>
          </a:xfrm>
          <a:prstGeom prst="rect">
            <a:avLst/>
          </a:prstGeom>
          <a:noFill/>
        </p:spPr>
        <p:txBody>
          <a:bodyPr wrap="none" rtlCol="0">
            <a:spAutoFit/>
          </a:bodyPr>
          <a:lstStyle/>
          <a:p>
            <a:pPr algn="ctr"/>
            <a:r>
              <a:rPr lang="en-IE" sz="1400" b="1" i="1" dirty="0" smtClean="0">
                <a:solidFill>
                  <a:srgbClr val="7030A0"/>
                </a:solidFill>
                <a:latin typeface="Century Gothic" pitchFamily="34" charset="0"/>
              </a:rPr>
              <a:t>Negative</a:t>
            </a:r>
          </a:p>
        </p:txBody>
      </p:sp>
      <p:sp>
        <p:nvSpPr>
          <p:cNvPr id="255" name="Oval 254"/>
          <p:cNvSpPr/>
          <p:nvPr/>
        </p:nvSpPr>
        <p:spPr>
          <a:xfrm>
            <a:off x="4594137" y="3520672"/>
            <a:ext cx="136595" cy="1275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0" name="Oval 239"/>
          <p:cNvSpPr/>
          <p:nvPr/>
        </p:nvSpPr>
        <p:spPr>
          <a:xfrm>
            <a:off x="5367439" y="4414739"/>
            <a:ext cx="136595" cy="127590"/>
          </a:xfrm>
          <a:prstGeom prst="ellipse">
            <a:avLst/>
          </a:prstGeom>
          <a:solidFill>
            <a:srgbClr val="7030A0"/>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2" name="TextBox 251"/>
          <p:cNvSpPr txBox="1"/>
          <p:nvPr/>
        </p:nvSpPr>
        <p:spPr>
          <a:xfrm>
            <a:off x="4542987" y="3051260"/>
            <a:ext cx="1513556" cy="523220"/>
          </a:xfrm>
          <a:prstGeom prst="rect">
            <a:avLst/>
          </a:prstGeom>
          <a:noFill/>
        </p:spPr>
        <p:txBody>
          <a:bodyPr wrap="none" rtlCol="0">
            <a:spAutoFit/>
          </a:bodyPr>
          <a:lstStyle/>
          <a:p>
            <a:pPr algn="ctr"/>
            <a:r>
              <a:rPr lang="en-IE" sz="1400" b="1" i="1" dirty="0" smtClean="0">
                <a:solidFill>
                  <a:srgbClr val="FF0000"/>
                </a:solidFill>
                <a:latin typeface="Century Gothic" pitchFamily="34" charset="0"/>
              </a:rPr>
              <a:t>Neither Positive</a:t>
            </a:r>
          </a:p>
          <a:p>
            <a:pPr algn="ctr"/>
            <a:r>
              <a:rPr lang="en-IE" sz="1400" b="1" i="1" dirty="0" smtClean="0">
                <a:solidFill>
                  <a:srgbClr val="FF0000"/>
                </a:solidFill>
                <a:latin typeface="Century Gothic" pitchFamily="34" charset="0"/>
              </a:rPr>
              <a:t>nor Negative</a:t>
            </a:r>
          </a:p>
        </p:txBody>
      </p:sp>
    </p:spTree>
    <p:extLst>
      <p:ext uri="{BB962C8B-B14F-4D97-AF65-F5344CB8AC3E}">
        <p14:creationId xmlns:p14="http://schemas.microsoft.com/office/powerpoint/2010/main" val="118980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9"/>
                                        </p:tgtEl>
                                        <p:attrNameLst>
                                          <p:attrName>style.visibility</p:attrName>
                                        </p:attrNameLst>
                                      </p:cBhvr>
                                      <p:to>
                                        <p:strVal val="visible"/>
                                      </p:to>
                                    </p:set>
                                    <p:animEffect transition="in" filter="wipe(left)">
                                      <p:cBhvr>
                                        <p:cTn id="7" dur="2000"/>
                                        <p:tgtEl>
                                          <p:spTgt spid="9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 grpId="0" animBg="1"/>
      <p:bldP spid="235" grpId="0"/>
      <p:bldP spid="257" grpId="0"/>
      <p:bldP spid="2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6"/>
          <p:cNvGrpSpPr>
            <a:grpSpLocks noChangeAspect="1"/>
          </p:cNvGrpSpPr>
          <p:nvPr/>
        </p:nvGrpSpPr>
        <p:grpSpPr bwMode="auto">
          <a:xfrm>
            <a:off x="142844" y="1404422"/>
            <a:ext cx="8729689" cy="4284673"/>
            <a:chOff x="-279" y="541"/>
            <a:chExt cx="6327" cy="3246"/>
          </a:xfrm>
        </p:grpSpPr>
        <p:sp>
          <p:nvSpPr>
            <p:cNvPr id="39607" name="AutoShape 695"/>
            <p:cNvSpPr>
              <a:spLocks noChangeAspect="1" noChangeArrowheads="1" noTextEdit="1"/>
            </p:cNvSpPr>
            <p:nvPr/>
          </p:nvSpPr>
          <p:spPr bwMode="auto">
            <a:xfrm>
              <a:off x="-279" y="541"/>
              <a:ext cx="6318" cy="3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grpSp>
          <p:nvGrpSpPr>
            <p:cNvPr id="3" name="Group 897"/>
            <p:cNvGrpSpPr>
              <a:grpSpLocks/>
            </p:cNvGrpSpPr>
            <p:nvPr/>
          </p:nvGrpSpPr>
          <p:grpSpPr bwMode="auto">
            <a:xfrm>
              <a:off x="-173" y="649"/>
              <a:ext cx="6221" cy="3138"/>
              <a:chOff x="-173" y="649"/>
              <a:chExt cx="6221" cy="3138"/>
            </a:xfrm>
          </p:grpSpPr>
          <p:sp>
            <p:nvSpPr>
              <p:cNvPr id="39609" name="Rectangle 697"/>
              <p:cNvSpPr>
                <a:spLocks noChangeArrowheads="1"/>
              </p:cNvSpPr>
              <p:nvPr/>
            </p:nvSpPr>
            <p:spPr bwMode="auto">
              <a:xfrm>
                <a:off x="-95" y="649"/>
                <a:ext cx="6143" cy="31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0" name="Line 698"/>
              <p:cNvSpPr>
                <a:spLocks noChangeShapeType="1"/>
              </p:cNvSpPr>
              <p:nvPr/>
            </p:nvSpPr>
            <p:spPr bwMode="auto">
              <a:xfrm flipV="1">
                <a:off x="-110"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5" name="Line 703"/>
              <p:cNvSpPr>
                <a:spLocks noChangeShapeType="1"/>
              </p:cNvSpPr>
              <p:nvPr/>
            </p:nvSpPr>
            <p:spPr bwMode="auto">
              <a:xfrm flipV="1">
                <a:off x="38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0" name="Line 708"/>
              <p:cNvSpPr>
                <a:spLocks noChangeShapeType="1"/>
              </p:cNvSpPr>
              <p:nvPr/>
            </p:nvSpPr>
            <p:spPr bwMode="auto">
              <a:xfrm flipV="1">
                <a:off x="88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5" name="Line 713"/>
              <p:cNvSpPr>
                <a:spLocks noChangeShapeType="1"/>
              </p:cNvSpPr>
              <p:nvPr/>
            </p:nvSpPr>
            <p:spPr bwMode="auto">
              <a:xfrm flipV="1">
                <a:off x="1384"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0" name="Line 718"/>
              <p:cNvSpPr>
                <a:spLocks noChangeShapeType="1"/>
              </p:cNvSpPr>
              <p:nvPr/>
            </p:nvSpPr>
            <p:spPr bwMode="auto">
              <a:xfrm flipV="1">
                <a:off x="1882"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5" name="Line 723"/>
              <p:cNvSpPr>
                <a:spLocks noChangeShapeType="1"/>
              </p:cNvSpPr>
              <p:nvPr/>
            </p:nvSpPr>
            <p:spPr bwMode="auto">
              <a:xfrm flipV="1">
                <a:off x="237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0" name="Line 728"/>
              <p:cNvSpPr>
                <a:spLocks noChangeShapeType="1"/>
              </p:cNvSpPr>
              <p:nvPr/>
            </p:nvSpPr>
            <p:spPr bwMode="auto">
              <a:xfrm flipV="1">
                <a:off x="2877"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5" name="Line 733"/>
              <p:cNvSpPr>
                <a:spLocks noChangeShapeType="1"/>
              </p:cNvSpPr>
              <p:nvPr/>
            </p:nvSpPr>
            <p:spPr bwMode="auto">
              <a:xfrm flipV="1">
                <a:off x="337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0" name="Line 738"/>
              <p:cNvSpPr>
                <a:spLocks noChangeShapeType="1"/>
              </p:cNvSpPr>
              <p:nvPr/>
            </p:nvSpPr>
            <p:spPr bwMode="auto">
              <a:xfrm flipV="1">
                <a:off x="3873"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5" name="Line 743"/>
              <p:cNvSpPr>
                <a:spLocks noChangeShapeType="1"/>
              </p:cNvSpPr>
              <p:nvPr/>
            </p:nvSpPr>
            <p:spPr bwMode="auto">
              <a:xfrm flipV="1">
                <a:off x="4371"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0" name="Line 748"/>
              <p:cNvSpPr>
                <a:spLocks noChangeShapeType="1"/>
              </p:cNvSpPr>
              <p:nvPr/>
            </p:nvSpPr>
            <p:spPr bwMode="auto">
              <a:xfrm flipV="1">
                <a:off x="486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5" name="Line 753"/>
              <p:cNvSpPr>
                <a:spLocks noChangeShapeType="1"/>
              </p:cNvSpPr>
              <p:nvPr/>
            </p:nvSpPr>
            <p:spPr bwMode="auto">
              <a:xfrm flipV="1">
                <a:off x="536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0" name="Line 758"/>
              <p:cNvSpPr>
                <a:spLocks noChangeShapeType="1"/>
              </p:cNvSpPr>
              <p:nvPr/>
            </p:nvSpPr>
            <p:spPr bwMode="auto">
              <a:xfrm>
                <a:off x="-110" y="367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5" name="Line 763"/>
              <p:cNvSpPr>
                <a:spLocks noChangeShapeType="1"/>
              </p:cNvSpPr>
              <p:nvPr/>
            </p:nvSpPr>
            <p:spPr bwMode="auto">
              <a:xfrm>
                <a:off x="-110" y="342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0" name="Line 768"/>
              <p:cNvSpPr>
                <a:spLocks noChangeShapeType="1"/>
              </p:cNvSpPr>
              <p:nvPr/>
            </p:nvSpPr>
            <p:spPr bwMode="auto">
              <a:xfrm>
                <a:off x="-110" y="3175"/>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5" name="Line 773"/>
              <p:cNvSpPr>
                <a:spLocks noChangeShapeType="1"/>
              </p:cNvSpPr>
              <p:nvPr/>
            </p:nvSpPr>
            <p:spPr bwMode="auto">
              <a:xfrm>
                <a:off x="-110" y="2926"/>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0" name="Line 778"/>
              <p:cNvSpPr>
                <a:spLocks noChangeShapeType="1"/>
              </p:cNvSpPr>
              <p:nvPr/>
            </p:nvSpPr>
            <p:spPr bwMode="auto">
              <a:xfrm>
                <a:off x="-110" y="267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5" name="Line 783"/>
              <p:cNvSpPr>
                <a:spLocks noChangeShapeType="1"/>
              </p:cNvSpPr>
              <p:nvPr/>
            </p:nvSpPr>
            <p:spPr bwMode="auto">
              <a:xfrm>
                <a:off x="-110" y="2428"/>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0" name="Line 788"/>
              <p:cNvSpPr>
                <a:spLocks noChangeShapeType="1"/>
              </p:cNvSpPr>
              <p:nvPr/>
            </p:nvSpPr>
            <p:spPr bwMode="auto">
              <a:xfrm>
                <a:off x="-110" y="217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5" name="Line 793"/>
              <p:cNvSpPr>
                <a:spLocks noChangeShapeType="1"/>
              </p:cNvSpPr>
              <p:nvPr/>
            </p:nvSpPr>
            <p:spPr bwMode="auto">
              <a:xfrm>
                <a:off x="-110" y="1930"/>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0" name="Line 798"/>
              <p:cNvSpPr>
                <a:spLocks noChangeShapeType="1"/>
              </p:cNvSpPr>
              <p:nvPr/>
            </p:nvSpPr>
            <p:spPr bwMode="auto">
              <a:xfrm>
                <a:off x="-110" y="168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5" name="Line 803"/>
              <p:cNvSpPr>
                <a:spLocks noChangeShapeType="1"/>
              </p:cNvSpPr>
              <p:nvPr/>
            </p:nvSpPr>
            <p:spPr bwMode="auto">
              <a:xfrm>
                <a:off x="-110" y="143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0" name="Line 808"/>
              <p:cNvSpPr>
                <a:spLocks noChangeShapeType="1"/>
              </p:cNvSpPr>
              <p:nvPr/>
            </p:nvSpPr>
            <p:spPr bwMode="auto">
              <a:xfrm>
                <a:off x="-110" y="118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5" name="Line 813"/>
              <p:cNvSpPr>
                <a:spLocks noChangeShapeType="1"/>
              </p:cNvSpPr>
              <p:nvPr/>
            </p:nvSpPr>
            <p:spPr bwMode="auto">
              <a:xfrm>
                <a:off x="-110" y="93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0" name="Line 818"/>
              <p:cNvSpPr>
                <a:spLocks noChangeShapeType="1"/>
              </p:cNvSpPr>
              <p:nvPr/>
            </p:nvSpPr>
            <p:spPr bwMode="auto">
              <a:xfrm flipV="1">
                <a:off x="-110"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1" name="Line 819"/>
              <p:cNvSpPr>
                <a:spLocks noChangeShapeType="1"/>
              </p:cNvSpPr>
              <p:nvPr/>
            </p:nvSpPr>
            <p:spPr bwMode="auto">
              <a:xfrm flipV="1">
                <a:off x="-110"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2" name="Line 820"/>
              <p:cNvSpPr>
                <a:spLocks noChangeShapeType="1"/>
              </p:cNvSpPr>
              <p:nvPr/>
            </p:nvSpPr>
            <p:spPr bwMode="auto">
              <a:xfrm flipV="1">
                <a:off x="388"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3" name="Line 821"/>
              <p:cNvSpPr>
                <a:spLocks noChangeShapeType="1"/>
              </p:cNvSpPr>
              <p:nvPr/>
            </p:nvSpPr>
            <p:spPr bwMode="auto">
              <a:xfrm flipV="1">
                <a:off x="388"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4" name="Line 822"/>
              <p:cNvSpPr>
                <a:spLocks noChangeShapeType="1"/>
              </p:cNvSpPr>
              <p:nvPr/>
            </p:nvSpPr>
            <p:spPr bwMode="auto">
              <a:xfrm flipV="1">
                <a:off x="88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5" name="Line 823"/>
              <p:cNvSpPr>
                <a:spLocks noChangeShapeType="1"/>
              </p:cNvSpPr>
              <p:nvPr/>
            </p:nvSpPr>
            <p:spPr bwMode="auto">
              <a:xfrm flipV="1">
                <a:off x="88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6" name="Line 824"/>
              <p:cNvSpPr>
                <a:spLocks noChangeShapeType="1"/>
              </p:cNvSpPr>
              <p:nvPr/>
            </p:nvSpPr>
            <p:spPr bwMode="auto">
              <a:xfrm flipV="1">
                <a:off x="138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7" name="Line 825"/>
              <p:cNvSpPr>
                <a:spLocks noChangeShapeType="1"/>
              </p:cNvSpPr>
              <p:nvPr/>
            </p:nvSpPr>
            <p:spPr bwMode="auto">
              <a:xfrm flipV="1">
                <a:off x="138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8" name="Line 826"/>
              <p:cNvSpPr>
                <a:spLocks noChangeShapeType="1"/>
              </p:cNvSpPr>
              <p:nvPr/>
            </p:nvSpPr>
            <p:spPr bwMode="auto">
              <a:xfrm flipV="1">
                <a:off x="1882"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9" name="Line 827"/>
              <p:cNvSpPr>
                <a:spLocks noChangeShapeType="1"/>
              </p:cNvSpPr>
              <p:nvPr/>
            </p:nvSpPr>
            <p:spPr bwMode="auto">
              <a:xfrm flipV="1">
                <a:off x="1882"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0" name="Line 828"/>
              <p:cNvSpPr>
                <a:spLocks noChangeShapeType="1"/>
              </p:cNvSpPr>
              <p:nvPr/>
            </p:nvSpPr>
            <p:spPr bwMode="auto">
              <a:xfrm flipV="1">
                <a:off x="237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1" name="Line 829"/>
              <p:cNvSpPr>
                <a:spLocks noChangeShapeType="1"/>
              </p:cNvSpPr>
              <p:nvPr/>
            </p:nvSpPr>
            <p:spPr bwMode="auto">
              <a:xfrm flipV="1">
                <a:off x="237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2" name="Line 830"/>
              <p:cNvSpPr>
                <a:spLocks noChangeShapeType="1"/>
              </p:cNvSpPr>
              <p:nvPr/>
            </p:nvSpPr>
            <p:spPr bwMode="auto">
              <a:xfrm flipV="1">
                <a:off x="3375"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3" name="Line 831"/>
              <p:cNvSpPr>
                <a:spLocks noChangeShapeType="1"/>
              </p:cNvSpPr>
              <p:nvPr/>
            </p:nvSpPr>
            <p:spPr bwMode="auto">
              <a:xfrm flipV="1">
                <a:off x="3375"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4" name="Line 832"/>
              <p:cNvSpPr>
                <a:spLocks noChangeShapeType="1"/>
              </p:cNvSpPr>
              <p:nvPr/>
            </p:nvSpPr>
            <p:spPr bwMode="auto">
              <a:xfrm flipV="1">
                <a:off x="3873"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5" name="Line 833"/>
              <p:cNvSpPr>
                <a:spLocks noChangeShapeType="1"/>
              </p:cNvSpPr>
              <p:nvPr/>
            </p:nvSpPr>
            <p:spPr bwMode="auto">
              <a:xfrm flipV="1">
                <a:off x="3873"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6" name="Line 834"/>
              <p:cNvSpPr>
                <a:spLocks noChangeShapeType="1"/>
              </p:cNvSpPr>
              <p:nvPr/>
            </p:nvSpPr>
            <p:spPr bwMode="auto">
              <a:xfrm flipV="1">
                <a:off x="4371"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7" name="Line 835"/>
              <p:cNvSpPr>
                <a:spLocks noChangeShapeType="1"/>
              </p:cNvSpPr>
              <p:nvPr/>
            </p:nvSpPr>
            <p:spPr bwMode="auto">
              <a:xfrm flipV="1">
                <a:off x="4371"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8" name="Line 836"/>
              <p:cNvSpPr>
                <a:spLocks noChangeShapeType="1"/>
              </p:cNvSpPr>
              <p:nvPr/>
            </p:nvSpPr>
            <p:spPr bwMode="auto">
              <a:xfrm flipV="1">
                <a:off x="486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9" name="Line 837"/>
              <p:cNvSpPr>
                <a:spLocks noChangeShapeType="1"/>
              </p:cNvSpPr>
              <p:nvPr/>
            </p:nvSpPr>
            <p:spPr bwMode="auto">
              <a:xfrm flipV="1">
                <a:off x="486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0" name="Line 838"/>
              <p:cNvSpPr>
                <a:spLocks noChangeShapeType="1"/>
              </p:cNvSpPr>
              <p:nvPr/>
            </p:nvSpPr>
            <p:spPr bwMode="auto">
              <a:xfrm flipV="1">
                <a:off x="536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1" name="Line 839"/>
              <p:cNvSpPr>
                <a:spLocks noChangeShapeType="1"/>
              </p:cNvSpPr>
              <p:nvPr/>
            </p:nvSpPr>
            <p:spPr bwMode="auto">
              <a:xfrm flipV="1">
                <a:off x="536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2" name="Line 840"/>
              <p:cNvSpPr>
                <a:spLocks noChangeShapeType="1"/>
              </p:cNvSpPr>
              <p:nvPr/>
            </p:nvSpPr>
            <p:spPr bwMode="auto">
              <a:xfrm flipV="1">
                <a:off x="586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3" name="Line 841"/>
              <p:cNvSpPr>
                <a:spLocks noChangeShapeType="1"/>
              </p:cNvSpPr>
              <p:nvPr/>
            </p:nvSpPr>
            <p:spPr bwMode="auto">
              <a:xfrm flipV="1">
                <a:off x="586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5" name="Line 843"/>
              <p:cNvSpPr>
                <a:spLocks noChangeShapeType="1"/>
              </p:cNvSpPr>
              <p:nvPr/>
            </p:nvSpPr>
            <p:spPr bwMode="auto">
              <a:xfrm>
                <a:off x="2857" y="367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6" name="Line 844"/>
              <p:cNvSpPr>
                <a:spLocks noChangeShapeType="1"/>
              </p:cNvSpPr>
              <p:nvPr/>
            </p:nvSpPr>
            <p:spPr bwMode="auto">
              <a:xfrm>
                <a:off x="-110" y="342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7" name="Line 845"/>
              <p:cNvSpPr>
                <a:spLocks noChangeShapeType="1"/>
              </p:cNvSpPr>
              <p:nvPr/>
            </p:nvSpPr>
            <p:spPr bwMode="auto">
              <a:xfrm>
                <a:off x="2857" y="342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8" name="Line 846"/>
              <p:cNvSpPr>
                <a:spLocks noChangeShapeType="1"/>
              </p:cNvSpPr>
              <p:nvPr/>
            </p:nvSpPr>
            <p:spPr bwMode="auto">
              <a:xfrm>
                <a:off x="-110" y="317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9" name="Line 847"/>
              <p:cNvSpPr>
                <a:spLocks noChangeShapeType="1"/>
              </p:cNvSpPr>
              <p:nvPr/>
            </p:nvSpPr>
            <p:spPr bwMode="auto">
              <a:xfrm>
                <a:off x="2857" y="317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0" name="Line 848"/>
              <p:cNvSpPr>
                <a:spLocks noChangeShapeType="1"/>
              </p:cNvSpPr>
              <p:nvPr/>
            </p:nvSpPr>
            <p:spPr bwMode="auto">
              <a:xfrm>
                <a:off x="-110" y="2926"/>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1" name="Line 849"/>
              <p:cNvSpPr>
                <a:spLocks noChangeShapeType="1"/>
              </p:cNvSpPr>
              <p:nvPr/>
            </p:nvSpPr>
            <p:spPr bwMode="auto">
              <a:xfrm>
                <a:off x="2857" y="2926"/>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2" name="Line 850"/>
              <p:cNvSpPr>
                <a:spLocks noChangeShapeType="1"/>
              </p:cNvSpPr>
              <p:nvPr/>
            </p:nvSpPr>
            <p:spPr bwMode="auto">
              <a:xfrm>
                <a:off x="-110" y="2677"/>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3" name="Line 851"/>
              <p:cNvSpPr>
                <a:spLocks noChangeShapeType="1"/>
              </p:cNvSpPr>
              <p:nvPr/>
            </p:nvSpPr>
            <p:spPr bwMode="auto">
              <a:xfrm>
                <a:off x="2857" y="2677"/>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4" name="Line 852"/>
              <p:cNvSpPr>
                <a:spLocks noChangeShapeType="1"/>
              </p:cNvSpPr>
              <p:nvPr/>
            </p:nvSpPr>
            <p:spPr bwMode="auto">
              <a:xfrm>
                <a:off x="-110" y="2428"/>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5" name="Line 853"/>
              <p:cNvSpPr>
                <a:spLocks noChangeShapeType="1"/>
              </p:cNvSpPr>
              <p:nvPr/>
            </p:nvSpPr>
            <p:spPr bwMode="auto">
              <a:xfrm>
                <a:off x="2857" y="2428"/>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6" name="Line 854"/>
              <p:cNvSpPr>
                <a:spLocks noChangeShapeType="1"/>
              </p:cNvSpPr>
              <p:nvPr/>
            </p:nvSpPr>
            <p:spPr bwMode="auto">
              <a:xfrm>
                <a:off x="-110" y="1930"/>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7" name="Line 855"/>
              <p:cNvSpPr>
                <a:spLocks noChangeShapeType="1"/>
              </p:cNvSpPr>
              <p:nvPr/>
            </p:nvSpPr>
            <p:spPr bwMode="auto">
              <a:xfrm>
                <a:off x="2857" y="1930"/>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8" name="Line 856"/>
              <p:cNvSpPr>
                <a:spLocks noChangeShapeType="1"/>
              </p:cNvSpPr>
              <p:nvPr/>
            </p:nvSpPr>
            <p:spPr bwMode="auto">
              <a:xfrm>
                <a:off x="-110" y="1681"/>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9" name="Line 857"/>
              <p:cNvSpPr>
                <a:spLocks noChangeShapeType="1"/>
              </p:cNvSpPr>
              <p:nvPr/>
            </p:nvSpPr>
            <p:spPr bwMode="auto">
              <a:xfrm>
                <a:off x="2857" y="1681"/>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0" name="Line 858"/>
              <p:cNvSpPr>
                <a:spLocks noChangeShapeType="1"/>
              </p:cNvSpPr>
              <p:nvPr/>
            </p:nvSpPr>
            <p:spPr bwMode="auto">
              <a:xfrm>
                <a:off x="-110" y="1432"/>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1" name="Line 859"/>
              <p:cNvSpPr>
                <a:spLocks noChangeShapeType="1"/>
              </p:cNvSpPr>
              <p:nvPr/>
            </p:nvSpPr>
            <p:spPr bwMode="auto">
              <a:xfrm>
                <a:off x="2857" y="1432"/>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2" name="Line 860"/>
              <p:cNvSpPr>
                <a:spLocks noChangeShapeType="1"/>
              </p:cNvSpPr>
              <p:nvPr/>
            </p:nvSpPr>
            <p:spPr bwMode="auto">
              <a:xfrm>
                <a:off x="-110" y="118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3" name="Line 861"/>
              <p:cNvSpPr>
                <a:spLocks noChangeShapeType="1"/>
              </p:cNvSpPr>
              <p:nvPr/>
            </p:nvSpPr>
            <p:spPr bwMode="auto">
              <a:xfrm>
                <a:off x="2857" y="118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4" name="Line 862"/>
              <p:cNvSpPr>
                <a:spLocks noChangeShapeType="1"/>
              </p:cNvSpPr>
              <p:nvPr/>
            </p:nvSpPr>
            <p:spPr bwMode="auto">
              <a:xfrm>
                <a:off x="-110" y="93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5" name="Line 863"/>
              <p:cNvSpPr>
                <a:spLocks noChangeShapeType="1"/>
              </p:cNvSpPr>
              <p:nvPr/>
            </p:nvSpPr>
            <p:spPr bwMode="auto">
              <a:xfrm>
                <a:off x="2857" y="93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6" name="Line 864"/>
              <p:cNvSpPr>
                <a:spLocks noChangeShapeType="1"/>
              </p:cNvSpPr>
              <p:nvPr/>
            </p:nvSpPr>
            <p:spPr bwMode="auto">
              <a:xfrm>
                <a:off x="-110" y="68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7" name="Line 865"/>
              <p:cNvSpPr>
                <a:spLocks noChangeShapeType="1"/>
              </p:cNvSpPr>
              <p:nvPr/>
            </p:nvSpPr>
            <p:spPr bwMode="auto">
              <a:xfrm>
                <a:off x="2857" y="68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8" name="Line 866"/>
              <p:cNvSpPr>
                <a:spLocks noChangeShapeType="1"/>
              </p:cNvSpPr>
              <p:nvPr/>
            </p:nvSpPr>
            <p:spPr bwMode="auto">
              <a:xfrm>
                <a:off x="-110" y="2179"/>
                <a:ext cx="5974"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9" name="Freeform 867"/>
              <p:cNvSpPr>
                <a:spLocks/>
              </p:cNvSpPr>
              <p:nvPr/>
            </p:nvSpPr>
            <p:spPr bwMode="auto">
              <a:xfrm>
                <a:off x="5864" y="2161"/>
                <a:ext cx="36" cy="36"/>
              </a:xfrm>
              <a:custGeom>
                <a:avLst/>
                <a:gdLst/>
                <a:ahLst/>
                <a:cxnLst>
                  <a:cxn ang="0">
                    <a:pos x="0" y="36"/>
                  </a:cxn>
                  <a:cxn ang="0">
                    <a:pos x="0" y="0"/>
                  </a:cxn>
                  <a:cxn ang="0">
                    <a:pos x="36" y="18"/>
                  </a:cxn>
                  <a:cxn ang="0">
                    <a:pos x="0" y="36"/>
                  </a:cxn>
                </a:cxnLst>
                <a:rect l="0" t="0" r="r" b="b"/>
                <a:pathLst>
                  <a:path w="36" h="36">
                    <a:moveTo>
                      <a:pt x="0" y="36"/>
                    </a:moveTo>
                    <a:lnTo>
                      <a:pt x="0" y="0"/>
                    </a:lnTo>
                    <a:lnTo>
                      <a:pt x="36" y="18"/>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0" name="Line 868"/>
              <p:cNvSpPr>
                <a:spLocks noChangeShapeType="1"/>
              </p:cNvSpPr>
              <p:nvPr/>
            </p:nvSpPr>
            <p:spPr bwMode="auto">
              <a:xfrm flipV="1">
                <a:off x="2877" y="685"/>
                <a:ext cx="1" cy="29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1" name="Freeform 869"/>
              <p:cNvSpPr>
                <a:spLocks/>
              </p:cNvSpPr>
              <p:nvPr/>
            </p:nvSpPr>
            <p:spPr bwMode="auto">
              <a:xfrm>
                <a:off x="2859" y="649"/>
                <a:ext cx="36" cy="36"/>
              </a:xfrm>
              <a:custGeom>
                <a:avLst/>
                <a:gdLst/>
                <a:ahLst/>
                <a:cxnLst>
                  <a:cxn ang="0">
                    <a:pos x="0" y="36"/>
                  </a:cxn>
                  <a:cxn ang="0">
                    <a:pos x="36" y="36"/>
                  </a:cxn>
                  <a:cxn ang="0">
                    <a:pos x="18" y="0"/>
                  </a:cxn>
                  <a:cxn ang="0">
                    <a:pos x="0" y="36"/>
                  </a:cxn>
                </a:cxnLst>
                <a:rect l="0" t="0" r="r" b="b"/>
                <a:pathLst>
                  <a:path w="36" h="36">
                    <a:moveTo>
                      <a:pt x="0" y="36"/>
                    </a:moveTo>
                    <a:lnTo>
                      <a:pt x="36" y="36"/>
                    </a:lnTo>
                    <a:lnTo>
                      <a:pt x="18" y="0"/>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2" name="Oval 870"/>
              <p:cNvSpPr>
                <a:spLocks noChangeArrowheads="1"/>
              </p:cNvSpPr>
              <p:nvPr/>
            </p:nvSpPr>
            <p:spPr bwMode="auto">
              <a:xfrm>
                <a:off x="2817" y="2123"/>
                <a:ext cx="115" cy="115"/>
              </a:xfrm>
              <a:prstGeom prst="ellips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3" name="Line 871"/>
              <p:cNvSpPr>
                <a:spLocks noChangeShapeType="1"/>
              </p:cNvSpPr>
              <p:nvPr/>
            </p:nvSpPr>
            <p:spPr bwMode="auto">
              <a:xfrm flipV="1">
                <a:off x="-110"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4" name="Rectangle 872"/>
              <p:cNvSpPr>
                <a:spLocks noChangeArrowheads="1"/>
              </p:cNvSpPr>
              <p:nvPr/>
            </p:nvSpPr>
            <p:spPr bwMode="auto">
              <a:xfrm>
                <a:off x="-173"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5" name="Line 873"/>
              <p:cNvSpPr>
                <a:spLocks noChangeShapeType="1"/>
              </p:cNvSpPr>
              <p:nvPr/>
            </p:nvSpPr>
            <p:spPr bwMode="auto">
              <a:xfrm flipV="1">
                <a:off x="388"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6" name="Rectangle 874"/>
              <p:cNvSpPr>
                <a:spLocks noChangeArrowheads="1"/>
              </p:cNvSpPr>
              <p:nvPr/>
            </p:nvSpPr>
            <p:spPr bwMode="auto">
              <a:xfrm>
                <a:off x="326"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7" name="Line 875"/>
              <p:cNvSpPr>
                <a:spLocks noChangeShapeType="1"/>
              </p:cNvSpPr>
              <p:nvPr/>
            </p:nvSpPr>
            <p:spPr bwMode="auto">
              <a:xfrm flipV="1">
                <a:off x="88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8" name="Rectangle 876"/>
              <p:cNvSpPr>
                <a:spLocks noChangeArrowheads="1"/>
              </p:cNvSpPr>
              <p:nvPr/>
            </p:nvSpPr>
            <p:spPr bwMode="auto">
              <a:xfrm>
                <a:off x="824"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9" name="Line 877"/>
              <p:cNvSpPr>
                <a:spLocks noChangeShapeType="1"/>
              </p:cNvSpPr>
              <p:nvPr/>
            </p:nvSpPr>
            <p:spPr bwMode="auto">
              <a:xfrm flipV="1">
                <a:off x="138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0" name="Rectangle 878"/>
              <p:cNvSpPr>
                <a:spLocks noChangeArrowheads="1"/>
              </p:cNvSpPr>
              <p:nvPr/>
            </p:nvSpPr>
            <p:spPr bwMode="auto">
              <a:xfrm>
                <a:off x="1322"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1" name="Line 879"/>
              <p:cNvSpPr>
                <a:spLocks noChangeShapeType="1"/>
              </p:cNvSpPr>
              <p:nvPr/>
            </p:nvSpPr>
            <p:spPr bwMode="auto">
              <a:xfrm flipV="1">
                <a:off x="1882"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2" name="Rectangle 880"/>
              <p:cNvSpPr>
                <a:spLocks noChangeArrowheads="1"/>
              </p:cNvSpPr>
              <p:nvPr/>
            </p:nvSpPr>
            <p:spPr bwMode="auto">
              <a:xfrm>
                <a:off x="1820"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3" name="Line 881"/>
              <p:cNvSpPr>
                <a:spLocks noChangeShapeType="1"/>
              </p:cNvSpPr>
              <p:nvPr/>
            </p:nvSpPr>
            <p:spPr bwMode="auto">
              <a:xfrm flipV="1">
                <a:off x="237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4" name="Rectangle 882"/>
              <p:cNvSpPr>
                <a:spLocks noChangeArrowheads="1"/>
              </p:cNvSpPr>
              <p:nvPr/>
            </p:nvSpPr>
            <p:spPr bwMode="auto">
              <a:xfrm>
                <a:off x="2319"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5" name="Line 883"/>
              <p:cNvSpPr>
                <a:spLocks noChangeShapeType="1"/>
              </p:cNvSpPr>
              <p:nvPr/>
            </p:nvSpPr>
            <p:spPr bwMode="auto">
              <a:xfrm flipV="1">
                <a:off x="3375"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6" name="Rectangle 884"/>
              <p:cNvSpPr>
                <a:spLocks noChangeArrowheads="1"/>
              </p:cNvSpPr>
              <p:nvPr/>
            </p:nvSpPr>
            <p:spPr bwMode="auto">
              <a:xfrm>
                <a:off x="3338"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7" name="Line 885"/>
              <p:cNvSpPr>
                <a:spLocks noChangeShapeType="1"/>
              </p:cNvSpPr>
              <p:nvPr/>
            </p:nvSpPr>
            <p:spPr bwMode="auto">
              <a:xfrm flipV="1">
                <a:off x="3873"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8" name="Rectangle 886"/>
              <p:cNvSpPr>
                <a:spLocks noChangeArrowheads="1"/>
              </p:cNvSpPr>
              <p:nvPr/>
            </p:nvSpPr>
            <p:spPr bwMode="auto">
              <a:xfrm>
                <a:off x="3836"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9" name="Line 887"/>
              <p:cNvSpPr>
                <a:spLocks noChangeShapeType="1"/>
              </p:cNvSpPr>
              <p:nvPr/>
            </p:nvSpPr>
            <p:spPr bwMode="auto">
              <a:xfrm flipV="1">
                <a:off x="4371"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0" name="Rectangle 888"/>
              <p:cNvSpPr>
                <a:spLocks noChangeArrowheads="1"/>
              </p:cNvSpPr>
              <p:nvPr/>
            </p:nvSpPr>
            <p:spPr bwMode="auto">
              <a:xfrm>
                <a:off x="4335"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1" name="Line 889"/>
              <p:cNvSpPr>
                <a:spLocks noChangeShapeType="1"/>
              </p:cNvSpPr>
              <p:nvPr/>
            </p:nvSpPr>
            <p:spPr bwMode="auto">
              <a:xfrm flipV="1">
                <a:off x="486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2" name="Rectangle 890"/>
              <p:cNvSpPr>
                <a:spLocks noChangeArrowheads="1"/>
              </p:cNvSpPr>
              <p:nvPr/>
            </p:nvSpPr>
            <p:spPr bwMode="auto">
              <a:xfrm>
                <a:off x="4833"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3" name="Line 891"/>
              <p:cNvSpPr>
                <a:spLocks noChangeShapeType="1"/>
              </p:cNvSpPr>
              <p:nvPr/>
            </p:nvSpPr>
            <p:spPr bwMode="auto">
              <a:xfrm flipV="1">
                <a:off x="536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4" name="Rectangle 892"/>
              <p:cNvSpPr>
                <a:spLocks noChangeArrowheads="1"/>
              </p:cNvSpPr>
              <p:nvPr/>
            </p:nvSpPr>
            <p:spPr bwMode="auto">
              <a:xfrm>
                <a:off x="5331"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5" name="Line 893"/>
              <p:cNvSpPr>
                <a:spLocks noChangeShapeType="1"/>
              </p:cNvSpPr>
              <p:nvPr/>
            </p:nvSpPr>
            <p:spPr bwMode="auto">
              <a:xfrm flipV="1">
                <a:off x="586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6" name="Rectangle 894"/>
              <p:cNvSpPr>
                <a:spLocks noChangeArrowheads="1"/>
              </p:cNvSpPr>
              <p:nvPr/>
            </p:nvSpPr>
            <p:spPr bwMode="auto">
              <a:xfrm>
                <a:off x="5829"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7" name="Line 895"/>
              <p:cNvSpPr>
                <a:spLocks noChangeShapeType="1"/>
              </p:cNvSpPr>
              <p:nvPr/>
            </p:nvSpPr>
            <p:spPr bwMode="auto">
              <a:xfrm>
                <a:off x="2848" y="367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8" name="Rectangle 896"/>
              <p:cNvSpPr>
                <a:spLocks noChangeArrowheads="1"/>
              </p:cNvSpPr>
              <p:nvPr/>
            </p:nvSpPr>
            <p:spPr bwMode="auto">
              <a:xfrm>
                <a:off x="2700" y="3639"/>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grpSp>
        <p:sp>
          <p:nvSpPr>
            <p:cNvPr id="39810" name="Line 898"/>
            <p:cNvSpPr>
              <a:spLocks noChangeShapeType="1"/>
            </p:cNvSpPr>
            <p:nvPr/>
          </p:nvSpPr>
          <p:spPr bwMode="auto">
            <a:xfrm>
              <a:off x="2848" y="342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1" name="Rectangle 899"/>
            <p:cNvSpPr>
              <a:spLocks noChangeArrowheads="1"/>
            </p:cNvSpPr>
            <p:nvPr/>
          </p:nvSpPr>
          <p:spPr bwMode="auto">
            <a:xfrm>
              <a:off x="2700" y="3390"/>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2" name="Line 900"/>
            <p:cNvSpPr>
              <a:spLocks noChangeShapeType="1"/>
            </p:cNvSpPr>
            <p:nvPr/>
          </p:nvSpPr>
          <p:spPr bwMode="auto">
            <a:xfrm>
              <a:off x="2848" y="317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3" name="Rectangle 901"/>
            <p:cNvSpPr>
              <a:spLocks noChangeArrowheads="1"/>
            </p:cNvSpPr>
            <p:nvPr/>
          </p:nvSpPr>
          <p:spPr bwMode="auto">
            <a:xfrm>
              <a:off x="2700" y="3141"/>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4" name="Line 902"/>
            <p:cNvSpPr>
              <a:spLocks noChangeShapeType="1"/>
            </p:cNvSpPr>
            <p:nvPr/>
          </p:nvSpPr>
          <p:spPr bwMode="auto">
            <a:xfrm>
              <a:off x="2848" y="2926"/>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5" name="Rectangle 903"/>
            <p:cNvSpPr>
              <a:spLocks noChangeArrowheads="1"/>
            </p:cNvSpPr>
            <p:nvPr/>
          </p:nvSpPr>
          <p:spPr bwMode="auto">
            <a:xfrm>
              <a:off x="2700" y="2892"/>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6" name="Line 904"/>
            <p:cNvSpPr>
              <a:spLocks noChangeShapeType="1"/>
            </p:cNvSpPr>
            <p:nvPr/>
          </p:nvSpPr>
          <p:spPr bwMode="auto">
            <a:xfrm>
              <a:off x="2848" y="2677"/>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7" name="Rectangle 905"/>
            <p:cNvSpPr>
              <a:spLocks noChangeArrowheads="1"/>
            </p:cNvSpPr>
            <p:nvPr/>
          </p:nvSpPr>
          <p:spPr bwMode="auto">
            <a:xfrm>
              <a:off x="2700" y="2643"/>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8" name="Line 906"/>
            <p:cNvSpPr>
              <a:spLocks noChangeShapeType="1"/>
            </p:cNvSpPr>
            <p:nvPr/>
          </p:nvSpPr>
          <p:spPr bwMode="auto">
            <a:xfrm>
              <a:off x="2848" y="2428"/>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9" name="Rectangle 907"/>
            <p:cNvSpPr>
              <a:spLocks noChangeArrowheads="1"/>
            </p:cNvSpPr>
            <p:nvPr/>
          </p:nvSpPr>
          <p:spPr bwMode="auto">
            <a:xfrm>
              <a:off x="2700" y="2395"/>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20" name="Line 908"/>
            <p:cNvSpPr>
              <a:spLocks noChangeShapeType="1"/>
            </p:cNvSpPr>
            <p:nvPr/>
          </p:nvSpPr>
          <p:spPr bwMode="auto">
            <a:xfrm>
              <a:off x="2848" y="1930"/>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1" name="Rectangle 909"/>
            <p:cNvSpPr>
              <a:spLocks noChangeArrowheads="1"/>
            </p:cNvSpPr>
            <p:nvPr/>
          </p:nvSpPr>
          <p:spPr bwMode="auto">
            <a:xfrm>
              <a:off x="2745" y="1897"/>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2" name="Line 910"/>
            <p:cNvSpPr>
              <a:spLocks noChangeShapeType="1"/>
            </p:cNvSpPr>
            <p:nvPr/>
          </p:nvSpPr>
          <p:spPr bwMode="auto">
            <a:xfrm>
              <a:off x="2848" y="1681"/>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3" name="Rectangle 911"/>
            <p:cNvSpPr>
              <a:spLocks noChangeArrowheads="1"/>
            </p:cNvSpPr>
            <p:nvPr/>
          </p:nvSpPr>
          <p:spPr bwMode="auto">
            <a:xfrm>
              <a:off x="2745" y="1648"/>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4" name="Line 912"/>
            <p:cNvSpPr>
              <a:spLocks noChangeShapeType="1"/>
            </p:cNvSpPr>
            <p:nvPr/>
          </p:nvSpPr>
          <p:spPr bwMode="auto">
            <a:xfrm>
              <a:off x="2848" y="1432"/>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5" name="Rectangle 913"/>
            <p:cNvSpPr>
              <a:spLocks noChangeArrowheads="1"/>
            </p:cNvSpPr>
            <p:nvPr/>
          </p:nvSpPr>
          <p:spPr bwMode="auto">
            <a:xfrm>
              <a:off x="2745" y="1399"/>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6" name="Line 914"/>
            <p:cNvSpPr>
              <a:spLocks noChangeShapeType="1"/>
            </p:cNvSpPr>
            <p:nvPr/>
          </p:nvSpPr>
          <p:spPr bwMode="auto">
            <a:xfrm>
              <a:off x="2848" y="118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7" name="Rectangle 915"/>
            <p:cNvSpPr>
              <a:spLocks noChangeArrowheads="1"/>
            </p:cNvSpPr>
            <p:nvPr/>
          </p:nvSpPr>
          <p:spPr bwMode="auto">
            <a:xfrm>
              <a:off x="2745" y="1150"/>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8" name="Line 916"/>
            <p:cNvSpPr>
              <a:spLocks noChangeShapeType="1"/>
            </p:cNvSpPr>
            <p:nvPr/>
          </p:nvSpPr>
          <p:spPr bwMode="auto">
            <a:xfrm>
              <a:off x="2848" y="93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9" name="Rectangle 917"/>
            <p:cNvSpPr>
              <a:spLocks noChangeArrowheads="1"/>
            </p:cNvSpPr>
            <p:nvPr/>
          </p:nvSpPr>
          <p:spPr bwMode="auto">
            <a:xfrm>
              <a:off x="2745" y="901"/>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0" name="Line 918"/>
            <p:cNvSpPr>
              <a:spLocks noChangeShapeType="1"/>
            </p:cNvSpPr>
            <p:nvPr/>
          </p:nvSpPr>
          <p:spPr bwMode="auto">
            <a:xfrm>
              <a:off x="2848" y="68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31" name="Rectangle 919"/>
            <p:cNvSpPr>
              <a:spLocks noChangeArrowheads="1"/>
            </p:cNvSpPr>
            <p:nvPr/>
          </p:nvSpPr>
          <p:spPr bwMode="auto">
            <a:xfrm>
              <a:off x="2745" y="653"/>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32" name="Rectangle 920"/>
            <p:cNvSpPr>
              <a:spLocks noChangeArrowheads="1"/>
            </p:cNvSpPr>
            <p:nvPr/>
          </p:nvSpPr>
          <p:spPr bwMode="auto">
            <a:xfrm>
              <a:off x="5795" y="2047"/>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x</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3" name="Rectangle 921"/>
            <p:cNvSpPr>
              <a:spLocks noChangeArrowheads="1"/>
            </p:cNvSpPr>
            <p:nvPr/>
          </p:nvSpPr>
          <p:spPr bwMode="auto">
            <a:xfrm>
              <a:off x="2936" y="653"/>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y</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grpSp>
      <p:sp>
        <p:nvSpPr>
          <p:cNvPr id="919" name="Freeform 922"/>
          <p:cNvSpPr>
            <a:spLocks/>
          </p:cNvSpPr>
          <p:nvPr/>
        </p:nvSpPr>
        <p:spPr bwMode="auto">
          <a:xfrm>
            <a:off x="2878754" y="1475860"/>
            <a:ext cx="3482493" cy="4043116"/>
          </a:xfrm>
          <a:custGeom>
            <a:avLst/>
            <a:gdLst/>
            <a:ahLst/>
            <a:cxnLst>
              <a:cxn ang="0">
                <a:pos x="37" y="2787"/>
              </a:cxn>
              <a:cxn ang="0">
                <a:pos x="82" y="2483"/>
              </a:cxn>
              <a:cxn ang="0">
                <a:pos x="126" y="2208"/>
              </a:cxn>
              <a:cxn ang="0">
                <a:pos x="171" y="1961"/>
              </a:cxn>
              <a:cxn ang="0">
                <a:pos x="216" y="1740"/>
              </a:cxn>
              <a:cxn ang="0">
                <a:pos x="261" y="1545"/>
              </a:cxn>
              <a:cxn ang="0">
                <a:pos x="306" y="1374"/>
              </a:cxn>
              <a:cxn ang="0">
                <a:pos x="351" y="1227"/>
              </a:cxn>
              <a:cxn ang="0">
                <a:pos x="395" y="1101"/>
              </a:cxn>
              <a:cxn ang="0">
                <a:pos x="440" y="997"/>
              </a:cxn>
              <a:cxn ang="0">
                <a:pos x="485" y="912"/>
              </a:cxn>
              <a:cxn ang="0">
                <a:pos x="530" y="847"/>
              </a:cxn>
              <a:cxn ang="0">
                <a:pos x="574" y="799"/>
              </a:cxn>
              <a:cxn ang="0">
                <a:pos x="619" y="768"/>
              </a:cxn>
              <a:cxn ang="0">
                <a:pos x="664" y="753"/>
              </a:cxn>
              <a:cxn ang="0">
                <a:pos x="709" y="753"/>
              </a:cxn>
              <a:cxn ang="0">
                <a:pos x="754" y="765"/>
              </a:cxn>
              <a:cxn ang="0">
                <a:pos x="798" y="791"/>
              </a:cxn>
              <a:cxn ang="0">
                <a:pos x="843" y="827"/>
              </a:cxn>
              <a:cxn ang="0">
                <a:pos x="888" y="874"/>
              </a:cxn>
              <a:cxn ang="0">
                <a:pos x="933" y="930"/>
              </a:cxn>
              <a:cxn ang="0">
                <a:pos x="978" y="994"/>
              </a:cxn>
              <a:cxn ang="0">
                <a:pos x="1023" y="1065"/>
              </a:cxn>
              <a:cxn ang="0">
                <a:pos x="1068" y="1141"/>
              </a:cxn>
              <a:cxn ang="0">
                <a:pos x="1112" y="1223"/>
              </a:cxn>
              <a:cxn ang="0">
                <a:pos x="1157" y="1308"/>
              </a:cxn>
              <a:cxn ang="0">
                <a:pos x="1202" y="1395"/>
              </a:cxn>
              <a:cxn ang="0">
                <a:pos x="1246" y="1485"/>
              </a:cxn>
              <a:cxn ang="0">
                <a:pos x="1291" y="1574"/>
              </a:cxn>
              <a:cxn ang="0">
                <a:pos x="1336" y="1663"/>
              </a:cxn>
              <a:cxn ang="0">
                <a:pos x="1381" y="1750"/>
              </a:cxn>
              <a:cxn ang="0">
                <a:pos x="1426" y="1835"/>
              </a:cxn>
              <a:cxn ang="0">
                <a:pos x="1471" y="1915"/>
              </a:cxn>
              <a:cxn ang="0">
                <a:pos x="1515" y="1990"/>
              </a:cxn>
              <a:cxn ang="0">
                <a:pos x="1560" y="2059"/>
              </a:cxn>
              <a:cxn ang="0">
                <a:pos x="1605" y="2121"/>
              </a:cxn>
              <a:cxn ang="0">
                <a:pos x="1650" y="2175"/>
              </a:cxn>
              <a:cxn ang="0">
                <a:pos x="1695" y="2219"/>
              </a:cxn>
              <a:cxn ang="0">
                <a:pos x="1740" y="2253"/>
              </a:cxn>
              <a:cxn ang="0">
                <a:pos x="1784" y="2275"/>
              </a:cxn>
              <a:cxn ang="0">
                <a:pos x="1829" y="2285"/>
              </a:cxn>
              <a:cxn ang="0">
                <a:pos x="1874" y="2280"/>
              </a:cxn>
              <a:cxn ang="0">
                <a:pos x="1918" y="2261"/>
              </a:cxn>
              <a:cxn ang="0">
                <a:pos x="1963" y="2226"/>
              </a:cxn>
              <a:cxn ang="0">
                <a:pos x="2008" y="2174"/>
              </a:cxn>
              <a:cxn ang="0">
                <a:pos x="2053" y="2104"/>
              </a:cxn>
              <a:cxn ang="0">
                <a:pos x="2098" y="2015"/>
              </a:cxn>
              <a:cxn ang="0">
                <a:pos x="2143" y="1905"/>
              </a:cxn>
              <a:cxn ang="0">
                <a:pos x="2187" y="1774"/>
              </a:cxn>
              <a:cxn ang="0">
                <a:pos x="2232" y="1620"/>
              </a:cxn>
              <a:cxn ang="0">
                <a:pos x="2277" y="1443"/>
              </a:cxn>
              <a:cxn ang="0">
                <a:pos x="2322" y="1242"/>
              </a:cxn>
              <a:cxn ang="0">
                <a:pos x="2367" y="1014"/>
              </a:cxn>
              <a:cxn ang="0">
                <a:pos x="2412" y="760"/>
              </a:cxn>
              <a:cxn ang="0">
                <a:pos x="2456" y="478"/>
              </a:cxn>
              <a:cxn ang="0">
                <a:pos x="2501" y="167"/>
              </a:cxn>
            </a:cxnLst>
            <a:rect l="0" t="0" r="r" b="b"/>
            <a:pathLst>
              <a:path w="2524" h="3063">
                <a:moveTo>
                  <a:pt x="0" y="3063"/>
                </a:moveTo>
                <a:lnTo>
                  <a:pt x="7" y="3006"/>
                </a:lnTo>
                <a:lnTo>
                  <a:pt x="15" y="2950"/>
                </a:lnTo>
                <a:lnTo>
                  <a:pt x="22" y="2895"/>
                </a:lnTo>
                <a:lnTo>
                  <a:pt x="30" y="2841"/>
                </a:lnTo>
                <a:lnTo>
                  <a:pt x="37" y="2787"/>
                </a:lnTo>
                <a:lnTo>
                  <a:pt x="44" y="2735"/>
                </a:lnTo>
                <a:lnTo>
                  <a:pt x="52" y="2682"/>
                </a:lnTo>
                <a:lnTo>
                  <a:pt x="59" y="2631"/>
                </a:lnTo>
                <a:lnTo>
                  <a:pt x="67" y="2582"/>
                </a:lnTo>
                <a:lnTo>
                  <a:pt x="74" y="2532"/>
                </a:lnTo>
                <a:lnTo>
                  <a:pt x="82" y="2483"/>
                </a:lnTo>
                <a:lnTo>
                  <a:pt x="89" y="2436"/>
                </a:lnTo>
                <a:lnTo>
                  <a:pt x="97" y="2388"/>
                </a:lnTo>
                <a:lnTo>
                  <a:pt x="104" y="2342"/>
                </a:lnTo>
                <a:lnTo>
                  <a:pt x="112" y="2297"/>
                </a:lnTo>
                <a:lnTo>
                  <a:pt x="119" y="2252"/>
                </a:lnTo>
                <a:lnTo>
                  <a:pt x="126" y="2208"/>
                </a:lnTo>
                <a:lnTo>
                  <a:pt x="134" y="2165"/>
                </a:lnTo>
                <a:lnTo>
                  <a:pt x="141" y="2123"/>
                </a:lnTo>
                <a:lnTo>
                  <a:pt x="149" y="2082"/>
                </a:lnTo>
                <a:lnTo>
                  <a:pt x="156" y="2040"/>
                </a:lnTo>
                <a:lnTo>
                  <a:pt x="164" y="2001"/>
                </a:lnTo>
                <a:lnTo>
                  <a:pt x="171" y="1961"/>
                </a:lnTo>
                <a:lnTo>
                  <a:pt x="179" y="1923"/>
                </a:lnTo>
                <a:lnTo>
                  <a:pt x="186" y="1885"/>
                </a:lnTo>
                <a:lnTo>
                  <a:pt x="194" y="1848"/>
                </a:lnTo>
                <a:lnTo>
                  <a:pt x="201" y="1811"/>
                </a:lnTo>
                <a:lnTo>
                  <a:pt x="209" y="1776"/>
                </a:lnTo>
                <a:lnTo>
                  <a:pt x="216" y="1740"/>
                </a:lnTo>
                <a:lnTo>
                  <a:pt x="223" y="1706"/>
                </a:lnTo>
                <a:lnTo>
                  <a:pt x="231" y="1673"/>
                </a:lnTo>
                <a:lnTo>
                  <a:pt x="238" y="1640"/>
                </a:lnTo>
                <a:lnTo>
                  <a:pt x="246" y="1607"/>
                </a:lnTo>
                <a:lnTo>
                  <a:pt x="253" y="1576"/>
                </a:lnTo>
                <a:lnTo>
                  <a:pt x="261" y="1545"/>
                </a:lnTo>
                <a:lnTo>
                  <a:pt x="268" y="1515"/>
                </a:lnTo>
                <a:lnTo>
                  <a:pt x="276" y="1485"/>
                </a:lnTo>
                <a:lnTo>
                  <a:pt x="283" y="1457"/>
                </a:lnTo>
                <a:lnTo>
                  <a:pt x="291" y="1428"/>
                </a:lnTo>
                <a:lnTo>
                  <a:pt x="298" y="1401"/>
                </a:lnTo>
                <a:lnTo>
                  <a:pt x="306" y="1374"/>
                </a:lnTo>
                <a:lnTo>
                  <a:pt x="313" y="1348"/>
                </a:lnTo>
                <a:lnTo>
                  <a:pt x="321" y="1323"/>
                </a:lnTo>
                <a:lnTo>
                  <a:pt x="328" y="1298"/>
                </a:lnTo>
                <a:lnTo>
                  <a:pt x="336" y="1273"/>
                </a:lnTo>
                <a:lnTo>
                  <a:pt x="343" y="1250"/>
                </a:lnTo>
                <a:lnTo>
                  <a:pt x="351" y="1227"/>
                </a:lnTo>
                <a:lnTo>
                  <a:pt x="358" y="1204"/>
                </a:lnTo>
                <a:lnTo>
                  <a:pt x="366" y="1182"/>
                </a:lnTo>
                <a:lnTo>
                  <a:pt x="373" y="1161"/>
                </a:lnTo>
                <a:lnTo>
                  <a:pt x="381" y="1140"/>
                </a:lnTo>
                <a:lnTo>
                  <a:pt x="388" y="1121"/>
                </a:lnTo>
                <a:lnTo>
                  <a:pt x="395" y="1101"/>
                </a:lnTo>
                <a:lnTo>
                  <a:pt x="403" y="1082"/>
                </a:lnTo>
                <a:lnTo>
                  <a:pt x="410" y="1064"/>
                </a:lnTo>
                <a:lnTo>
                  <a:pt x="418" y="1046"/>
                </a:lnTo>
                <a:lnTo>
                  <a:pt x="425" y="1029"/>
                </a:lnTo>
                <a:lnTo>
                  <a:pt x="433" y="1013"/>
                </a:lnTo>
                <a:lnTo>
                  <a:pt x="440" y="997"/>
                </a:lnTo>
                <a:lnTo>
                  <a:pt x="448" y="981"/>
                </a:lnTo>
                <a:lnTo>
                  <a:pt x="455" y="966"/>
                </a:lnTo>
                <a:lnTo>
                  <a:pt x="463" y="952"/>
                </a:lnTo>
                <a:lnTo>
                  <a:pt x="470" y="938"/>
                </a:lnTo>
                <a:lnTo>
                  <a:pt x="477" y="925"/>
                </a:lnTo>
                <a:lnTo>
                  <a:pt x="485" y="912"/>
                </a:lnTo>
                <a:lnTo>
                  <a:pt x="492" y="900"/>
                </a:lnTo>
                <a:lnTo>
                  <a:pt x="500" y="888"/>
                </a:lnTo>
                <a:lnTo>
                  <a:pt x="507" y="878"/>
                </a:lnTo>
                <a:lnTo>
                  <a:pt x="515" y="867"/>
                </a:lnTo>
                <a:lnTo>
                  <a:pt x="522" y="857"/>
                </a:lnTo>
                <a:lnTo>
                  <a:pt x="530" y="847"/>
                </a:lnTo>
                <a:lnTo>
                  <a:pt x="537" y="838"/>
                </a:lnTo>
                <a:lnTo>
                  <a:pt x="544" y="829"/>
                </a:lnTo>
                <a:lnTo>
                  <a:pt x="552" y="821"/>
                </a:lnTo>
                <a:lnTo>
                  <a:pt x="559" y="813"/>
                </a:lnTo>
                <a:lnTo>
                  <a:pt x="567" y="806"/>
                </a:lnTo>
                <a:lnTo>
                  <a:pt x="574" y="799"/>
                </a:lnTo>
                <a:lnTo>
                  <a:pt x="582" y="793"/>
                </a:lnTo>
                <a:lnTo>
                  <a:pt x="589" y="787"/>
                </a:lnTo>
                <a:lnTo>
                  <a:pt x="597" y="782"/>
                </a:lnTo>
                <a:lnTo>
                  <a:pt x="604" y="777"/>
                </a:lnTo>
                <a:lnTo>
                  <a:pt x="612" y="773"/>
                </a:lnTo>
                <a:lnTo>
                  <a:pt x="619" y="768"/>
                </a:lnTo>
                <a:lnTo>
                  <a:pt x="627" y="765"/>
                </a:lnTo>
                <a:lnTo>
                  <a:pt x="634" y="762"/>
                </a:lnTo>
                <a:lnTo>
                  <a:pt x="642" y="759"/>
                </a:lnTo>
                <a:lnTo>
                  <a:pt x="649" y="757"/>
                </a:lnTo>
                <a:lnTo>
                  <a:pt x="657" y="755"/>
                </a:lnTo>
                <a:lnTo>
                  <a:pt x="664" y="753"/>
                </a:lnTo>
                <a:lnTo>
                  <a:pt x="672" y="752"/>
                </a:lnTo>
                <a:lnTo>
                  <a:pt x="679" y="752"/>
                </a:lnTo>
                <a:lnTo>
                  <a:pt x="687" y="751"/>
                </a:lnTo>
                <a:lnTo>
                  <a:pt x="694" y="752"/>
                </a:lnTo>
                <a:lnTo>
                  <a:pt x="702" y="752"/>
                </a:lnTo>
                <a:lnTo>
                  <a:pt x="709" y="753"/>
                </a:lnTo>
                <a:lnTo>
                  <a:pt x="717" y="754"/>
                </a:lnTo>
                <a:lnTo>
                  <a:pt x="724" y="755"/>
                </a:lnTo>
                <a:lnTo>
                  <a:pt x="731" y="758"/>
                </a:lnTo>
                <a:lnTo>
                  <a:pt x="739" y="760"/>
                </a:lnTo>
                <a:lnTo>
                  <a:pt x="746" y="762"/>
                </a:lnTo>
                <a:lnTo>
                  <a:pt x="754" y="765"/>
                </a:lnTo>
                <a:lnTo>
                  <a:pt x="761" y="769"/>
                </a:lnTo>
                <a:lnTo>
                  <a:pt x="769" y="773"/>
                </a:lnTo>
                <a:lnTo>
                  <a:pt x="776" y="777"/>
                </a:lnTo>
                <a:lnTo>
                  <a:pt x="784" y="781"/>
                </a:lnTo>
                <a:lnTo>
                  <a:pt x="791" y="786"/>
                </a:lnTo>
                <a:lnTo>
                  <a:pt x="798" y="791"/>
                </a:lnTo>
                <a:lnTo>
                  <a:pt x="806" y="796"/>
                </a:lnTo>
                <a:lnTo>
                  <a:pt x="813" y="802"/>
                </a:lnTo>
                <a:lnTo>
                  <a:pt x="821" y="808"/>
                </a:lnTo>
                <a:lnTo>
                  <a:pt x="828" y="814"/>
                </a:lnTo>
                <a:lnTo>
                  <a:pt x="836" y="821"/>
                </a:lnTo>
                <a:lnTo>
                  <a:pt x="843" y="827"/>
                </a:lnTo>
                <a:lnTo>
                  <a:pt x="851" y="834"/>
                </a:lnTo>
                <a:lnTo>
                  <a:pt x="858" y="842"/>
                </a:lnTo>
                <a:lnTo>
                  <a:pt x="866" y="849"/>
                </a:lnTo>
                <a:lnTo>
                  <a:pt x="873" y="857"/>
                </a:lnTo>
                <a:lnTo>
                  <a:pt x="881" y="866"/>
                </a:lnTo>
                <a:lnTo>
                  <a:pt x="888" y="874"/>
                </a:lnTo>
                <a:lnTo>
                  <a:pt x="896" y="883"/>
                </a:lnTo>
                <a:lnTo>
                  <a:pt x="903" y="892"/>
                </a:lnTo>
                <a:lnTo>
                  <a:pt x="910" y="901"/>
                </a:lnTo>
                <a:lnTo>
                  <a:pt x="918" y="910"/>
                </a:lnTo>
                <a:lnTo>
                  <a:pt x="925" y="920"/>
                </a:lnTo>
                <a:lnTo>
                  <a:pt x="933" y="930"/>
                </a:lnTo>
                <a:lnTo>
                  <a:pt x="940" y="940"/>
                </a:lnTo>
                <a:lnTo>
                  <a:pt x="948" y="950"/>
                </a:lnTo>
                <a:lnTo>
                  <a:pt x="955" y="961"/>
                </a:lnTo>
                <a:lnTo>
                  <a:pt x="963" y="972"/>
                </a:lnTo>
                <a:lnTo>
                  <a:pt x="970" y="983"/>
                </a:lnTo>
                <a:lnTo>
                  <a:pt x="978" y="994"/>
                </a:lnTo>
                <a:lnTo>
                  <a:pt x="985" y="1005"/>
                </a:lnTo>
                <a:lnTo>
                  <a:pt x="993" y="1017"/>
                </a:lnTo>
                <a:lnTo>
                  <a:pt x="1000" y="1028"/>
                </a:lnTo>
                <a:lnTo>
                  <a:pt x="1008" y="1040"/>
                </a:lnTo>
                <a:lnTo>
                  <a:pt x="1015" y="1052"/>
                </a:lnTo>
                <a:lnTo>
                  <a:pt x="1023" y="1065"/>
                </a:lnTo>
                <a:lnTo>
                  <a:pt x="1030" y="1077"/>
                </a:lnTo>
                <a:lnTo>
                  <a:pt x="1038" y="1089"/>
                </a:lnTo>
                <a:lnTo>
                  <a:pt x="1045" y="1102"/>
                </a:lnTo>
                <a:lnTo>
                  <a:pt x="1053" y="1115"/>
                </a:lnTo>
                <a:lnTo>
                  <a:pt x="1060" y="1128"/>
                </a:lnTo>
                <a:lnTo>
                  <a:pt x="1068" y="1141"/>
                </a:lnTo>
                <a:lnTo>
                  <a:pt x="1075" y="1154"/>
                </a:lnTo>
                <a:lnTo>
                  <a:pt x="1082" y="1168"/>
                </a:lnTo>
                <a:lnTo>
                  <a:pt x="1090" y="1181"/>
                </a:lnTo>
                <a:lnTo>
                  <a:pt x="1097" y="1195"/>
                </a:lnTo>
                <a:lnTo>
                  <a:pt x="1105" y="1209"/>
                </a:lnTo>
                <a:lnTo>
                  <a:pt x="1112" y="1223"/>
                </a:lnTo>
                <a:lnTo>
                  <a:pt x="1120" y="1237"/>
                </a:lnTo>
                <a:lnTo>
                  <a:pt x="1127" y="1251"/>
                </a:lnTo>
                <a:lnTo>
                  <a:pt x="1135" y="1265"/>
                </a:lnTo>
                <a:lnTo>
                  <a:pt x="1142" y="1279"/>
                </a:lnTo>
                <a:lnTo>
                  <a:pt x="1150" y="1293"/>
                </a:lnTo>
                <a:lnTo>
                  <a:pt x="1157" y="1308"/>
                </a:lnTo>
                <a:lnTo>
                  <a:pt x="1164" y="1322"/>
                </a:lnTo>
                <a:lnTo>
                  <a:pt x="1172" y="1337"/>
                </a:lnTo>
                <a:lnTo>
                  <a:pt x="1179" y="1352"/>
                </a:lnTo>
                <a:lnTo>
                  <a:pt x="1187" y="1366"/>
                </a:lnTo>
                <a:lnTo>
                  <a:pt x="1194" y="1381"/>
                </a:lnTo>
                <a:lnTo>
                  <a:pt x="1202" y="1395"/>
                </a:lnTo>
                <a:lnTo>
                  <a:pt x="1209" y="1410"/>
                </a:lnTo>
                <a:lnTo>
                  <a:pt x="1217" y="1425"/>
                </a:lnTo>
                <a:lnTo>
                  <a:pt x="1224" y="1440"/>
                </a:lnTo>
                <a:lnTo>
                  <a:pt x="1231" y="1455"/>
                </a:lnTo>
                <a:lnTo>
                  <a:pt x="1239" y="1470"/>
                </a:lnTo>
                <a:lnTo>
                  <a:pt x="1246" y="1485"/>
                </a:lnTo>
                <a:lnTo>
                  <a:pt x="1254" y="1500"/>
                </a:lnTo>
                <a:lnTo>
                  <a:pt x="1261" y="1515"/>
                </a:lnTo>
                <a:lnTo>
                  <a:pt x="1269" y="1529"/>
                </a:lnTo>
                <a:lnTo>
                  <a:pt x="1276" y="1544"/>
                </a:lnTo>
                <a:lnTo>
                  <a:pt x="1284" y="1559"/>
                </a:lnTo>
                <a:lnTo>
                  <a:pt x="1291" y="1574"/>
                </a:lnTo>
                <a:lnTo>
                  <a:pt x="1299" y="1589"/>
                </a:lnTo>
                <a:lnTo>
                  <a:pt x="1306" y="1604"/>
                </a:lnTo>
                <a:lnTo>
                  <a:pt x="1314" y="1619"/>
                </a:lnTo>
                <a:lnTo>
                  <a:pt x="1321" y="1634"/>
                </a:lnTo>
                <a:lnTo>
                  <a:pt x="1329" y="1649"/>
                </a:lnTo>
                <a:lnTo>
                  <a:pt x="1336" y="1663"/>
                </a:lnTo>
                <a:lnTo>
                  <a:pt x="1344" y="1678"/>
                </a:lnTo>
                <a:lnTo>
                  <a:pt x="1351" y="1692"/>
                </a:lnTo>
                <a:lnTo>
                  <a:pt x="1359" y="1707"/>
                </a:lnTo>
                <a:lnTo>
                  <a:pt x="1366" y="1721"/>
                </a:lnTo>
                <a:lnTo>
                  <a:pt x="1374" y="1736"/>
                </a:lnTo>
                <a:lnTo>
                  <a:pt x="1381" y="1750"/>
                </a:lnTo>
                <a:lnTo>
                  <a:pt x="1389" y="1764"/>
                </a:lnTo>
                <a:lnTo>
                  <a:pt x="1396" y="1779"/>
                </a:lnTo>
                <a:lnTo>
                  <a:pt x="1404" y="1793"/>
                </a:lnTo>
                <a:lnTo>
                  <a:pt x="1411" y="1807"/>
                </a:lnTo>
                <a:lnTo>
                  <a:pt x="1418" y="1821"/>
                </a:lnTo>
                <a:lnTo>
                  <a:pt x="1426" y="1835"/>
                </a:lnTo>
                <a:lnTo>
                  <a:pt x="1433" y="1848"/>
                </a:lnTo>
                <a:lnTo>
                  <a:pt x="1441" y="1862"/>
                </a:lnTo>
                <a:lnTo>
                  <a:pt x="1448" y="1875"/>
                </a:lnTo>
                <a:lnTo>
                  <a:pt x="1456" y="1889"/>
                </a:lnTo>
                <a:lnTo>
                  <a:pt x="1463" y="1902"/>
                </a:lnTo>
                <a:lnTo>
                  <a:pt x="1471" y="1915"/>
                </a:lnTo>
                <a:lnTo>
                  <a:pt x="1478" y="1928"/>
                </a:lnTo>
                <a:lnTo>
                  <a:pt x="1485" y="1941"/>
                </a:lnTo>
                <a:lnTo>
                  <a:pt x="1493" y="1953"/>
                </a:lnTo>
                <a:lnTo>
                  <a:pt x="1500" y="1966"/>
                </a:lnTo>
                <a:lnTo>
                  <a:pt x="1508" y="1978"/>
                </a:lnTo>
                <a:lnTo>
                  <a:pt x="1515" y="1990"/>
                </a:lnTo>
                <a:lnTo>
                  <a:pt x="1523" y="2002"/>
                </a:lnTo>
                <a:lnTo>
                  <a:pt x="1530" y="2014"/>
                </a:lnTo>
                <a:lnTo>
                  <a:pt x="1538" y="2025"/>
                </a:lnTo>
                <a:lnTo>
                  <a:pt x="1545" y="2037"/>
                </a:lnTo>
                <a:lnTo>
                  <a:pt x="1553" y="2048"/>
                </a:lnTo>
                <a:lnTo>
                  <a:pt x="1560" y="2059"/>
                </a:lnTo>
                <a:lnTo>
                  <a:pt x="1568" y="2070"/>
                </a:lnTo>
                <a:lnTo>
                  <a:pt x="1575" y="2081"/>
                </a:lnTo>
                <a:lnTo>
                  <a:pt x="1583" y="2091"/>
                </a:lnTo>
                <a:lnTo>
                  <a:pt x="1590" y="2102"/>
                </a:lnTo>
                <a:lnTo>
                  <a:pt x="1597" y="2111"/>
                </a:lnTo>
                <a:lnTo>
                  <a:pt x="1605" y="2121"/>
                </a:lnTo>
                <a:lnTo>
                  <a:pt x="1612" y="2131"/>
                </a:lnTo>
                <a:lnTo>
                  <a:pt x="1620" y="2140"/>
                </a:lnTo>
                <a:lnTo>
                  <a:pt x="1627" y="2149"/>
                </a:lnTo>
                <a:lnTo>
                  <a:pt x="1635" y="2158"/>
                </a:lnTo>
                <a:lnTo>
                  <a:pt x="1642" y="2166"/>
                </a:lnTo>
                <a:lnTo>
                  <a:pt x="1650" y="2175"/>
                </a:lnTo>
                <a:lnTo>
                  <a:pt x="1657" y="2183"/>
                </a:lnTo>
                <a:lnTo>
                  <a:pt x="1665" y="2191"/>
                </a:lnTo>
                <a:lnTo>
                  <a:pt x="1672" y="2198"/>
                </a:lnTo>
                <a:lnTo>
                  <a:pt x="1680" y="2205"/>
                </a:lnTo>
                <a:lnTo>
                  <a:pt x="1687" y="2213"/>
                </a:lnTo>
                <a:lnTo>
                  <a:pt x="1695" y="2219"/>
                </a:lnTo>
                <a:lnTo>
                  <a:pt x="1702" y="2225"/>
                </a:lnTo>
                <a:lnTo>
                  <a:pt x="1710" y="2232"/>
                </a:lnTo>
                <a:lnTo>
                  <a:pt x="1717" y="2237"/>
                </a:lnTo>
                <a:lnTo>
                  <a:pt x="1725" y="2243"/>
                </a:lnTo>
                <a:lnTo>
                  <a:pt x="1732" y="2248"/>
                </a:lnTo>
                <a:lnTo>
                  <a:pt x="1740" y="2253"/>
                </a:lnTo>
                <a:lnTo>
                  <a:pt x="1747" y="2257"/>
                </a:lnTo>
                <a:lnTo>
                  <a:pt x="1754" y="2262"/>
                </a:lnTo>
                <a:lnTo>
                  <a:pt x="1762" y="2265"/>
                </a:lnTo>
                <a:lnTo>
                  <a:pt x="1769" y="2269"/>
                </a:lnTo>
                <a:lnTo>
                  <a:pt x="1777" y="2272"/>
                </a:lnTo>
                <a:lnTo>
                  <a:pt x="1784" y="2275"/>
                </a:lnTo>
                <a:lnTo>
                  <a:pt x="1792" y="2277"/>
                </a:lnTo>
                <a:lnTo>
                  <a:pt x="1799" y="2280"/>
                </a:lnTo>
                <a:lnTo>
                  <a:pt x="1807" y="2282"/>
                </a:lnTo>
                <a:lnTo>
                  <a:pt x="1814" y="2283"/>
                </a:lnTo>
                <a:lnTo>
                  <a:pt x="1822" y="2284"/>
                </a:lnTo>
                <a:lnTo>
                  <a:pt x="1829" y="2285"/>
                </a:lnTo>
                <a:lnTo>
                  <a:pt x="1837" y="2285"/>
                </a:lnTo>
                <a:lnTo>
                  <a:pt x="1844" y="2285"/>
                </a:lnTo>
                <a:lnTo>
                  <a:pt x="1851" y="2284"/>
                </a:lnTo>
                <a:lnTo>
                  <a:pt x="1859" y="2283"/>
                </a:lnTo>
                <a:lnTo>
                  <a:pt x="1866" y="2282"/>
                </a:lnTo>
                <a:lnTo>
                  <a:pt x="1874" y="2280"/>
                </a:lnTo>
                <a:lnTo>
                  <a:pt x="1881" y="2278"/>
                </a:lnTo>
                <a:lnTo>
                  <a:pt x="1889" y="2276"/>
                </a:lnTo>
                <a:lnTo>
                  <a:pt x="1896" y="2273"/>
                </a:lnTo>
                <a:lnTo>
                  <a:pt x="1904" y="2269"/>
                </a:lnTo>
                <a:lnTo>
                  <a:pt x="1911" y="2265"/>
                </a:lnTo>
                <a:lnTo>
                  <a:pt x="1918" y="2261"/>
                </a:lnTo>
                <a:lnTo>
                  <a:pt x="1926" y="2256"/>
                </a:lnTo>
                <a:lnTo>
                  <a:pt x="1933" y="2251"/>
                </a:lnTo>
                <a:lnTo>
                  <a:pt x="1941" y="2246"/>
                </a:lnTo>
                <a:lnTo>
                  <a:pt x="1948" y="2240"/>
                </a:lnTo>
                <a:lnTo>
                  <a:pt x="1956" y="2233"/>
                </a:lnTo>
                <a:lnTo>
                  <a:pt x="1963" y="2226"/>
                </a:lnTo>
                <a:lnTo>
                  <a:pt x="1971" y="2219"/>
                </a:lnTo>
                <a:lnTo>
                  <a:pt x="1978" y="2211"/>
                </a:lnTo>
                <a:lnTo>
                  <a:pt x="1986" y="2202"/>
                </a:lnTo>
                <a:lnTo>
                  <a:pt x="1993" y="2193"/>
                </a:lnTo>
                <a:lnTo>
                  <a:pt x="2001" y="2184"/>
                </a:lnTo>
                <a:lnTo>
                  <a:pt x="2008" y="2174"/>
                </a:lnTo>
                <a:lnTo>
                  <a:pt x="2016" y="2164"/>
                </a:lnTo>
                <a:lnTo>
                  <a:pt x="2023" y="2153"/>
                </a:lnTo>
                <a:lnTo>
                  <a:pt x="2031" y="2141"/>
                </a:lnTo>
                <a:lnTo>
                  <a:pt x="2038" y="2129"/>
                </a:lnTo>
                <a:lnTo>
                  <a:pt x="2046" y="2117"/>
                </a:lnTo>
                <a:lnTo>
                  <a:pt x="2053" y="2104"/>
                </a:lnTo>
                <a:lnTo>
                  <a:pt x="2061" y="2090"/>
                </a:lnTo>
                <a:lnTo>
                  <a:pt x="2068" y="2076"/>
                </a:lnTo>
                <a:lnTo>
                  <a:pt x="2076" y="2062"/>
                </a:lnTo>
                <a:lnTo>
                  <a:pt x="2083" y="2046"/>
                </a:lnTo>
                <a:lnTo>
                  <a:pt x="2091" y="2031"/>
                </a:lnTo>
                <a:lnTo>
                  <a:pt x="2098" y="2015"/>
                </a:lnTo>
                <a:lnTo>
                  <a:pt x="2105" y="1998"/>
                </a:lnTo>
                <a:lnTo>
                  <a:pt x="2113" y="1980"/>
                </a:lnTo>
                <a:lnTo>
                  <a:pt x="2120" y="1962"/>
                </a:lnTo>
                <a:lnTo>
                  <a:pt x="2128" y="1944"/>
                </a:lnTo>
                <a:lnTo>
                  <a:pt x="2135" y="1925"/>
                </a:lnTo>
                <a:lnTo>
                  <a:pt x="2143" y="1905"/>
                </a:lnTo>
                <a:lnTo>
                  <a:pt x="2150" y="1884"/>
                </a:lnTo>
                <a:lnTo>
                  <a:pt x="2158" y="1863"/>
                </a:lnTo>
                <a:lnTo>
                  <a:pt x="2165" y="1842"/>
                </a:lnTo>
                <a:lnTo>
                  <a:pt x="2172" y="1820"/>
                </a:lnTo>
                <a:lnTo>
                  <a:pt x="2180" y="1797"/>
                </a:lnTo>
                <a:lnTo>
                  <a:pt x="2187" y="1774"/>
                </a:lnTo>
                <a:lnTo>
                  <a:pt x="2195" y="1750"/>
                </a:lnTo>
                <a:lnTo>
                  <a:pt x="2202" y="1725"/>
                </a:lnTo>
                <a:lnTo>
                  <a:pt x="2210" y="1700"/>
                </a:lnTo>
                <a:lnTo>
                  <a:pt x="2217" y="1674"/>
                </a:lnTo>
                <a:lnTo>
                  <a:pt x="2225" y="1647"/>
                </a:lnTo>
                <a:lnTo>
                  <a:pt x="2232" y="1620"/>
                </a:lnTo>
                <a:lnTo>
                  <a:pt x="2240" y="1593"/>
                </a:lnTo>
                <a:lnTo>
                  <a:pt x="2247" y="1564"/>
                </a:lnTo>
                <a:lnTo>
                  <a:pt x="2255" y="1535"/>
                </a:lnTo>
                <a:lnTo>
                  <a:pt x="2262" y="1505"/>
                </a:lnTo>
                <a:lnTo>
                  <a:pt x="2270" y="1475"/>
                </a:lnTo>
                <a:lnTo>
                  <a:pt x="2277" y="1443"/>
                </a:lnTo>
                <a:lnTo>
                  <a:pt x="2284" y="1412"/>
                </a:lnTo>
                <a:lnTo>
                  <a:pt x="2292" y="1379"/>
                </a:lnTo>
                <a:lnTo>
                  <a:pt x="2299" y="1346"/>
                </a:lnTo>
                <a:lnTo>
                  <a:pt x="2307" y="1312"/>
                </a:lnTo>
                <a:lnTo>
                  <a:pt x="2314" y="1277"/>
                </a:lnTo>
                <a:lnTo>
                  <a:pt x="2322" y="1242"/>
                </a:lnTo>
                <a:lnTo>
                  <a:pt x="2329" y="1205"/>
                </a:lnTo>
                <a:lnTo>
                  <a:pt x="2337" y="1169"/>
                </a:lnTo>
                <a:lnTo>
                  <a:pt x="2344" y="1131"/>
                </a:lnTo>
                <a:lnTo>
                  <a:pt x="2352" y="1093"/>
                </a:lnTo>
                <a:lnTo>
                  <a:pt x="2359" y="1054"/>
                </a:lnTo>
                <a:lnTo>
                  <a:pt x="2367" y="1014"/>
                </a:lnTo>
                <a:lnTo>
                  <a:pt x="2374" y="974"/>
                </a:lnTo>
                <a:lnTo>
                  <a:pt x="2382" y="932"/>
                </a:lnTo>
                <a:lnTo>
                  <a:pt x="2389" y="890"/>
                </a:lnTo>
                <a:lnTo>
                  <a:pt x="2397" y="848"/>
                </a:lnTo>
                <a:lnTo>
                  <a:pt x="2404" y="804"/>
                </a:lnTo>
                <a:lnTo>
                  <a:pt x="2412" y="760"/>
                </a:lnTo>
                <a:lnTo>
                  <a:pt x="2419" y="715"/>
                </a:lnTo>
                <a:lnTo>
                  <a:pt x="2426" y="669"/>
                </a:lnTo>
                <a:lnTo>
                  <a:pt x="2434" y="623"/>
                </a:lnTo>
                <a:lnTo>
                  <a:pt x="2441" y="575"/>
                </a:lnTo>
                <a:lnTo>
                  <a:pt x="2449" y="527"/>
                </a:lnTo>
                <a:lnTo>
                  <a:pt x="2456" y="478"/>
                </a:lnTo>
                <a:lnTo>
                  <a:pt x="2464" y="428"/>
                </a:lnTo>
                <a:lnTo>
                  <a:pt x="2471" y="377"/>
                </a:lnTo>
                <a:lnTo>
                  <a:pt x="2479" y="326"/>
                </a:lnTo>
                <a:lnTo>
                  <a:pt x="2486" y="273"/>
                </a:lnTo>
                <a:lnTo>
                  <a:pt x="2494" y="221"/>
                </a:lnTo>
                <a:lnTo>
                  <a:pt x="2501" y="167"/>
                </a:lnTo>
                <a:lnTo>
                  <a:pt x="2509" y="112"/>
                </a:lnTo>
                <a:lnTo>
                  <a:pt x="2516" y="56"/>
                </a:lnTo>
                <a:lnTo>
                  <a:pt x="2524" y="0"/>
                </a:lnTo>
              </a:path>
            </a:pathLst>
          </a:custGeom>
          <a:noFill/>
          <a:ln w="381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1" name="Freeform 231"/>
          <p:cNvSpPr>
            <a:spLocks/>
          </p:cNvSpPr>
          <p:nvPr/>
        </p:nvSpPr>
        <p:spPr bwMode="auto">
          <a:xfrm>
            <a:off x="2878754" y="2475992"/>
            <a:ext cx="928694" cy="3042984"/>
          </a:xfrm>
          <a:custGeom>
            <a:avLst/>
            <a:gdLst/>
            <a:ahLst/>
            <a:cxnLst>
              <a:cxn ang="0">
                <a:pos x="7" y="2261"/>
              </a:cxn>
              <a:cxn ang="0">
                <a:pos x="22" y="2149"/>
              </a:cxn>
              <a:cxn ang="0">
                <a:pos x="37" y="2041"/>
              </a:cxn>
              <a:cxn ang="0">
                <a:pos x="52" y="1937"/>
              </a:cxn>
              <a:cxn ang="0">
                <a:pos x="67" y="1835"/>
              </a:cxn>
              <a:cxn ang="0">
                <a:pos x="82" y="1737"/>
              </a:cxn>
              <a:cxn ang="0">
                <a:pos x="97" y="1642"/>
              </a:cxn>
              <a:cxn ang="0">
                <a:pos x="112" y="1550"/>
              </a:cxn>
              <a:cxn ang="0">
                <a:pos x="127" y="1462"/>
              </a:cxn>
              <a:cxn ang="0">
                <a:pos x="142" y="1376"/>
              </a:cxn>
              <a:cxn ang="0">
                <a:pos x="157" y="1294"/>
              </a:cxn>
              <a:cxn ang="0">
                <a:pos x="172" y="1214"/>
              </a:cxn>
              <a:cxn ang="0">
                <a:pos x="187" y="1138"/>
              </a:cxn>
              <a:cxn ang="0">
                <a:pos x="201" y="1064"/>
              </a:cxn>
              <a:cxn ang="0">
                <a:pos x="216" y="993"/>
              </a:cxn>
              <a:cxn ang="0">
                <a:pos x="231" y="925"/>
              </a:cxn>
              <a:cxn ang="0">
                <a:pos x="246" y="860"/>
              </a:cxn>
              <a:cxn ang="0">
                <a:pos x="261" y="797"/>
              </a:cxn>
              <a:cxn ang="0">
                <a:pos x="276" y="737"/>
              </a:cxn>
              <a:cxn ang="0">
                <a:pos x="291" y="680"/>
              </a:cxn>
              <a:cxn ang="0">
                <a:pos x="306" y="626"/>
              </a:cxn>
              <a:cxn ang="0">
                <a:pos x="321" y="574"/>
              </a:cxn>
              <a:cxn ang="0">
                <a:pos x="336" y="524"/>
              </a:cxn>
              <a:cxn ang="0">
                <a:pos x="351" y="478"/>
              </a:cxn>
              <a:cxn ang="0">
                <a:pos x="366" y="434"/>
              </a:cxn>
              <a:cxn ang="0">
                <a:pos x="380" y="392"/>
              </a:cxn>
              <a:cxn ang="0">
                <a:pos x="395" y="352"/>
              </a:cxn>
              <a:cxn ang="0">
                <a:pos x="410" y="315"/>
              </a:cxn>
              <a:cxn ang="0">
                <a:pos x="425" y="280"/>
              </a:cxn>
              <a:cxn ang="0">
                <a:pos x="440" y="247"/>
              </a:cxn>
              <a:cxn ang="0">
                <a:pos x="455" y="217"/>
              </a:cxn>
              <a:cxn ang="0">
                <a:pos x="470" y="189"/>
              </a:cxn>
              <a:cxn ang="0">
                <a:pos x="485" y="163"/>
              </a:cxn>
              <a:cxn ang="0">
                <a:pos x="500" y="139"/>
              </a:cxn>
              <a:cxn ang="0">
                <a:pos x="515" y="117"/>
              </a:cxn>
              <a:cxn ang="0">
                <a:pos x="530" y="97"/>
              </a:cxn>
              <a:cxn ang="0">
                <a:pos x="545" y="79"/>
              </a:cxn>
              <a:cxn ang="0">
                <a:pos x="560" y="63"/>
              </a:cxn>
              <a:cxn ang="0">
                <a:pos x="575" y="49"/>
              </a:cxn>
              <a:cxn ang="0">
                <a:pos x="590" y="37"/>
              </a:cxn>
              <a:cxn ang="0">
                <a:pos x="605" y="26"/>
              </a:cxn>
              <a:cxn ang="0">
                <a:pos x="620" y="18"/>
              </a:cxn>
              <a:cxn ang="0">
                <a:pos x="634" y="11"/>
              </a:cxn>
              <a:cxn ang="0">
                <a:pos x="649" y="6"/>
              </a:cxn>
              <a:cxn ang="0">
                <a:pos x="664" y="2"/>
              </a:cxn>
              <a:cxn ang="0">
                <a:pos x="679" y="1"/>
              </a:cxn>
              <a:cxn ang="0">
                <a:pos x="692" y="0"/>
              </a:cxn>
            </a:cxnLst>
            <a:rect l="0" t="0" r="r" b="b"/>
            <a:pathLst>
              <a:path w="692" h="2318">
                <a:moveTo>
                  <a:pt x="0" y="2318"/>
                </a:moveTo>
                <a:lnTo>
                  <a:pt x="7" y="2261"/>
                </a:lnTo>
                <a:lnTo>
                  <a:pt x="15" y="2205"/>
                </a:lnTo>
                <a:lnTo>
                  <a:pt x="22" y="2149"/>
                </a:lnTo>
                <a:lnTo>
                  <a:pt x="30" y="2095"/>
                </a:lnTo>
                <a:lnTo>
                  <a:pt x="37" y="2041"/>
                </a:lnTo>
                <a:lnTo>
                  <a:pt x="45" y="1989"/>
                </a:lnTo>
                <a:lnTo>
                  <a:pt x="52" y="1937"/>
                </a:lnTo>
                <a:lnTo>
                  <a:pt x="60" y="1886"/>
                </a:lnTo>
                <a:lnTo>
                  <a:pt x="67" y="1835"/>
                </a:lnTo>
                <a:lnTo>
                  <a:pt x="74" y="1786"/>
                </a:lnTo>
                <a:lnTo>
                  <a:pt x="82" y="1737"/>
                </a:lnTo>
                <a:lnTo>
                  <a:pt x="89" y="1690"/>
                </a:lnTo>
                <a:lnTo>
                  <a:pt x="97" y="1642"/>
                </a:lnTo>
                <a:lnTo>
                  <a:pt x="104" y="1596"/>
                </a:lnTo>
                <a:lnTo>
                  <a:pt x="112" y="1550"/>
                </a:lnTo>
                <a:lnTo>
                  <a:pt x="119" y="1506"/>
                </a:lnTo>
                <a:lnTo>
                  <a:pt x="127" y="1462"/>
                </a:lnTo>
                <a:lnTo>
                  <a:pt x="134" y="1419"/>
                </a:lnTo>
                <a:lnTo>
                  <a:pt x="142" y="1376"/>
                </a:lnTo>
                <a:lnTo>
                  <a:pt x="149" y="1335"/>
                </a:lnTo>
                <a:lnTo>
                  <a:pt x="157" y="1294"/>
                </a:lnTo>
                <a:lnTo>
                  <a:pt x="164" y="1253"/>
                </a:lnTo>
                <a:lnTo>
                  <a:pt x="172" y="1214"/>
                </a:lnTo>
                <a:lnTo>
                  <a:pt x="179" y="1175"/>
                </a:lnTo>
                <a:lnTo>
                  <a:pt x="187" y="1138"/>
                </a:lnTo>
                <a:lnTo>
                  <a:pt x="194" y="1100"/>
                </a:lnTo>
                <a:lnTo>
                  <a:pt x="201" y="1064"/>
                </a:lnTo>
                <a:lnTo>
                  <a:pt x="209" y="1028"/>
                </a:lnTo>
                <a:lnTo>
                  <a:pt x="216" y="993"/>
                </a:lnTo>
                <a:lnTo>
                  <a:pt x="224" y="959"/>
                </a:lnTo>
                <a:lnTo>
                  <a:pt x="231" y="925"/>
                </a:lnTo>
                <a:lnTo>
                  <a:pt x="239" y="892"/>
                </a:lnTo>
                <a:lnTo>
                  <a:pt x="246" y="860"/>
                </a:lnTo>
                <a:lnTo>
                  <a:pt x="254" y="828"/>
                </a:lnTo>
                <a:lnTo>
                  <a:pt x="261" y="797"/>
                </a:lnTo>
                <a:lnTo>
                  <a:pt x="269" y="767"/>
                </a:lnTo>
                <a:lnTo>
                  <a:pt x="276" y="737"/>
                </a:lnTo>
                <a:lnTo>
                  <a:pt x="284" y="709"/>
                </a:lnTo>
                <a:lnTo>
                  <a:pt x="291" y="680"/>
                </a:lnTo>
                <a:lnTo>
                  <a:pt x="299" y="653"/>
                </a:lnTo>
                <a:lnTo>
                  <a:pt x="306" y="626"/>
                </a:lnTo>
                <a:lnTo>
                  <a:pt x="313" y="600"/>
                </a:lnTo>
                <a:lnTo>
                  <a:pt x="321" y="574"/>
                </a:lnTo>
                <a:lnTo>
                  <a:pt x="328" y="549"/>
                </a:lnTo>
                <a:lnTo>
                  <a:pt x="336" y="524"/>
                </a:lnTo>
                <a:lnTo>
                  <a:pt x="343" y="501"/>
                </a:lnTo>
                <a:lnTo>
                  <a:pt x="351" y="478"/>
                </a:lnTo>
                <a:lnTo>
                  <a:pt x="358" y="455"/>
                </a:lnTo>
                <a:lnTo>
                  <a:pt x="366" y="434"/>
                </a:lnTo>
                <a:lnTo>
                  <a:pt x="373" y="412"/>
                </a:lnTo>
                <a:lnTo>
                  <a:pt x="380" y="392"/>
                </a:lnTo>
                <a:lnTo>
                  <a:pt x="388" y="371"/>
                </a:lnTo>
                <a:lnTo>
                  <a:pt x="395" y="352"/>
                </a:lnTo>
                <a:lnTo>
                  <a:pt x="403" y="333"/>
                </a:lnTo>
                <a:lnTo>
                  <a:pt x="410" y="315"/>
                </a:lnTo>
                <a:lnTo>
                  <a:pt x="418" y="297"/>
                </a:lnTo>
                <a:lnTo>
                  <a:pt x="425" y="280"/>
                </a:lnTo>
                <a:lnTo>
                  <a:pt x="433" y="263"/>
                </a:lnTo>
                <a:lnTo>
                  <a:pt x="440" y="247"/>
                </a:lnTo>
                <a:lnTo>
                  <a:pt x="448" y="232"/>
                </a:lnTo>
                <a:lnTo>
                  <a:pt x="455" y="217"/>
                </a:lnTo>
                <a:lnTo>
                  <a:pt x="463" y="203"/>
                </a:lnTo>
                <a:lnTo>
                  <a:pt x="470" y="189"/>
                </a:lnTo>
                <a:lnTo>
                  <a:pt x="478" y="175"/>
                </a:lnTo>
                <a:lnTo>
                  <a:pt x="485" y="163"/>
                </a:lnTo>
                <a:lnTo>
                  <a:pt x="493" y="151"/>
                </a:lnTo>
                <a:lnTo>
                  <a:pt x="500" y="139"/>
                </a:lnTo>
                <a:lnTo>
                  <a:pt x="508" y="128"/>
                </a:lnTo>
                <a:lnTo>
                  <a:pt x="515" y="117"/>
                </a:lnTo>
                <a:lnTo>
                  <a:pt x="523" y="107"/>
                </a:lnTo>
                <a:lnTo>
                  <a:pt x="530" y="97"/>
                </a:lnTo>
                <a:lnTo>
                  <a:pt x="538" y="88"/>
                </a:lnTo>
                <a:lnTo>
                  <a:pt x="545" y="79"/>
                </a:lnTo>
                <a:lnTo>
                  <a:pt x="553" y="71"/>
                </a:lnTo>
                <a:lnTo>
                  <a:pt x="560" y="63"/>
                </a:lnTo>
                <a:lnTo>
                  <a:pt x="567" y="56"/>
                </a:lnTo>
                <a:lnTo>
                  <a:pt x="575" y="49"/>
                </a:lnTo>
                <a:lnTo>
                  <a:pt x="582" y="43"/>
                </a:lnTo>
                <a:lnTo>
                  <a:pt x="590" y="37"/>
                </a:lnTo>
                <a:lnTo>
                  <a:pt x="597" y="32"/>
                </a:lnTo>
                <a:lnTo>
                  <a:pt x="605" y="26"/>
                </a:lnTo>
                <a:lnTo>
                  <a:pt x="612" y="22"/>
                </a:lnTo>
                <a:lnTo>
                  <a:pt x="620" y="18"/>
                </a:lnTo>
                <a:lnTo>
                  <a:pt x="627" y="14"/>
                </a:lnTo>
                <a:lnTo>
                  <a:pt x="634" y="11"/>
                </a:lnTo>
                <a:lnTo>
                  <a:pt x="642" y="8"/>
                </a:lnTo>
                <a:lnTo>
                  <a:pt x="649" y="6"/>
                </a:lnTo>
                <a:lnTo>
                  <a:pt x="657" y="4"/>
                </a:lnTo>
                <a:lnTo>
                  <a:pt x="664" y="2"/>
                </a:lnTo>
                <a:lnTo>
                  <a:pt x="672" y="1"/>
                </a:lnTo>
                <a:lnTo>
                  <a:pt x="679" y="1"/>
                </a:lnTo>
                <a:lnTo>
                  <a:pt x="687" y="0"/>
                </a:lnTo>
                <a:lnTo>
                  <a:pt x="692" y="0"/>
                </a:lnTo>
              </a:path>
            </a:pathLst>
          </a:custGeom>
          <a:noFill/>
          <a:ln w="635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2" name="Freeform 231"/>
          <p:cNvSpPr>
            <a:spLocks/>
          </p:cNvSpPr>
          <p:nvPr/>
        </p:nvSpPr>
        <p:spPr bwMode="auto">
          <a:xfrm rot="10800000">
            <a:off x="5379084" y="1475860"/>
            <a:ext cx="1000131" cy="2990854"/>
          </a:xfrm>
          <a:custGeom>
            <a:avLst/>
            <a:gdLst/>
            <a:ahLst/>
            <a:cxnLst>
              <a:cxn ang="0">
                <a:pos x="7" y="2261"/>
              </a:cxn>
              <a:cxn ang="0">
                <a:pos x="22" y="2149"/>
              </a:cxn>
              <a:cxn ang="0">
                <a:pos x="37" y="2041"/>
              </a:cxn>
              <a:cxn ang="0">
                <a:pos x="52" y="1937"/>
              </a:cxn>
              <a:cxn ang="0">
                <a:pos x="67" y="1835"/>
              </a:cxn>
              <a:cxn ang="0">
                <a:pos x="82" y="1737"/>
              </a:cxn>
              <a:cxn ang="0">
                <a:pos x="97" y="1642"/>
              </a:cxn>
              <a:cxn ang="0">
                <a:pos x="112" y="1550"/>
              </a:cxn>
              <a:cxn ang="0">
                <a:pos x="127" y="1462"/>
              </a:cxn>
              <a:cxn ang="0">
                <a:pos x="142" y="1376"/>
              </a:cxn>
              <a:cxn ang="0">
                <a:pos x="157" y="1294"/>
              </a:cxn>
              <a:cxn ang="0">
                <a:pos x="172" y="1214"/>
              </a:cxn>
              <a:cxn ang="0">
                <a:pos x="187" y="1138"/>
              </a:cxn>
              <a:cxn ang="0">
                <a:pos x="201" y="1064"/>
              </a:cxn>
              <a:cxn ang="0">
                <a:pos x="216" y="993"/>
              </a:cxn>
              <a:cxn ang="0">
                <a:pos x="231" y="925"/>
              </a:cxn>
              <a:cxn ang="0">
                <a:pos x="246" y="860"/>
              </a:cxn>
              <a:cxn ang="0">
                <a:pos x="261" y="797"/>
              </a:cxn>
              <a:cxn ang="0">
                <a:pos x="276" y="737"/>
              </a:cxn>
              <a:cxn ang="0">
                <a:pos x="291" y="680"/>
              </a:cxn>
              <a:cxn ang="0">
                <a:pos x="306" y="626"/>
              </a:cxn>
              <a:cxn ang="0">
                <a:pos x="321" y="574"/>
              </a:cxn>
              <a:cxn ang="0">
                <a:pos x="336" y="524"/>
              </a:cxn>
              <a:cxn ang="0">
                <a:pos x="351" y="478"/>
              </a:cxn>
              <a:cxn ang="0">
                <a:pos x="366" y="434"/>
              </a:cxn>
              <a:cxn ang="0">
                <a:pos x="380" y="392"/>
              </a:cxn>
              <a:cxn ang="0">
                <a:pos x="395" y="352"/>
              </a:cxn>
              <a:cxn ang="0">
                <a:pos x="410" y="315"/>
              </a:cxn>
              <a:cxn ang="0">
                <a:pos x="425" y="280"/>
              </a:cxn>
              <a:cxn ang="0">
                <a:pos x="440" y="247"/>
              </a:cxn>
              <a:cxn ang="0">
                <a:pos x="455" y="217"/>
              </a:cxn>
              <a:cxn ang="0">
                <a:pos x="470" y="189"/>
              </a:cxn>
              <a:cxn ang="0">
                <a:pos x="485" y="163"/>
              </a:cxn>
              <a:cxn ang="0">
                <a:pos x="500" y="139"/>
              </a:cxn>
              <a:cxn ang="0">
                <a:pos x="515" y="117"/>
              </a:cxn>
              <a:cxn ang="0">
                <a:pos x="530" y="97"/>
              </a:cxn>
              <a:cxn ang="0">
                <a:pos x="545" y="79"/>
              </a:cxn>
              <a:cxn ang="0">
                <a:pos x="560" y="63"/>
              </a:cxn>
              <a:cxn ang="0">
                <a:pos x="575" y="49"/>
              </a:cxn>
              <a:cxn ang="0">
                <a:pos x="590" y="37"/>
              </a:cxn>
              <a:cxn ang="0">
                <a:pos x="605" y="26"/>
              </a:cxn>
              <a:cxn ang="0">
                <a:pos x="620" y="18"/>
              </a:cxn>
              <a:cxn ang="0">
                <a:pos x="634" y="11"/>
              </a:cxn>
              <a:cxn ang="0">
                <a:pos x="649" y="6"/>
              </a:cxn>
              <a:cxn ang="0">
                <a:pos x="664" y="2"/>
              </a:cxn>
              <a:cxn ang="0">
                <a:pos x="679" y="1"/>
              </a:cxn>
              <a:cxn ang="0">
                <a:pos x="692" y="0"/>
              </a:cxn>
            </a:cxnLst>
            <a:rect l="0" t="0" r="r" b="b"/>
            <a:pathLst>
              <a:path w="692" h="2318">
                <a:moveTo>
                  <a:pt x="0" y="2318"/>
                </a:moveTo>
                <a:lnTo>
                  <a:pt x="7" y="2261"/>
                </a:lnTo>
                <a:lnTo>
                  <a:pt x="15" y="2205"/>
                </a:lnTo>
                <a:lnTo>
                  <a:pt x="22" y="2149"/>
                </a:lnTo>
                <a:lnTo>
                  <a:pt x="30" y="2095"/>
                </a:lnTo>
                <a:lnTo>
                  <a:pt x="37" y="2041"/>
                </a:lnTo>
                <a:lnTo>
                  <a:pt x="45" y="1989"/>
                </a:lnTo>
                <a:lnTo>
                  <a:pt x="52" y="1937"/>
                </a:lnTo>
                <a:lnTo>
                  <a:pt x="60" y="1886"/>
                </a:lnTo>
                <a:lnTo>
                  <a:pt x="67" y="1835"/>
                </a:lnTo>
                <a:lnTo>
                  <a:pt x="74" y="1786"/>
                </a:lnTo>
                <a:lnTo>
                  <a:pt x="82" y="1737"/>
                </a:lnTo>
                <a:lnTo>
                  <a:pt x="89" y="1690"/>
                </a:lnTo>
                <a:lnTo>
                  <a:pt x="97" y="1642"/>
                </a:lnTo>
                <a:lnTo>
                  <a:pt x="104" y="1596"/>
                </a:lnTo>
                <a:lnTo>
                  <a:pt x="112" y="1550"/>
                </a:lnTo>
                <a:lnTo>
                  <a:pt x="119" y="1506"/>
                </a:lnTo>
                <a:lnTo>
                  <a:pt x="127" y="1462"/>
                </a:lnTo>
                <a:lnTo>
                  <a:pt x="134" y="1419"/>
                </a:lnTo>
                <a:lnTo>
                  <a:pt x="142" y="1376"/>
                </a:lnTo>
                <a:lnTo>
                  <a:pt x="149" y="1335"/>
                </a:lnTo>
                <a:lnTo>
                  <a:pt x="157" y="1294"/>
                </a:lnTo>
                <a:lnTo>
                  <a:pt x="164" y="1253"/>
                </a:lnTo>
                <a:lnTo>
                  <a:pt x="172" y="1214"/>
                </a:lnTo>
                <a:lnTo>
                  <a:pt x="179" y="1175"/>
                </a:lnTo>
                <a:lnTo>
                  <a:pt x="187" y="1138"/>
                </a:lnTo>
                <a:lnTo>
                  <a:pt x="194" y="1100"/>
                </a:lnTo>
                <a:lnTo>
                  <a:pt x="201" y="1064"/>
                </a:lnTo>
                <a:lnTo>
                  <a:pt x="209" y="1028"/>
                </a:lnTo>
                <a:lnTo>
                  <a:pt x="216" y="993"/>
                </a:lnTo>
                <a:lnTo>
                  <a:pt x="224" y="959"/>
                </a:lnTo>
                <a:lnTo>
                  <a:pt x="231" y="925"/>
                </a:lnTo>
                <a:lnTo>
                  <a:pt x="239" y="892"/>
                </a:lnTo>
                <a:lnTo>
                  <a:pt x="246" y="860"/>
                </a:lnTo>
                <a:lnTo>
                  <a:pt x="254" y="828"/>
                </a:lnTo>
                <a:lnTo>
                  <a:pt x="261" y="797"/>
                </a:lnTo>
                <a:lnTo>
                  <a:pt x="269" y="767"/>
                </a:lnTo>
                <a:lnTo>
                  <a:pt x="276" y="737"/>
                </a:lnTo>
                <a:lnTo>
                  <a:pt x="284" y="709"/>
                </a:lnTo>
                <a:lnTo>
                  <a:pt x="291" y="680"/>
                </a:lnTo>
                <a:lnTo>
                  <a:pt x="299" y="653"/>
                </a:lnTo>
                <a:lnTo>
                  <a:pt x="306" y="626"/>
                </a:lnTo>
                <a:lnTo>
                  <a:pt x="313" y="600"/>
                </a:lnTo>
                <a:lnTo>
                  <a:pt x="321" y="574"/>
                </a:lnTo>
                <a:lnTo>
                  <a:pt x="328" y="549"/>
                </a:lnTo>
                <a:lnTo>
                  <a:pt x="336" y="524"/>
                </a:lnTo>
                <a:lnTo>
                  <a:pt x="343" y="501"/>
                </a:lnTo>
                <a:lnTo>
                  <a:pt x="351" y="478"/>
                </a:lnTo>
                <a:lnTo>
                  <a:pt x="358" y="455"/>
                </a:lnTo>
                <a:lnTo>
                  <a:pt x="366" y="434"/>
                </a:lnTo>
                <a:lnTo>
                  <a:pt x="373" y="412"/>
                </a:lnTo>
                <a:lnTo>
                  <a:pt x="380" y="392"/>
                </a:lnTo>
                <a:lnTo>
                  <a:pt x="388" y="371"/>
                </a:lnTo>
                <a:lnTo>
                  <a:pt x="395" y="352"/>
                </a:lnTo>
                <a:lnTo>
                  <a:pt x="403" y="333"/>
                </a:lnTo>
                <a:lnTo>
                  <a:pt x="410" y="315"/>
                </a:lnTo>
                <a:lnTo>
                  <a:pt x="418" y="297"/>
                </a:lnTo>
                <a:lnTo>
                  <a:pt x="425" y="280"/>
                </a:lnTo>
                <a:lnTo>
                  <a:pt x="433" y="263"/>
                </a:lnTo>
                <a:lnTo>
                  <a:pt x="440" y="247"/>
                </a:lnTo>
                <a:lnTo>
                  <a:pt x="448" y="232"/>
                </a:lnTo>
                <a:lnTo>
                  <a:pt x="455" y="217"/>
                </a:lnTo>
                <a:lnTo>
                  <a:pt x="463" y="203"/>
                </a:lnTo>
                <a:lnTo>
                  <a:pt x="470" y="189"/>
                </a:lnTo>
                <a:lnTo>
                  <a:pt x="478" y="175"/>
                </a:lnTo>
                <a:lnTo>
                  <a:pt x="485" y="163"/>
                </a:lnTo>
                <a:lnTo>
                  <a:pt x="493" y="151"/>
                </a:lnTo>
                <a:lnTo>
                  <a:pt x="500" y="139"/>
                </a:lnTo>
                <a:lnTo>
                  <a:pt x="508" y="128"/>
                </a:lnTo>
                <a:lnTo>
                  <a:pt x="515" y="117"/>
                </a:lnTo>
                <a:lnTo>
                  <a:pt x="523" y="107"/>
                </a:lnTo>
                <a:lnTo>
                  <a:pt x="530" y="97"/>
                </a:lnTo>
                <a:lnTo>
                  <a:pt x="538" y="88"/>
                </a:lnTo>
                <a:lnTo>
                  <a:pt x="545" y="79"/>
                </a:lnTo>
                <a:lnTo>
                  <a:pt x="553" y="71"/>
                </a:lnTo>
                <a:lnTo>
                  <a:pt x="560" y="63"/>
                </a:lnTo>
                <a:lnTo>
                  <a:pt x="567" y="56"/>
                </a:lnTo>
                <a:lnTo>
                  <a:pt x="575" y="49"/>
                </a:lnTo>
                <a:lnTo>
                  <a:pt x="582" y="43"/>
                </a:lnTo>
                <a:lnTo>
                  <a:pt x="590" y="37"/>
                </a:lnTo>
                <a:lnTo>
                  <a:pt x="597" y="32"/>
                </a:lnTo>
                <a:lnTo>
                  <a:pt x="605" y="26"/>
                </a:lnTo>
                <a:lnTo>
                  <a:pt x="612" y="22"/>
                </a:lnTo>
                <a:lnTo>
                  <a:pt x="620" y="18"/>
                </a:lnTo>
                <a:lnTo>
                  <a:pt x="627" y="14"/>
                </a:lnTo>
                <a:lnTo>
                  <a:pt x="634" y="11"/>
                </a:lnTo>
                <a:lnTo>
                  <a:pt x="642" y="8"/>
                </a:lnTo>
                <a:lnTo>
                  <a:pt x="649" y="6"/>
                </a:lnTo>
                <a:lnTo>
                  <a:pt x="657" y="4"/>
                </a:lnTo>
                <a:lnTo>
                  <a:pt x="664" y="2"/>
                </a:lnTo>
                <a:lnTo>
                  <a:pt x="672" y="1"/>
                </a:lnTo>
                <a:lnTo>
                  <a:pt x="679" y="1"/>
                </a:lnTo>
                <a:lnTo>
                  <a:pt x="687" y="0"/>
                </a:lnTo>
                <a:lnTo>
                  <a:pt x="692" y="0"/>
                </a:lnTo>
              </a:path>
            </a:pathLst>
          </a:custGeom>
          <a:noFill/>
          <a:ln w="635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3" name="Freeform 461"/>
          <p:cNvSpPr>
            <a:spLocks/>
          </p:cNvSpPr>
          <p:nvPr/>
        </p:nvSpPr>
        <p:spPr bwMode="auto">
          <a:xfrm>
            <a:off x="3807448" y="2475992"/>
            <a:ext cx="1643074" cy="2000264"/>
          </a:xfrm>
          <a:custGeom>
            <a:avLst/>
            <a:gdLst/>
            <a:ahLst/>
            <a:cxnLst>
              <a:cxn ang="0">
                <a:pos x="15" y="1"/>
              </a:cxn>
              <a:cxn ang="0">
                <a:pos x="37" y="6"/>
              </a:cxn>
              <a:cxn ang="0">
                <a:pos x="60" y="13"/>
              </a:cxn>
              <a:cxn ang="0">
                <a:pos x="82" y="24"/>
              </a:cxn>
              <a:cxn ang="0">
                <a:pos x="104" y="38"/>
              </a:cxn>
              <a:cxn ang="0">
                <a:pos x="127" y="54"/>
              </a:cxn>
              <a:cxn ang="0">
                <a:pos x="149" y="73"/>
              </a:cxn>
              <a:cxn ang="0">
                <a:pos x="171" y="95"/>
              </a:cxn>
              <a:cxn ang="0">
                <a:pos x="194" y="119"/>
              </a:cxn>
              <a:cxn ang="0">
                <a:pos x="216" y="146"/>
              </a:cxn>
              <a:cxn ang="0">
                <a:pos x="239" y="175"/>
              </a:cxn>
              <a:cxn ang="0">
                <a:pos x="261" y="205"/>
              </a:cxn>
              <a:cxn ang="0">
                <a:pos x="284" y="238"/>
              </a:cxn>
              <a:cxn ang="0">
                <a:pos x="306" y="272"/>
              </a:cxn>
              <a:cxn ang="0">
                <a:pos x="328" y="308"/>
              </a:cxn>
              <a:cxn ang="0">
                <a:pos x="351" y="346"/>
              </a:cxn>
              <a:cxn ang="0">
                <a:pos x="373" y="385"/>
              </a:cxn>
              <a:cxn ang="0">
                <a:pos x="395" y="425"/>
              </a:cxn>
              <a:cxn ang="0">
                <a:pos x="418" y="466"/>
              </a:cxn>
              <a:cxn ang="0">
                <a:pos x="440" y="508"/>
              </a:cxn>
              <a:cxn ang="0">
                <a:pos x="463" y="551"/>
              </a:cxn>
              <a:cxn ang="0">
                <a:pos x="485" y="594"/>
              </a:cxn>
              <a:cxn ang="0">
                <a:pos x="507" y="638"/>
              </a:cxn>
              <a:cxn ang="0">
                <a:pos x="530" y="682"/>
              </a:cxn>
              <a:cxn ang="0">
                <a:pos x="552" y="727"/>
              </a:cxn>
              <a:cxn ang="0">
                <a:pos x="575" y="772"/>
              </a:cxn>
              <a:cxn ang="0">
                <a:pos x="597" y="817"/>
              </a:cxn>
              <a:cxn ang="0">
                <a:pos x="620" y="862"/>
              </a:cxn>
              <a:cxn ang="0">
                <a:pos x="642" y="906"/>
              </a:cxn>
              <a:cxn ang="0">
                <a:pos x="664" y="950"/>
              </a:cxn>
              <a:cxn ang="0">
                <a:pos x="687" y="993"/>
              </a:cxn>
              <a:cxn ang="0">
                <a:pos x="709" y="1036"/>
              </a:cxn>
              <a:cxn ang="0">
                <a:pos x="732" y="1078"/>
              </a:cxn>
              <a:cxn ang="0">
                <a:pos x="754" y="1118"/>
              </a:cxn>
              <a:cxn ang="0">
                <a:pos x="776" y="1158"/>
              </a:cxn>
              <a:cxn ang="0">
                <a:pos x="799" y="1197"/>
              </a:cxn>
              <a:cxn ang="0">
                <a:pos x="821" y="1234"/>
              </a:cxn>
              <a:cxn ang="0">
                <a:pos x="843" y="1270"/>
              </a:cxn>
              <a:cxn ang="0">
                <a:pos x="866" y="1304"/>
              </a:cxn>
              <a:cxn ang="0">
                <a:pos x="888" y="1336"/>
              </a:cxn>
              <a:cxn ang="0">
                <a:pos x="911" y="1366"/>
              </a:cxn>
              <a:cxn ang="0">
                <a:pos x="933" y="1394"/>
              </a:cxn>
              <a:cxn ang="0">
                <a:pos x="956" y="1420"/>
              </a:cxn>
              <a:cxn ang="0">
                <a:pos x="978" y="1444"/>
              </a:cxn>
              <a:cxn ang="0">
                <a:pos x="1001" y="1465"/>
              </a:cxn>
              <a:cxn ang="0">
                <a:pos x="1023" y="1484"/>
              </a:cxn>
              <a:cxn ang="0">
                <a:pos x="1045" y="1500"/>
              </a:cxn>
              <a:cxn ang="0">
                <a:pos x="1068" y="1513"/>
              </a:cxn>
              <a:cxn ang="0">
                <a:pos x="1090" y="1523"/>
              </a:cxn>
              <a:cxn ang="0">
                <a:pos x="1112" y="1530"/>
              </a:cxn>
              <a:cxn ang="0">
                <a:pos x="1135" y="1533"/>
              </a:cxn>
            </a:cxnLst>
            <a:rect l="0" t="0" r="r" b="b"/>
            <a:pathLst>
              <a:path w="1145" h="1534">
                <a:moveTo>
                  <a:pt x="0" y="0"/>
                </a:moveTo>
                <a:lnTo>
                  <a:pt x="7" y="1"/>
                </a:lnTo>
                <a:lnTo>
                  <a:pt x="15" y="1"/>
                </a:lnTo>
                <a:lnTo>
                  <a:pt x="22" y="2"/>
                </a:lnTo>
                <a:lnTo>
                  <a:pt x="30" y="4"/>
                </a:lnTo>
                <a:lnTo>
                  <a:pt x="37" y="6"/>
                </a:lnTo>
                <a:lnTo>
                  <a:pt x="45" y="8"/>
                </a:lnTo>
                <a:lnTo>
                  <a:pt x="52" y="10"/>
                </a:lnTo>
                <a:lnTo>
                  <a:pt x="60" y="13"/>
                </a:lnTo>
                <a:lnTo>
                  <a:pt x="67" y="16"/>
                </a:lnTo>
                <a:lnTo>
                  <a:pt x="75" y="20"/>
                </a:lnTo>
                <a:lnTo>
                  <a:pt x="82" y="24"/>
                </a:lnTo>
                <a:lnTo>
                  <a:pt x="89" y="28"/>
                </a:lnTo>
                <a:lnTo>
                  <a:pt x="97" y="33"/>
                </a:lnTo>
                <a:lnTo>
                  <a:pt x="104" y="38"/>
                </a:lnTo>
                <a:lnTo>
                  <a:pt x="112" y="43"/>
                </a:lnTo>
                <a:lnTo>
                  <a:pt x="119" y="48"/>
                </a:lnTo>
                <a:lnTo>
                  <a:pt x="127" y="54"/>
                </a:lnTo>
                <a:lnTo>
                  <a:pt x="134" y="60"/>
                </a:lnTo>
                <a:lnTo>
                  <a:pt x="141" y="67"/>
                </a:lnTo>
                <a:lnTo>
                  <a:pt x="149" y="73"/>
                </a:lnTo>
                <a:lnTo>
                  <a:pt x="156" y="80"/>
                </a:lnTo>
                <a:lnTo>
                  <a:pt x="164" y="88"/>
                </a:lnTo>
                <a:lnTo>
                  <a:pt x="171" y="95"/>
                </a:lnTo>
                <a:lnTo>
                  <a:pt x="179" y="103"/>
                </a:lnTo>
                <a:lnTo>
                  <a:pt x="186" y="111"/>
                </a:lnTo>
                <a:lnTo>
                  <a:pt x="194" y="119"/>
                </a:lnTo>
                <a:lnTo>
                  <a:pt x="201" y="128"/>
                </a:lnTo>
                <a:lnTo>
                  <a:pt x="209" y="137"/>
                </a:lnTo>
                <a:lnTo>
                  <a:pt x="216" y="146"/>
                </a:lnTo>
                <a:lnTo>
                  <a:pt x="224" y="155"/>
                </a:lnTo>
                <a:lnTo>
                  <a:pt x="231" y="165"/>
                </a:lnTo>
                <a:lnTo>
                  <a:pt x="239" y="175"/>
                </a:lnTo>
                <a:lnTo>
                  <a:pt x="246" y="185"/>
                </a:lnTo>
                <a:lnTo>
                  <a:pt x="254" y="195"/>
                </a:lnTo>
                <a:lnTo>
                  <a:pt x="261" y="205"/>
                </a:lnTo>
                <a:lnTo>
                  <a:pt x="269" y="216"/>
                </a:lnTo>
                <a:lnTo>
                  <a:pt x="276" y="227"/>
                </a:lnTo>
                <a:lnTo>
                  <a:pt x="284" y="238"/>
                </a:lnTo>
                <a:lnTo>
                  <a:pt x="291" y="249"/>
                </a:lnTo>
                <a:lnTo>
                  <a:pt x="299" y="260"/>
                </a:lnTo>
                <a:lnTo>
                  <a:pt x="306" y="272"/>
                </a:lnTo>
                <a:lnTo>
                  <a:pt x="314" y="284"/>
                </a:lnTo>
                <a:lnTo>
                  <a:pt x="321" y="296"/>
                </a:lnTo>
                <a:lnTo>
                  <a:pt x="328" y="308"/>
                </a:lnTo>
                <a:lnTo>
                  <a:pt x="336" y="320"/>
                </a:lnTo>
                <a:lnTo>
                  <a:pt x="343" y="333"/>
                </a:lnTo>
                <a:lnTo>
                  <a:pt x="351" y="346"/>
                </a:lnTo>
                <a:lnTo>
                  <a:pt x="358" y="358"/>
                </a:lnTo>
                <a:lnTo>
                  <a:pt x="366" y="371"/>
                </a:lnTo>
                <a:lnTo>
                  <a:pt x="373" y="385"/>
                </a:lnTo>
                <a:lnTo>
                  <a:pt x="381" y="398"/>
                </a:lnTo>
                <a:lnTo>
                  <a:pt x="388" y="411"/>
                </a:lnTo>
                <a:lnTo>
                  <a:pt x="395" y="425"/>
                </a:lnTo>
                <a:lnTo>
                  <a:pt x="403" y="438"/>
                </a:lnTo>
                <a:lnTo>
                  <a:pt x="410" y="452"/>
                </a:lnTo>
                <a:lnTo>
                  <a:pt x="418" y="466"/>
                </a:lnTo>
                <a:lnTo>
                  <a:pt x="425" y="479"/>
                </a:lnTo>
                <a:lnTo>
                  <a:pt x="433" y="494"/>
                </a:lnTo>
                <a:lnTo>
                  <a:pt x="440" y="508"/>
                </a:lnTo>
                <a:lnTo>
                  <a:pt x="448" y="522"/>
                </a:lnTo>
                <a:lnTo>
                  <a:pt x="455" y="536"/>
                </a:lnTo>
                <a:lnTo>
                  <a:pt x="463" y="551"/>
                </a:lnTo>
                <a:lnTo>
                  <a:pt x="470" y="565"/>
                </a:lnTo>
                <a:lnTo>
                  <a:pt x="478" y="580"/>
                </a:lnTo>
                <a:lnTo>
                  <a:pt x="485" y="594"/>
                </a:lnTo>
                <a:lnTo>
                  <a:pt x="493" y="609"/>
                </a:lnTo>
                <a:lnTo>
                  <a:pt x="500" y="623"/>
                </a:lnTo>
                <a:lnTo>
                  <a:pt x="507" y="638"/>
                </a:lnTo>
                <a:lnTo>
                  <a:pt x="515" y="653"/>
                </a:lnTo>
                <a:lnTo>
                  <a:pt x="522" y="668"/>
                </a:lnTo>
                <a:lnTo>
                  <a:pt x="530" y="682"/>
                </a:lnTo>
                <a:lnTo>
                  <a:pt x="537" y="697"/>
                </a:lnTo>
                <a:lnTo>
                  <a:pt x="545" y="712"/>
                </a:lnTo>
                <a:lnTo>
                  <a:pt x="552" y="727"/>
                </a:lnTo>
                <a:lnTo>
                  <a:pt x="560" y="742"/>
                </a:lnTo>
                <a:lnTo>
                  <a:pt x="567" y="757"/>
                </a:lnTo>
                <a:lnTo>
                  <a:pt x="575" y="772"/>
                </a:lnTo>
                <a:lnTo>
                  <a:pt x="582" y="787"/>
                </a:lnTo>
                <a:lnTo>
                  <a:pt x="590" y="802"/>
                </a:lnTo>
                <a:lnTo>
                  <a:pt x="597" y="817"/>
                </a:lnTo>
                <a:lnTo>
                  <a:pt x="605" y="832"/>
                </a:lnTo>
                <a:lnTo>
                  <a:pt x="612" y="847"/>
                </a:lnTo>
                <a:lnTo>
                  <a:pt x="620" y="862"/>
                </a:lnTo>
                <a:lnTo>
                  <a:pt x="627" y="876"/>
                </a:lnTo>
                <a:lnTo>
                  <a:pt x="635" y="891"/>
                </a:lnTo>
                <a:lnTo>
                  <a:pt x="642" y="906"/>
                </a:lnTo>
                <a:lnTo>
                  <a:pt x="649" y="920"/>
                </a:lnTo>
                <a:lnTo>
                  <a:pt x="657" y="935"/>
                </a:lnTo>
                <a:lnTo>
                  <a:pt x="664" y="950"/>
                </a:lnTo>
                <a:lnTo>
                  <a:pt x="672" y="964"/>
                </a:lnTo>
                <a:lnTo>
                  <a:pt x="679" y="979"/>
                </a:lnTo>
                <a:lnTo>
                  <a:pt x="687" y="993"/>
                </a:lnTo>
                <a:lnTo>
                  <a:pt x="694" y="1007"/>
                </a:lnTo>
                <a:lnTo>
                  <a:pt x="702" y="1022"/>
                </a:lnTo>
                <a:lnTo>
                  <a:pt x="709" y="1036"/>
                </a:lnTo>
                <a:lnTo>
                  <a:pt x="717" y="1050"/>
                </a:lnTo>
                <a:lnTo>
                  <a:pt x="724" y="1064"/>
                </a:lnTo>
                <a:lnTo>
                  <a:pt x="732" y="1078"/>
                </a:lnTo>
                <a:lnTo>
                  <a:pt x="739" y="1091"/>
                </a:lnTo>
                <a:lnTo>
                  <a:pt x="747" y="1105"/>
                </a:lnTo>
                <a:lnTo>
                  <a:pt x="754" y="1118"/>
                </a:lnTo>
                <a:lnTo>
                  <a:pt x="761" y="1132"/>
                </a:lnTo>
                <a:lnTo>
                  <a:pt x="769" y="1145"/>
                </a:lnTo>
                <a:lnTo>
                  <a:pt x="776" y="1158"/>
                </a:lnTo>
                <a:lnTo>
                  <a:pt x="784" y="1171"/>
                </a:lnTo>
                <a:lnTo>
                  <a:pt x="791" y="1184"/>
                </a:lnTo>
                <a:lnTo>
                  <a:pt x="799" y="1197"/>
                </a:lnTo>
                <a:lnTo>
                  <a:pt x="806" y="1209"/>
                </a:lnTo>
                <a:lnTo>
                  <a:pt x="814" y="1222"/>
                </a:lnTo>
                <a:lnTo>
                  <a:pt x="821" y="1234"/>
                </a:lnTo>
                <a:lnTo>
                  <a:pt x="828" y="1246"/>
                </a:lnTo>
                <a:lnTo>
                  <a:pt x="836" y="1258"/>
                </a:lnTo>
                <a:lnTo>
                  <a:pt x="843" y="1270"/>
                </a:lnTo>
                <a:lnTo>
                  <a:pt x="851" y="1281"/>
                </a:lnTo>
                <a:lnTo>
                  <a:pt x="858" y="1292"/>
                </a:lnTo>
                <a:lnTo>
                  <a:pt x="866" y="1304"/>
                </a:lnTo>
                <a:lnTo>
                  <a:pt x="873" y="1315"/>
                </a:lnTo>
                <a:lnTo>
                  <a:pt x="881" y="1325"/>
                </a:lnTo>
                <a:lnTo>
                  <a:pt x="888" y="1336"/>
                </a:lnTo>
                <a:lnTo>
                  <a:pt x="896" y="1346"/>
                </a:lnTo>
                <a:lnTo>
                  <a:pt x="903" y="1356"/>
                </a:lnTo>
                <a:lnTo>
                  <a:pt x="911" y="1366"/>
                </a:lnTo>
                <a:lnTo>
                  <a:pt x="918" y="1376"/>
                </a:lnTo>
                <a:lnTo>
                  <a:pt x="926" y="1385"/>
                </a:lnTo>
                <a:lnTo>
                  <a:pt x="933" y="1394"/>
                </a:lnTo>
                <a:lnTo>
                  <a:pt x="941" y="1403"/>
                </a:lnTo>
                <a:lnTo>
                  <a:pt x="948" y="1412"/>
                </a:lnTo>
                <a:lnTo>
                  <a:pt x="956" y="1420"/>
                </a:lnTo>
                <a:lnTo>
                  <a:pt x="963" y="1429"/>
                </a:lnTo>
                <a:lnTo>
                  <a:pt x="971" y="1436"/>
                </a:lnTo>
                <a:lnTo>
                  <a:pt x="978" y="1444"/>
                </a:lnTo>
                <a:lnTo>
                  <a:pt x="986" y="1451"/>
                </a:lnTo>
                <a:lnTo>
                  <a:pt x="993" y="1458"/>
                </a:lnTo>
                <a:lnTo>
                  <a:pt x="1001" y="1465"/>
                </a:lnTo>
                <a:lnTo>
                  <a:pt x="1008" y="1472"/>
                </a:lnTo>
                <a:lnTo>
                  <a:pt x="1015" y="1478"/>
                </a:lnTo>
                <a:lnTo>
                  <a:pt x="1023" y="1484"/>
                </a:lnTo>
                <a:lnTo>
                  <a:pt x="1030" y="1489"/>
                </a:lnTo>
                <a:lnTo>
                  <a:pt x="1038" y="1495"/>
                </a:lnTo>
                <a:lnTo>
                  <a:pt x="1045" y="1500"/>
                </a:lnTo>
                <a:lnTo>
                  <a:pt x="1053" y="1504"/>
                </a:lnTo>
                <a:lnTo>
                  <a:pt x="1060" y="1509"/>
                </a:lnTo>
                <a:lnTo>
                  <a:pt x="1068" y="1513"/>
                </a:lnTo>
                <a:lnTo>
                  <a:pt x="1075" y="1516"/>
                </a:lnTo>
                <a:lnTo>
                  <a:pt x="1082" y="1520"/>
                </a:lnTo>
                <a:lnTo>
                  <a:pt x="1090" y="1523"/>
                </a:lnTo>
                <a:lnTo>
                  <a:pt x="1097" y="1525"/>
                </a:lnTo>
                <a:lnTo>
                  <a:pt x="1105" y="1528"/>
                </a:lnTo>
                <a:lnTo>
                  <a:pt x="1112" y="1530"/>
                </a:lnTo>
                <a:lnTo>
                  <a:pt x="1120" y="1531"/>
                </a:lnTo>
                <a:lnTo>
                  <a:pt x="1127" y="1532"/>
                </a:lnTo>
                <a:lnTo>
                  <a:pt x="1135" y="1533"/>
                </a:lnTo>
                <a:lnTo>
                  <a:pt x="1142" y="1534"/>
                </a:lnTo>
                <a:lnTo>
                  <a:pt x="1145" y="1534"/>
                </a:lnTo>
              </a:path>
            </a:pathLst>
          </a:custGeom>
          <a:noFill/>
          <a:ln w="63500"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4" name="TextBox 233"/>
          <p:cNvSpPr txBox="1"/>
          <p:nvPr/>
        </p:nvSpPr>
        <p:spPr>
          <a:xfrm>
            <a:off x="1785918" y="4404818"/>
            <a:ext cx="1096775" cy="307777"/>
          </a:xfrm>
          <a:prstGeom prst="rect">
            <a:avLst/>
          </a:prstGeom>
          <a:noFill/>
        </p:spPr>
        <p:txBody>
          <a:bodyPr wrap="none" rtlCol="0">
            <a:spAutoFit/>
          </a:bodyPr>
          <a:lstStyle/>
          <a:p>
            <a:r>
              <a:rPr lang="en-IE" sz="1400" b="1" i="1" dirty="0" smtClean="0">
                <a:solidFill>
                  <a:srgbClr val="00B050"/>
                </a:solidFill>
                <a:latin typeface="Century Gothic" pitchFamily="34" charset="0"/>
              </a:rPr>
              <a:t>Increasing</a:t>
            </a:r>
            <a:endParaRPr lang="en-IE" sz="1400" b="1" i="1" dirty="0">
              <a:solidFill>
                <a:srgbClr val="00B050"/>
              </a:solidFill>
              <a:latin typeface="Century Gothic" pitchFamily="34" charset="0"/>
            </a:endParaRPr>
          </a:p>
        </p:txBody>
      </p:sp>
      <p:sp>
        <p:nvSpPr>
          <p:cNvPr id="235" name="TextBox 234"/>
          <p:cNvSpPr txBox="1"/>
          <p:nvPr/>
        </p:nvSpPr>
        <p:spPr>
          <a:xfrm>
            <a:off x="6215074" y="2690306"/>
            <a:ext cx="1096775" cy="307777"/>
          </a:xfrm>
          <a:prstGeom prst="rect">
            <a:avLst/>
          </a:prstGeom>
          <a:noFill/>
        </p:spPr>
        <p:txBody>
          <a:bodyPr wrap="none" rtlCol="0">
            <a:spAutoFit/>
          </a:bodyPr>
          <a:lstStyle/>
          <a:p>
            <a:r>
              <a:rPr lang="en-IE" sz="1400" b="1" i="1" dirty="0" smtClean="0">
                <a:solidFill>
                  <a:srgbClr val="00B050"/>
                </a:solidFill>
                <a:latin typeface="Century Gothic" pitchFamily="34" charset="0"/>
              </a:rPr>
              <a:t>Increasing</a:t>
            </a:r>
            <a:endParaRPr lang="en-IE" sz="1400" b="1" i="1" dirty="0">
              <a:solidFill>
                <a:srgbClr val="00B050"/>
              </a:solidFill>
              <a:latin typeface="Century Gothic" pitchFamily="34" charset="0"/>
            </a:endParaRPr>
          </a:p>
        </p:txBody>
      </p:sp>
      <p:sp>
        <p:nvSpPr>
          <p:cNvPr id="236" name="TextBox 235"/>
          <p:cNvSpPr txBox="1"/>
          <p:nvPr/>
        </p:nvSpPr>
        <p:spPr>
          <a:xfrm>
            <a:off x="4500562" y="2761744"/>
            <a:ext cx="1180131" cy="307777"/>
          </a:xfrm>
          <a:prstGeom prst="rect">
            <a:avLst/>
          </a:prstGeom>
          <a:noFill/>
        </p:spPr>
        <p:txBody>
          <a:bodyPr wrap="none" rtlCol="0">
            <a:spAutoFit/>
          </a:bodyPr>
          <a:lstStyle/>
          <a:p>
            <a:r>
              <a:rPr lang="en-IE" sz="1400" b="1" i="1" dirty="0" smtClean="0">
                <a:solidFill>
                  <a:srgbClr val="0070C0"/>
                </a:solidFill>
                <a:latin typeface="Century Gothic" pitchFamily="34" charset="0"/>
              </a:rPr>
              <a:t>Decreasing</a:t>
            </a:r>
            <a:endParaRPr lang="en-IE" sz="1400" b="1" i="1" dirty="0">
              <a:solidFill>
                <a:srgbClr val="0070C0"/>
              </a:solidFill>
              <a:latin typeface="Century Gothic" pitchFamily="34" charset="0"/>
            </a:endParaRPr>
          </a:p>
        </p:txBody>
      </p:sp>
      <p:sp>
        <p:nvSpPr>
          <p:cNvPr id="237" name="TextBox 236"/>
          <p:cNvSpPr txBox="1"/>
          <p:nvPr/>
        </p:nvSpPr>
        <p:spPr>
          <a:xfrm>
            <a:off x="1330568" y="285728"/>
            <a:ext cx="6482865"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pPr algn="ctr"/>
            <a:r>
              <a:rPr lang="en-IE" sz="4400" b="1" i="1" dirty="0" smtClean="0">
                <a:solidFill>
                  <a:srgbClr val="990033"/>
                </a:solidFill>
                <a:effectLst>
                  <a:outerShdw blurRad="38100" dist="38100" dir="2700000" algn="tl">
                    <a:srgbClr val="000000">
                      <a:alpha val="43137"/>
                    </a:srgbClr>
                  </a:outerShdw>
                </a:effectLst>
                <a:latin typeface="Century Gothic" pitchFamily="34" charset="0"/>
              </a:rPr>
              <a:t>Features of +x</a:t>
            </a:r>
            <a:r>
              <a:rPr lang="en-IE" sz="4400" b="1" i="1" baseline="40000" dirty="0" smtClean="0">
                <a:solidFill>
                  <a:srgbClr val="990033"/>
                </a:solidFill>
                <a:effectLst>
                  <a:outerShdw blurRad="38100" dist="38100" dir="2700000" algn="tl">
                    <a:srgbClr val="000000">
                      <a:alpha val="43137"/>
                    </a:srgbClr>
                  </a:outerShdw>
                </a:effectLst>
                <a:latin typeface="Century Gothic" pitchFamily="34" charset="0"/>
              </a:rPr>
              <a:t>3</a:t>
            </a:r>
            <a:r>
              <a:rPr lang="en-IE" sz="4400" b="1" i="1" dirty="0" smtClean="0">
                <a:solidFill>
                  <a:srgbClr val="990033"/>
                </a:solidFill>
                <a:effectLst>
                  <a:outerShdw blurRad="38100" dist="38100" dir="2700000" algn="tl">
                    <a:srgbClr val="000000">
                      <a:alpha val="43137"/>
                    </a:srgbClr>
                  </a:outerShdw>
                </a:effectLst>
                <a:latin typeface="Century Gothic" pitchFamily="34" charset="0"/>
              </a:rPr>
              <a:t> Graphs </a:t>
            </a:r>
            <a:endParaRPr lang="en-IE" sz="4400" b="1" i="1" baseline="40000" dirty="0">
              <a:solidFill>
                <a:srgbClr val="990033"/>
              </a:solidFill>
              <a:effectLst>
                <a:outerShdw blurRad="38100" dist="38100" dir="2700000" algn="tl">
                  <a:srgbClr val="000000">
                    <a:alpha val="43137"/>
                  </a:srgbClr>
                </a:outerShdw>
              </a:effectLst>
              <a:latin typeface="Century Gothic" pitchFamily="34" charset="0"/>
            </a:endParaRPr>
          </a:p>
        </p:txBody>
      </p:sp>
      <p:sp>
        <p:nvSpPr>
          <p:cNvPr id="239" name="Slide Number Placeholder 238"/>
          <p:cNvSpPr>
            <a:spLocks noGrp="1"/>
          </p:cNvSpPr>
          <p:nvPr>
            <p:ph type="sldNum" sz="quarter" idx="12"/>
          </p:nvPr>
        </p:nvSpPr>
        <p:spPr>
          <a:xfrm>
            <a:off x="6574466" y="6356350"/>
            <a:ext cx="2133600" cy="365125"/>
          </a:xfrm>
        </p:spPr>
        <p:txBody>
          <a:bodyPr/>
          <a:lstStyle/>
          <a:p>
            <a:fld id="{BDCE12CB-7907-47A2-9857-4766285EEF15}" type="slidenum">
              <a:rPr lang="en-IE" smtClean="0">
                <a:solidFill>
                  <a:srgbClr val="990033"/>
                </a:solidFill>
              </a:rPr>
              <a:pPr/>
              <a:t>23</a:t>
            </a:fld>
            <a:endParaRPr lang="en-IE">
              <a:solidFill>
                <a:srgbClr val="990033"/>
              </a:solidFill>
            </a:endParaRPr>
          </a:p>
        </p:txBody>
      </p:sp>
      <p:sp>
        <p:nvSpPr>
          <p:cNvPr id="4" name="Oval 3"/>
          <p:cNvSpPr/>
          <p:nvPr/>
        </p:nvSpPr>
        <p:spPr>
          <a:xfrm>
            <a:off x="3758318" y="2401564"/>
            <a:ext cx="136595" cy="127590"/>
          </a:xfrm>
          <a:prstGeom prst="ellipse">
            <a:avLst/>
          </a:prstGeom>
          <a:pattFill prst="lgGrid">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0" name="Oval 239"/>
          <p:cNvSpPr/>
          <p:nvPr/>
        </p:nvSpPr>
        <p:spPr>
          <a:xfrm>
            <a:off x="5367439" y="4414739"/>
            <a:ext cx="136595" cy="127590"/>
          </a:xfrm>
          <a:prstGeom prst="ellipse">
            <a:avLst/>
          </a:prstGeom>
          <a:pattFill prst="lgGrid">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1" name="TextBox 240"/>
          <p:cNvSpPr txBox="1"/>
          <p:nvPr/>
        </p:nvSpPr>
        <p:spPr>
          <a:xfrm>
            <a:off x="938816" y="1930867"/>
            <a:ext cx="4373313" cy="307777"/>
          </a:xfrm>
          <a:prstGeom prst="rect">
            <a:avLst/>
          </a:prstGeom>
          <a:noFill/>
        </p:spPr>
        <p:txBody>
          <a:bodyPr wrap="none" rtlCol="0">
            <a:spAutoFit/>
          </a:bodyPr>
          <a:lstStyle/>
          <a:p>
            <a:r>
              <a:rPr lang="en-IE" sz="1400" b="1" i="1" dirty="0" smtClean="0">
                <a:latin typeface="Century Gothic" pitchFamily="34" charset="0"/>
              </a:rPr>
              <a:t>Neither Increasing nor Decreasing i.e. Stationary</a:t>
            </a:r>
            <a:endParaRPr lang="en-IE" sz="1400" b="1" i="1" dirty="0">
              <a:latin typeface="Century Gothic" pitchFamily="34" charset="0"/>
            </a:endParaRPr>
          </a:p>
        </p:txBody>
      </p:sp>
      <p:sp>
        <p:nvSpPr>
          <p:cNvPr id="242" name="TextBox 241"/>
          <p:cNvSpPr txBox="1"/>
          <p:nvPr/>
        </p:nvSpPr>
        <p:spPr>
          <a:xfrm>
            <a:off x="4567514" y="4635521"/>
            <a:ext cx="4373313" cy="307777"/>
          </a:xfrm>
          <a:prstGeom prst="rect">
            <a:avLst/>
          </a:prstGeom>
          <a:noFill/>
        </p:spPr>
        <p:txBody>
          <a:bodyPr wrap="none" rtlCol="0">
            <a:spAutoFit/>
          </a:bodyPr>
          <a:lstStyle/>
          <a:p>
            <a:r>
              <a:rPr lang="en-IE" sz="1400" b="1" i="1" dirty="0" smtClean="0">
                <a:latin typeface="Century Gothic" pitchFamily="34" charset="0"/>
              </a:rPr>
              <a:t>Neither Increasing nor Decreasing i.e. Stationary</a:t>
            </a:r>
            <a:endParaRPr lang="en-IE" sz="1400" b="1" i="1" dirty="0">
              <a:latin typeface="Century Gothic" pitchFamily="34" charset="0"/>
            </a:endParaRPr>
          </a:p>
        </p:txBody>
      </p:sp>
      <p:sp>
        <p:nvSpPr>
          <p:cNvPr id="243" name="TextBox 242"/>
          <p:cNvSpPr txBox="1"/>
          <p:nvPr/>
        </p:nvSpPr>
        <p:spPr>
          <a:xfrm>
            <a:off x="630849" y="1087481"/>
            <a:ext cx="7882303" cy="369332"/>
          </a:xfrm>
          <a:prstGeom prst="rect">
            <a:avLst/>
          </a:prstGeom>
          <a:noFill/>
        </p:spPr>
        <p:txBody>
          <a:bodyPr wrap="square" rtlCol="0">
            <a:spAutoFit/>
          </a:bodyPr>
          <a:lstStyle/>
          <a:p>
            <a:pPr algn="ctr"/>
            <a:r>
              <a:rPr lang="en-IE" b="1" i="1" dirty="0" smtClean="0">
                <a:solidFill>
                  <a:srgbClr val="990033"/>
                </a:solidFill>
                <a:latin typeface="Century Gothic" pitchFamily="34" charset="0"/>
              </a:rPr>
              <a:t>The function is…		</a:t>
            </a:r>
            <a:r>
              <a:rPr lang="en-IE" b="1" i="1" dirty="0">
                <a:solidFill>
                  <a:srgbClr val="990033"/>
                </a:solidFill>
                <a:latin typeface="Century Gothic" pitchFamily="34" charset="0"/>
              </a:rPr>
              <a:t>f(x) </a:t>
            </a:r>
            <a:r>
              <a:rPr lang="en-IE" b="1" i="1" dirty="0" smtClean="0">
                <a:solidFill>
                  <a:srgbClr val="990033"/>
                </a:solidFill>
                <a:latin typeface="Century Gothic" pitchFamily="34" charset="0"/>
              </a:rPr>
              <a:t>is…			y </a:t>
            </a:r>
            <a:r>
              <a:rPr lang="en-IE" b="1" i="1" dirty="0">
                <a:solidFill>
                  <a:srgbClr val="990033"/>
                </a:solidFill>
                <a:latin typeface="Century Gothic" pitchFamily="34" charset="0"/>
              </a:rPr>
              <a:t>is</a:t>
            </a:r>
            <a:r>
              <a:rPr lang="en-IE" b="1" i="1" dirty="0" smtClean="0">
                <a:solidFill>
                  <a:srgbClr val="990033"/>
                </a:solidFill>
                <a:latin typeface="Century Gothic" pitchFamily="34" charset="0"/>
              </a:rPr>
              <a:t>…	</a:t>
            </a:r>
            <a:endParaRPr lang="en-IE" b="1" i="1" dirty="0">
              <a:solidFill>
                <a:srgbClr val="990033"/>
              </a:solidFill>
              <a:latin typeface="Century Gothic" pitchFamily="34" charset="0"/>
            </a:endParaRPr>
          </a:p>
        </p:txBody>
      </p:sp>
      <p:sp>
        <p:nvSpPr>
          <p:cNvPr id="244" name="Oval 243"/>
          <p:cNvSpPr/>
          <p:nvPr/>
        </p:nvSpPr>
        <p:spPr>
          <a:xfrm>
            <a:off x="3758400" y="2401200"/>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5" name="Oval 244"/>
          <p:cNvSpPr/>
          <p:nvPr/>
        </p:nvSpPr>
        <p:spPr>
          <a:xfrm>
            <a:off x="5367600" y="4413600"/>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843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wipe(down)">
                                      <p:cBhvr>
                                        <p:cTn id="7" dur="2000"/>
                                        <p:tgtEl>
                                          <p:spTgt spid="231"/>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33"/>
                                        </p:tgtEl>
                                        <p:attrNameLst>
                                          <p:attrName>style.visibility</p:attrName>
                                        </p:attrNameLst>
                                      </p:cBhvr>
                                      <p:to>
                                        <p:strVal val="visible"/>
                                      </p:to>
                                    </p:set>
                                    <p:animEffect transition="in" filter="wipe(up)">
                                      <p:cBhvr>
                                        <p:cTn id="27" dur="2000"/>
                                        <p:tgtEl>
                                          <p:spTgt spid="233"/>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2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2"/>
                                        </p:tgtEl>
                                        <p:attrNameLst>
                                          <p:attrName>style.visibility</p:attrName>
                                        </p:attrNameLst>
                                      </p:cBhvr>
                                      <p:to>
                                        <p:strVal val="visible"/>
                                      </p:to>
                                    </p:set>
                                    <p:animEffect transition="in" filter="wipe(down)">
                                      <p:cBhvr>
                                        <p:cTn id="47" dur="500"/>
                                        <p:tgtEl>
                                          <p:spTgt spid="23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32" grpId="0" animBg="1"/>
      <p:bldP spid="233" grpId="0" animBg="1"/>
      <p:bldP spid="234" grpId="0"/>
      <p:bldP spid="235" grpId="0"/>
      <p:bldP spid="236" grpId="0"/>
      <p:bldP spid="4" grpId="0" animBg="1"/>
      <p:bldP spid="240" grpId="0" animBg="1"/>
      <p:bldP spid="241" grpId="0"/>
      <p:bldP spid="242" grpId="0"/>
      <p:bldP spid="244" grpId="0" animBg="1"/>
      <p:bldP spid="2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6"/>
          <p:cNvGrpSpPr>
            <a:grpSpLocks noChangeAspect="1"/>
          </p:cNvGrpSpPr>
          <p:nvPr/>
        </p:nvGrpSpPr>
        <p:grpSpPr bwMode="auto">
          <a:xfrm>
            <a:off x="142844" y="1404422"/>
            <a:ext cx="8729689" cy="4284673"/>
            <a:chOff x="-279" y="541"/>
            <a:chExt cx="6327" cy="3246"/>
          </a:xfrm>
        </p:grpSpPr>
        <p:sp>
          <p:nvSpPr>
            <p:cNvPr id="39607" name="AutoShape 695"/>
            <p:cNvSpPr>
              <a:spLocks noChangeAspect="1" noChangeArrowheads="1" noTextEdit="1"/>
            </p:cNvSpPr>
            <p:nvPr/>
          </p:nvSpPr>
          <p:spPr bwMode="auto">
            <a:xfrm>
              <a:off x="-279" y="541"/>
              <a:ext cx="6318" cy="3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grpSp>
          <p:nvGrpSpPr>
            <p:cNvPr id="3" name="Group 897"/>
            <p:cNvGrpSpPr>
              <a:grpSpLocks/>
            </p:cNvGrpSpPr>
            <p:nvPr/>
          </p:nvGrpSpPr>
          <p:grpSpPr bwMode="auto">
            <a:xfrm>
              <a:off x="-173" y="649"/>
              <a:ext cx="6221" cy="3138"/>
              <a:chOff x="-173" y="649"/>
              <a:chExt cx="6221" cy="3138"/>
            </a:xfrm>
          </p:grpSpPr>
          <p:sp>
            <p:nvSpPr>
              <p:cNvPr id="39609" name="Rectangle 697"/>
              <p:cNvSpPr>
                <a:spLocks noChangeArrowheads="1"/>
              </p:cNvSpPr>
              <p:nvPr/>
            </p:nvSpPr>
            <p:spPr bwMode="auto">
              <a:xfrm>
                <a:off x="-95" y="649"/>
                <a:ext cx="6143" cy="31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0" name="Line 698"/>
              <p:cNvSpPr>
                <a:spLocks noChangeShapeType="1"/>
              </p:cNvSpPr>
              <p:nvPr/>
            </p:nvSpPr>
            <p:spPr bwMode="auto">
              <a:xfrm flipV="1">
                <a:off x="-110"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5" name="Line 703"/>
              <p:cNvSpPr>
                <a:spLocks noChangeShapeType="1"/>
              </p:cNvSpPr>
              <p:nvPr/>
            </p:nvSpPr>
            <p:spPr bwMode="auto">
              <a:xfrm flipV="1">
                <a:off x="38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0" name="Line 708"/>
              <p:cNvSpPr>
                <a:spLocks noChangeShapeType="1"/>
              </p:cNvSpPr>
              <p:nvPr/>
            </p:nvSpPr>
            <p:spPr bwMode="auto">
              <a:xfrm flipV="1">
                <a:off x="88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5" name="Line 713"/>
              <p:cNvSpPr>
                <a:spLocks noChangeShapeType="1"/>
              </p:cNvSpPr>
              <p:nvPr/>
            </p:nvSpPr>
            <p:spPr bwMode="auto">
              <a:xfrm flipV="1">
                <a:off x="1384"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0" name="Line 718"/>
              <p:cNvSpPr>
                <a:spLocks noChangeShapeType="1"/>
              </p:cNvSpPr>
              <p:nvPr/>
            </p:nvSpPr>
            <p:spPr bwMode="auto">
              <a:xfrm flipV="1">
                <a:off x="1882"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5" name="Line 723"/>
              <p:cNvSpPr>
                <a:spLocks noChangeShapeType="1"/>
              </p:cNvSpPr>
              <p:nvPr/>
            </p:nvSpPr>
            <p:spPr bwMode="auto">
              <a:xfrm flipV="1">
                <a:off x="237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0" name="Line 728"/>
              <p:cNvSpPr>
                <a:spLocks noChangeShapeType="1"/>
              </p:cNvSpPr>
              <p:nvPr/>
            </p:nvSpPr>
            <p:spPr bwMode="auto">
              <a:xfrm flipV="1">
                <a:off x="2877"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5" name="Line 733"/>
              <p:cNvSpPr>
                <a:spLocks noChangeShapeType="1"/>
              </p:cNvSpPr>
              <p:nvPr/>
            </p:nvSpPr>
            <p:spPr bwMode="auto">
              <a:xfrm flipV="1">
                <a:off x="337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0" name="Line 738"/>
              <p:cNvSpPr>
                <a:spLocks noChangeShapeType="1"/>
              </p:cNvSpPr>
              <p:nvPr/>
            </p:nvSpPr>
            <p:spPr bwMode="auto">
              <a:xfrm flipV="1">
                <a:off x="3873"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5" name="Line 743"/>
              <p:cNvSpPr>
                <a:spLocks noChangeShapeType="1"/>
              </p:cNvSpPr>
              <p:nvPr/>
            </p:nvSpPr>
            <p:spPr bwMode="auto">
              <a:xfrm flipV="1">
                <a:off x="4371"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0" name="Line 748"/>
              <p:cNvSpPr>
                <a:spLocks noChangeShapeType="1"/>
              </p:cNvSpPr>
              <p:nvPr/>
            </p:nvSpPr>
            <p:spPr bwMode="auto">
              <a:xfrm flipV="1">
                <a:off x="486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5" name="Line 753"/>
              <p:cNvSpPr>
                <a:spLocks noChangeShapeType="1"/>
              </p:cNvSpPr>
              <p:nvPr/>
            </p:nvSpPr>
            <p:spPr bwMode="auto">
              <a:xfrm flipV="1">
                <a:off x="536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0" name="Line 758"/>
              <p:cNvSpPr>
                <a:spLocks noChangeShapeType="1"/>
              </p:cNvSpPr>
              <p:nvPr/>
            </p:nvSpPr>
            <p:spPr bwMode="auto">
              <a:xfrm>
                <a:off x="-110" y="367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5" name="Line 763"/>
              <p:cNvSpPr>
                <a:spLocks noChangeShapeType="1"/>
              </p:cNvSpPr>
              <p:nvPr/>
            </p:nvSpPr>
            <p:spPr bwMode="auto">
              <a:xfrm>
                <a:off x="-110" y="342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0" name="Line 768"/>
              <p:cNvSpPr>
                <a:spLocks noChangeShapeType="1"/>
              </p:cNvSpPr>
              <p:nvPr/>
            </p:nvSpPr>
            <p:spPr bwMode="auto">
              <a:xfrm>
                <a:off x="-110" y="3175"/>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5" name="Line 773"/>
              <p:cNvSpPr>
                <a:spLocks noChangeShapeType="1"/>
              </p:cNvSpPr>
              <p:nvPr/>
            </p:nvSpPr>
            <p:spPr bwMode="auto">
              <a:xfrm>
                <a:off x="-110" y="2926"/>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0" name="Line 778"/>
              <p:cNvSpPr>
                <a:spLocks noChangeShapeType="1"/>
              </p:cNvSpPr>
              <p:nvPr/>
            </p:nvSpPr>
            <p:spPr bwMode="auto">
              <a:xfrm>
                <a:off x="-110" y="267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5" name="Line 783"/>
              <p:cNvSpPr>
                <a:spLocks noChangeShapeType="1"/>
              </p:cNvSpPr>
              <p:nvPr/>
            </p:nvSpPr>
            <p:spPr bwMode="auto">
              <a:xfrm>
                <a:off x="-110" y="2428"/>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0" name="Line 788"/>
              <p:cNvSpPr>
                <a:spLocks noChangeShapeType="1"/>
              </p:cNvSpPr>
              <p:nvPr/>
            </p:nvSpPr>
            <p:spPr bwMode="auto">
              <a:xfrm>
                <a:off x="-110" y="217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5" name="Line 793"/>
              <p:cNvSpPr>
                <a:spLocks noChangeShapeType="1"/>
              </p:cNvSpPr>
              <p:nvPr/>
            </p:nvSpPr>
            <p:spPr bwMode="auto">
              <a:xfrm>
                <a:off x="-110" y="1930"/>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0" name="Line 798"/>
              <p:cNvSpPr>
                <a:spLocks noChangeShapeType="1"/>
              </p:cNvSpPr>
              <p:nvPr/>
            </p:nvSpPr>
            <p:spPr bwMode="auto">
              <a:xfrm>
                <a:off x="-110" y="168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5" name="Line 803"/>
              <p:cNvSpPr>
                <a:spLocks noChangeShapeType="1"/>
              </p:cNvSpPr>
              <p:nvPr/>
            </p:nvSpPr>
            <p:spPr bwMode="auto">
              <a:xfrm>
                <a:off x="-110" y="143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0" name="Line 808"/>
              <p:cNvSpPr>
                <a:spLocks noChangeShapeType="1"/>
              </p:cNvSpPr>
              <p:nvPr/>
            </p:nvSpPr>
            <p:spPr bwMode="auto">
              <a:xfrm>
                <a:off x="-110" y="118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5" name="Line 813"/>
              <p:cNvSpPr>
                <a:spLocks noChangeShapeType="1"/>
              </p:cNvSpPr>
              <p:nvPr/>
            </p:nvSpPr>
            <p:spPr bwMode="auto">
              <a:xfrm>
                <a:off x="-110" y="93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1" name="Line 819"/>
              <p:cNvSpPr>
                <a:spLocks noChangeShapeType="1"/>
              </p:cNvSpPr>
              <p:nvPr/>
            </p:nvSpPr>
            <p:spPr bwMode="auto">
              <a:xfrm flipV="1">
                <a:off x="-110"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2" name="Line 820"/>
              <p:cNvSpPr>
                <a:spLocks noChangeShapeType="1"/>
              </p:cNvSpPr>
              <p:nvPr/>
            </p:nvSpPr>
            <p:spPr bwMode="auto">
              <a:xfrm flipV="1">
                <a:off x="388"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3" name="Line 821"/>
              <p:cNvSpPr>
                <a:spLocks noChangeShapeType="1"/>
              </p:cNvSpPr>
              <p:nvPr/>
            </p:nvSpPr>
            <p:spPr bwMode="auto">
              <a:xfrm flipV="1">
                <a:off x="388"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4" name="Line 822"/>
              <p:cNvSpPr>
                <a:spLocks noChangeShapeType="1"/>
              </p:cNvSpPr>
              <p:nvPr/>
            </p:nvSpPr>
            <p:spPr bwMode="auto">
              <a:xfrm flipV="1">
                <a:off x="88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5" name="Line 823"/>
              <p:cNvSpPr>
                <a:spLocks noChangeShapeType="1"/>
              </p:cNvSpPr>
              <p:nvPr/>
            </p:nvSpPr>
            <p:spPr bwMode="auto">
              <a:xfrm flipV="1">
                <a:off x="88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6" name="Line 824"/>
              <p:cNvSpPr>
                <a:spLocks noChangeShapeType="1"/>
              </p:cNvSpPr>
              <p:nvPr/>
            </p:nvSpPr>
            <p:spPr bwMode="auto">
              <a:xfrm flipV="1">
                <a:off x="138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7" name="Line 825"/>
              <p:cNvSpPr>
                <a:spLocks noChangeShapeType="1"/>
              </p:cNvSpPr>
              <p:nvPr/>
            </p:nvSpPr>
            <p:spPr bwMode="auto">
              <a:xfrm flipV="1">
                <a:off x="138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8" name="Line 826"/>
              <p:cNvSpPr>
                <a:spLocks noChangeShapeType="1"/>
              </p:cNvSpPr>
              <p:nvPr/>
            </p:nvSpPr>
            <p:spPr bwMode="auto">
              <a:xfrm flipV="1">
                <a:off x="1882"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9" name="Line 827"/>
              <p:cNvSpPr>
                <a:spLocks noChangeShapeType="1"/>
              </p:cNvSpPr>
              <p:nvPr/>
            </p:nvSpPr>
            <p:spPr bwMode="auto">
              <a:xfrm flipV="1">
                <a:off x="1882"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0" name="Line 828"/>
              <p:cNvSpPr>
                <a:spLocks noChangeShapeType="1"/>
              </p:cNvSpPr>
              <p:nvPr/>
            </p:nvSpPr>
            <p:spPr bwMode="auto">
              <a:xfrm flipV="1">
                <a:off x="237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1" name="Line 829"/>
              <p:cNvSpPr>
                <a:spLocks noChangeShapeType="1"/>
              </p:cNvSpPr>
              <p:nvPr/>
            </p:nvSpPr>
            <p:spPr bwMode="auto">
              <a:xfrm flipV="1">
                <a:off x="237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2" name="Line 830"/>
              <p:cNvSpPr>
                <a:spLocks noChangeShapeType="1"/>
              </p:cNvSpPr>
              <p:nvPr/>
            </p:nvSpPr>
            <p:spPr bwMode="auto">
              <a:xfrm flipV="1">
                <a:off x="3375"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3" name="Line 831"/>
              <p:cNvSpPr>
                <a:spLocks noChangeShapeType="1"/>
              </p:cNvSpPr>
              <p:nvPr/>
            </p:nvSpPr>
            <p:spPr bwMode="auto">
              <a:xfrm flipV="1">
                <a:off x="3375"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4" name="Line 832"/>
              <p:cNvSpPr>
                <a:spLocks noChangeShapeType="1"/>
              </p:cNvSpPr>
              <p:nvPr/>
            </p:nvSpPr>
            <p:spPr bwMode="auto">
              <a:xfrm flipV="1">
                <a:off x="3873"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5" name="Line 833"/>
              <p:cNvSpPr>
                <a:spLocks noChangeShapeType="1"/>
              </p:cNvSpPr>
              <p:nvPr/>
            </p:nvSpPr>
            <p:spPr bwMode="auto">
              <a:xfrm flipV="1">
                <a:off x="3873"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6" name="Line 834"/>
              <p:cNvSpPr>
                <a:spLocks noChangeShapeType="1"/>
              </p:cNvSpPr>
              <p:nvPr/>
            </p:nvSpPr>
            <p:spPr bwMode="auto">
              <a:xfrm flipV="1">
                <a:off x="4371"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7" name="Line 835"/>
              <p:cNvSpPr>
                <a:spLocks noChangeShapeType="1"/>
              </p:cNvSpPr>
              <p:nvPr/>
            </p:nvSpPr>
            <p:spPr bwMode="auto">
              <a:xfrm flipV="1">
                <a:off x="4371"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8" name="Line 836"/>
              <p:cNvSpPr>
                <a:spLocks noChangeShapeType="1"/>
              </p:cNvSpPr>
              <p:nvPr/>
            </p:nvSpPr>
            <p:spPr bwMode="auto">
              <a:xfrm flipV="1">
                <a:off x="486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9" name="Line 837"/>
              <p:cNvSpPr>
                <a:spLocks noChangeShapeType="1"/>
              </p:cNvSpPr>
              <p:nvPr/>
            </p:nvSpPr>
            <p:spPr bwMode="auto">
              <a:xfrm flipV="1">
                <a:off x="486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0" name="Line 838"/>
              <p:cNvSpPr>
                <a:spLocks noChangeShapeType="1"/>
              </p:cNvSpPr>
              <p:nvPr/>
            </p:nvSpPr>
            <p:spPr bwMode="auto">
              <a:xfrm flipV="1">
                <a:off x="536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1" name="Line 839"/>
              <p:cNvSpPr>
                <a:spLocks noChangeShapeType="1"/>
              </p:cNvSpPr>
              <p:nvPr/>
            </p:nvSpPr>
            <p:spPr bwMode="auto">
              <a:xfrm flipV="1">
                <a:off x="536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2" name="Line 840"/>
              <p:cNvSpPr>
                <a:spLocks noChangeShapeType="1"/>
              </p:cNvSpPr>
              <p:nvPr/>
            </p:nvSpPr>
            <p:spPr bwMode="auto">
              <a:xfrm flipV="1">
                <a:off x="586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3" name="Line 841"/>
              <p:cNvSpPr>
                <a:spLocks noChangeShapeType="1"/>
              </p:cNvSpPr>
              <p:nvPr/>
            </p:nvSpPr>
            <p:spPr bwMode="auto">
              <a:xfrm flipV="1">
                <a:off x="586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4" name="Line 842"/>
              <p:cNvSpPr>
                <a:spLocks noChangeShapeType="1"/>
              </p:cNvSpPr>
              <p:nvPr/>
            </p:nvSpPr>
            <p:spPr bwMode="auto">
              <a:xfrm>
                <a:off x="-110" y="367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5" name="Line 843"/>
              <p:cNvSpPr>
                <a:spLocks noChangeShapeType="1"/>
              </p:cNvSpPr>
              <p:nvPr/>
            </p:nvSpPr>
            <p:spPr bwMode="auto">
              <a:xfrm>
                <a:off x="2857" y="367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6" name="Line 844"/>
              <p:cNvSpPr>
                <a:spLocks noChangeShapeType="1"/>
              </p:cNvSpPr>
              <p:nvPr/>
            </p:nvSpPr>
            <p:spPr bwMode="auto">
              <a:xfrm>
                <a:off x="-110" y="342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7" name="Line 845"/>
              <p:cNvSpPr>
                <a:spLocks noChangeShapeType="1"/>
              </p:cNvSpPr>
              <p:nvPr/>
            </p:nvSpPr>
            <p:spPr bwMode="auto">
              <a:xfrm>
                <a:off x="2857" y="342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8" name="Line 846"/>
              <p:cNvSpPr>
                <a:spLocks noChangeShapeType="1"/>
              </p:cNvSpPr>
              <p:nvPr/>
            </p:nvSpPr>
            <p:spPr bwMode="auto">
              <a:xfrm>
                <a:off x="-110" y="317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9" name="Line 847"/>
              <p:cNvSpPr>
                <a:spLocks noChangeShapeType="1"/>
              </p:cNvSpPr>
              <p:nvPr/>
            </p:nvSpPr>
            <p:spPr bwMode="auto">
              <a:xfrm>
                <a:off x="2857" y="317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0" name="Line 848"/>
              <p:cNvSpPr>
                <a:spLocks noChangeShapeType="1"/>
              </p:cNvSpPr>
              <p:nvPr/>
            </p:nvSpPr>
            <p:spPr bwMode="auto">
              <a:xfrm>
                <a:off x="-110" y="2926"/>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1" name="Line 849"/>
              <p:cNvSpPr>
                <a:spLocks noChangeShapeType="1"/>
              </p:cNvSpPr>
              <p:nvPr/>
            </p:nvSpPr>
            <p:spPr bwMode="auto">
              <a:xfrm>
                <a:off x="2857" y="2926"/>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2" name="Line 850"/>
              <p:cNvSpPr>
                <a:spLocks noChangeShapeType="1"/>
              </p:cNvSpPr>
              <p:nvPr/>
            </p:nvSpPr>
            <p:spPr bwMode="auto">
              <a:xfrm>
                <a:off x="-110" y="2677"/>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3" name="Line 851"/>
              <p:cNvSpPr>
                <a:spLocks noChangeShapeType="1"/>
              </p:cNvSpPr>
              <p:nvPr/>
            </p:nvSpPr>
            <p:spPr bwMode="auto">
              <a:xfrm>
                <a:off x="2857" y="2677"/>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4" name="Line 852"/>
              <p:cNvSpPr>
                <a:spLocks noChangeShapeType="1"/>
              </p:cNvSpPr>
              <p:nvPr/>
            </p:nvSpPr>
            <p:spPr bwMode="auto">
              <a:xfrm>
                <a:off x="-110" y="2428"/>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5" name="Line 853"/>
              <p:cNvSpPr>
                <a:spLocks noChangeShapeType="1"/>
              </p:cNvSpPr>
              <p:nvPr/>
            </p:nvSpPr>
            <p:spPr bwMode="auto">
              <a:xfrm>
                <a:off x="2857" y="2428"/>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6" name="Line 854"/>
              <p:cNvSpPr>
                <a:spLocks noChangeShapeType="1"/>
              </p:cNvSpPr>
              <p:nvPr/>
            </p:nvSpPr>
            <p:spPr bwMode="auto">
              <a:xfrm>
                <a:off x="-110" y="1930"/>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7" name="Line 855"/>
              <p:cNvSpPr>
                <a:spLocks noChangeShapeType="1"/>
              </p:cNvSpPr>
              <p:nvPr/>
            </p:nvSpPr>
            <p:spPr bwMode="auto">
              <a:xfrm>
                <a:off x="2857" y="1930"/>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8" name="Line 856"/>
              <p:cNvSpPr>
                <a:spLocks noChangeShapeType="1"/>
              </p:cNvSpPr>
              <p:nvPr/>
            </p:nvSpPr>
            <p:spPr bwMode="auto">
              <a:xfrm>
                <a:off x="-110" y="1681"/>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9" name="Line 857"/>
              <p:cNvSpPr>
                <a:spLocks noChangeShapeType="1"/>
              </p:cNvSpPr>
              <p:nvPr/>
            </p:nvSpPr>
            <p:spPr bwMode="auto">
              <a:xfrm>
                <a:off x="2857" y="1681"/>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0" name="Line 858"/>
              <p:cNvSpPr>
                <a:spLocks noChangeShapeType="1"/>
              </p:cNvSpPr>
              <p:nvPr/>
            </p:nvSpPr>
            <p:spPr bwMode="auto">
              <a:xfrm>
                <a:off x="-110" y="1432"/>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1" name="Line 859"/>
              <p:cNvSpPr>
                <a:spLocks noChangeShapeType="1"/>
              </p:cNvSpPr>
              <p:nvPr/>
            </p:nvSpPr>
            <p:spPr bwMode="auto">
              <a:xfrm>
                <a:off x="2857" y="1432"/>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2" name="Line 860"/>
              <p:cNvSpPr>
                <a:spLocks noChangeShapeType="1"/>
              </p:cNvSpPr>
              <p:nvPr/>
            </p:nvSpPr>
            <p:spPr bwMode="auto">
              <a:xfrm>
                <a:off x="-110" y="118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3" name="Line 861"/>
              <p:cNvSpPr>
                <a:spLocks noChangeShapeType="1"/>
              </p:cNvSpPr>
              <p:nvPr/>
            </p:nvSpPr>
            <p:spPr bwMode="auto">
              <a:xfrm>
                <a:off x="2857" y="118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4" name="Line 862"/>
              <p:cNvSpPr>
                <a:spLocks noChangeShapeType="1"/>
              </p:cNvSpPr>
              <p:nvPr/>
            </p:nvSpPr>
            <p:spPr bwMode="auto">
              <a:xfrm>
                <a:off x="-110" y="93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5" name="Line 863"/>
              <p:cNvSpPr>
                <a:spLocks noChangeShapeType="1"/>
              </p:cNvSpPr>
              <p:nvPr/>
            </p:nvSpPr>
            <p:spPr bwMode="auto">
              <a:xfrm>
                <a:off x="2857" y="93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6" name="Line 864"/>
              <p:cNvSpPr>
                <a:spLocks noChangeShapeType="1"/>
              </p:cNvSpPr>
              <p:nvPr/>
            </p:nvSpPr>
            <p:spPr bwMode="auto">
              <a:xfrm>
                <a:off x="-110" y="68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7" name="Line 865"/>
              <p:cNvSpPr>
                <a:spLocks noChangeShapeType="1"/>
              </p:cNvSpPr>
              <p:nvPr/>
            </p:nvSpPr>
            <p:spPr bwMode="auto">
              <a:xfrm>
                <a:off x="2857" y="68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8" name="Line 866"/>
              <p:cNvSpPr>
                <a:spLocks noChangeShapeType="1"/>
              </p:cNvSpPr>
              <p:nvPr/>
            </p:nvSpPr>
            <p:spPr bwMode="auto">
              <a:xfrm>
                <a:off x="-110" y="2179"/>
                <a:ext cx="5974" cy="1"/>
              </a:xfrm>
              <a:prstGeom prst="line">
                <a:avLst/>
              </a:pr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9" name="Freeform 867"/>
              <p:cNvSpPr>
                <a:spLocks/>
              </p:cNvSpPr>
              <p:nvPr/>
            </p:nvSpPr>
            <p:spPr bwMode="auto">
              <a:xfrm>
                <a:off x="5864" y="2161"/>
                <a:ext cx="36" cy="36"/>
              </a:xfrm>
              <a:custGeom>
                <a:avLst/>
                <a:gdLst/>
                <a:ahLst/>
                <a:cxnLst>
                  <a:cxn ang="0">
                    <a:pos x="0" y="36"/>
                  </a:cxn>
                  <a:cxn ang="0">
                    <a:pos x="0" y="0"/>
                  </a:cxn>
                  <a:cxn ang="0">
                    <a:pos x="36" y="18"/>
                  </a:cxn>
                  <a:cxn ang="0">
                    <a:pos x="0" y="36"/>
                  </a:cxn>
                </a:cxnLst>
                <a:rect l="0" t="0" r="r" b="b"/>
                <a:pathLst>
                  <a:path w="36" h="36">
                    <a:moveTo>
                      <a:pt x="0" y="36"/>
                    </a:moveTo>
                    <a:lnTo>
                      <a:pt x="0" y="0"/>
                    </a:lnTo>
                    <a:lnTo>
                      <a:pt x="36" y="18"/>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0" name="Line 868"/>
              <p:cNvSpPr>
                <a:spLocks noChangeShapeType="1"/>
              </p:cNvSpPr>
              <p:nvPr/>
            </p:nvSpPr>
            <p:spPr bwMode="auto">
              <a:xfrm flipV="1">
                <a:off x="2877" y="685"/>
                <a:ext cx="1" cy="2988"/>
              </a:xfrm>
              <a:prstGeom prst="line">
                <a:avLst/>
              </a:pr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1" name="Freeform 869"/>
              <p:cNvSpPr>
                <a:spLocks/>
              </p:cNvSpPr>
              <p:nvPr/>
            </p:nvSpPr>
            <p:spPr bwMode="auto">
              <a:xfrm>
                <a:off x="2859" y="649"/>
                <a:ext cx="36" cy="36"/>
              </a:xfrm>
              <a:custGeom>
                <a:avLst/>
                <a:gdLst/>
                <a:ahLst/>
                <a:cxnLst>
                  <a:cxn ang="0">
                    <a:pos x="0" y="36"/>
                  </a:cxn>
                  <a:cxn ang="0">
                    <a:pos x="36" y="36"/>
                  </a:cxn>
                  <a:cxn ang="0">
                    <a:pos x="18" y="0"/>
                  </a:cxn>
                  <a:cxn ang="0">
                    <a:pos x="0" y="36"/>
                  </a:cxn>
                </a:cxnLst>
                <a:rect l="0" t="0" r="r" b="b"/>
                <a:pathLst>
                  <a:path w="36" h="36">
                    <a:moveTo>
                      <a:pt x="0" y="36"/>
                    </a:moveTo>
                    <a:lnTo>
                      <a:pt x="36" y="36"/>
                    </a:lnTo>
                    <a:lnTo>
                      <a:pt x="18" y="0"/>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2" name="Oval 870"/>
              <p:cNvSpPr>
                <a:spLocks noChangeArrowheads="1"/>
              </p:cNvSpPr>
              <p:nvPr/>
            </p:nvSpPr>
            <p:spPr bwMode="auto">
              <a:xfrm>
                <a:off x="2817" y="2123"/>
                <a:ext cx="115" cy="115"/>
              </a:xfrm>
              <a:prstGeom prst="ellips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3" name="Line 871"/>
              <p:cNvSpPr>
                <a:spLocks noChangeShapeType="1"/>
              </p:cNvSpPr>
              <p:nvPr/>
            </p:nvSpPr>
            <p:spPr bwMode="auto">
              <a:xfrm flipV="1">
                <a:off x="-110"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4" name="Rectangle 872"/>
              <p:cNvSpPr>
                <a:spLocks noChangeArrowheads="1"/>
              </p:cNvSpPr>
              <p:nvPr/>
            </p:nvSpPr>
            <p:spPr bwMode="auto">
              <a:xfrm>
                <a:off x="-173"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5" name="Line 873"/>
              <p:cNvSpPr>
                <a:spLocks noChangeShapeType="1"/>
              </p:cNvSpPr>
              <p:nvPr/>
            </p:nvSpPr>
            <p:spPr bwMode="auto">
              <a:xfrm flipV="1">
                <a:off x="388"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6" name="Rectangle 874"/>
              <p:cNvSpPr>
                <a:spLocks noChangeArrowheads="1"/>
              </p:cNvSpPr>
              <p:nvPr/>
            </p:nvSpPr>
            <p:spPr bwMode="auto">
              <a:xfrm>
                <a:off x="326"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7" name="Line 875"/>
              <p:cNvSpPr>
                <a:spLocks noChangeShapeType="1"/>
              </p:cNvSpPr>
              <p:nvPr/>
            </p:nvSpPr>
            <p:spPr bwMode="auto">
              <a:xfrm flipV="1">
                <a:off x="88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8" name="Rectangle 876"/>
              <p:cNvSpPr>
                <a:spLocks noChangeArrowheads="1"/>
              </p:cNvSpPr>
              <p:nvPr/>
            </p:nvSpPr>
            <p:spPr bwMode="auto">
              <a:xfrm>
                <a:off x="824"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9" name="Line 877"/>
              <p:cNvSpPr>
                <a:spLocks noChangeShapeType="1"/>
              </p:cNvSpPr>
              <p:nvPr/>
            </p:nvSpPr>
            <p:spPr bwMode="auto">
              <a:xfrm flipV="1">
                <a:off x="138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0" name="Rectangle 878"/>
              <p:cNvSpPr>
                <a:spLocks noChangeArrowheads="1"/>
              </p:cNvSpPr>
              <p:nvPr/>
            </p:nvSpPr>
            <p:spPr bwMode="auto">
              <a:xfrm>
                <a:off x="1322"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1" name="Line 879"/>
              <p:cNvSpPr>
                <a:spLocks noChangeShapeType="1"/>
              </p:cNvSpPr>
              <p:nvPr/>
            </p:nvSpPr>
            <p:spPr bwMode="auto">
              <a:xfrm flipV="1">
                <a:off x="1882"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2" name="Rectangle 880"/>
              <p:cNvSpPr>
                <a:spLocks noChangeArrowheads="1"/>
              </p:cNvSpPr>
              <p:nvPr/>
            </p:nvSpPr>
            <p:spPr bwMode="auto">
              <a:xfrm>
                <a:off x="1820"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3" name="Line 881"/>
              <p:cNvSpPr>
                <a:spLocks noChangeShapeType="1"/>
              </p:cNvSpPr>
              <p:nvPr/>
            </p:nvSpPr>
            <p:spPr bwMode="auto">
              <a:xfrm flipV="1">
                <a:off x="237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4" name="Rectangle 882"/>
              <p:cNvSpPr>
                <a:spLocks noChangeArrowheads="1"/>
              </p:cNvSpPr>
              <p:nvPr/>
            </p:nvSpPr>
            <p:spPr bwMode="auto">
              <a:xfrm>
                <a:off x="2319"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5" name="Line 883"/>
              <p:cNvSpPr>
                <a:spLocks noChangeShapeType="1"/>
              </p:cNvSpPr>
              <p:nvPr/>
            </p:nvSpPr>
            <p:spPr bwMode="auto">
              <a:xfrm flipV="1">
                <a:off x="3375"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6" name="Rectangle 884"/>
              <p:cNvSpPr>
                <a:spLocks noChangeArrowheads="1"/>
              </p:cNvSpPr>
              <p:nvPr/>
            </p:nvSpPr>
            <p:spPr bwMode="auto">
              <a:xfrm>
                <a:off x="3338"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7" name="Line 885"/>
              <p:cNvSpPr>
                <a:spLocks noChangeShapeType="1"/>
              </p:cNvSpPr>
              <p:nvPr/>
            </p:nvSpPr>
            <p:spPr bwMode="auto">
              <a:xfrm flipV="1">
                <a:off x="3873"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8" name="Rectangle 886"/>
              <p:cNvSpPr>
                <a:spLocks noChangeArrowheads="1"/>
              </p:cNvSpPr>
              <p:nvPr/>
            </p:nvSpPr>
            <p:spPr bwMode="auto">
              <a:xfrm>
                <a:off x="3836"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9" name="Line 887"/>
              <p:cNvSpPr>
                <a:spLocks noChangeShapeType="1"/>
              </p:cNvSpPr>
              <p:nvPr/>
            </p:nvSpPr>
            <p:spPr bwMode="auto">
              <a:xfrm flipV="1">
                <a:off x="4371"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0" name="Rectangle 888"/>
              <p:cNvSpPr>
                <a:spLocks noChangeArrowheads="1"/>
              </p:cNvSpPr>
              <p:nvPr/>
            </p:nvSpPr>
            <p:spPr bwMode="auto">
              <a:xfrm>
                <a:off x="4335"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1" name="Line 889"/>
              <p:cNvSpPr>
                <a:spLocks noChangeShapeType="1"/>
              </p:cNvSpPr>
              <p:nvPr/>
            </p:nvSpPr>
            <p:spPr bwMode="auto">
              <a:xfrm flipV="1">
                <a:off x="486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2" name="Rectangle 890"/>
              <p:cNvSpPr>
                <a:spLocks noChangeArrowheads="1"/>
              </p:cNvSpPr>
              <p:nvPr/>
            </p:nvSpPr>
            <p:spPr bwMode="auto">
              <a:xfrm>
                <a:off x="4833"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3" name="Line 891"/>
              <p:cNvSpPr>
                <a:spLocks noChangeShapeType="1"/>
              </p:cNvSpPr>
              <p:nvPr/>
            </p:nvSpPr>
            <p:spPr bwMode="auto">
              <a:xfrm flipV="1">
                <a:off x="536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4" name="Rectangle 892"/>
              <p:cNvSpPr>
                <a:spLocks noChangeArrowheads="1"/>
              </p:cNvSpPr>
              <p:nvPr/>
            </p:nvSpPr>
            <p:spPr bwMode="auto">
              <a:xfrm>
                <a:off x="5331"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5" name="Line 893"/>
              <p:cNvSpPr>
                <a:spLocks noChangeShapeType="1"/>
              </p:cNvSpPr>
              <p:nvPr/>
            </p:nvSpPr>
            <p:spPr bwMode="auto">
              <a:xfrm flipV="1">
                <a:off x="586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6" name="Rectangle 894"/>
              <p:cNvSpPr>
                <a:spLocks noChangeArrowheads="1"/>
              </p:cNvSpPr>
              <p:nvPr/>
            </p:nvSpPr>
            <p:spPr bwMode="auto">
              <a:xfrm>
                <a:off x="5829"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7" name="Line 895"/>
              <p:cNvSpPr>
                <a:spLocks noChangeShapeType="1"/>
              </p:cNvSpPr>
              <p:nvPr/>
            </p:nvSpPr>
            <p:spPr bwMode="auto">
              <a:xfrm>
                <a:off x="2848" y="367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8" name="Rectangle 896"/>
              <p:cNvSpPr>
                <a:spLocks noChangeArrowheads="1"/>
              </p:cNvSpPr>
              <p:nvPr/>
            </p:nvSpPr>
            <p:spPr bwMode="auto">
              <a:xfrm>
                <a:off x="2700" y="3639"/>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grpSp>
        <p:sp>
          <p:nvSpPr>
            <p:cNvPr id="39810" name="Line 898"/>
            <p:cNvSpPr>
              <a:spLocks noChangeShapeType="1"/>
            </p:cNvSpPr>
            <p:nvPr/>
          </p:nvSpPr>
          <p:spPr bwMode="auto">
            <a:xfrm>
              <a:off x="2848" y="342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1" name="Rectangle 899"/>
            <p:cNvSpPr>
              <a:spLocks noChangeArrowheads="1"/>
            </p:cNvSpPr>
            <p:nvPr/>
          </p:nvSpPr>
          <p:spPr bwMode="auto">
            <a:xfrm>
              <a:off x="2700" y="3390"/>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2" name="Line 900"/>
            <p:cNvSpPr>
              <a:spLocks noChangeShapeType="1"/>
            </p:cNvSpPr>
            <p:nvPr/>
          </p:nvSpPr>
          <p:spPr bwMode="auto">
            <a:xfrm>
              <a:off x="2848" y="317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3" name="Rectangle 901"/>
            <p:cNvSpPr>
              <a:spLocks noChangeArrowheads="1"/>
            </p:cNvSpPr>
            <p:nvPr/>
          </p:nvSpPr>
          <p:spPr bwMode="auto">
            <a:xfrm>
              <a:off x="2700" y="3141"/>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4" name="Line 902"/>
            <p:cNvSpPr>
              <a:spLocks noChangeShapeType="1"/>
            </p:cNvSpPr>
            <p:nvPr/>
          </p:nvSpPr>
          <p:spPr bwMode="auto">
            <a:xfrm>
              <a:off x="2848" y="2926"/>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5" name="Rectangle 903"/>
            <p:cNvSpPr>
              <a:spLocks noChangeArrowheads="1"/>
            </p:cNvSpPr>
            <p:nvPr/>
          </p:nvSpPr>
          <p:spPr bwMode="auto">
            <a:xfrm>
              <a:off x="2700" y="2892"/>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6" name="Line 904"/>
            <p:cNvSpPr>
              <a:spLocks noChangeShapeType="1"/>
            </p:cNvSpPr>
            <p:nvPr/>
          </p:nvSpPr>
          <p:spPr bwMode="auto">
            <a:xfrm>
              <a:off x="2848" y="2677"/>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7" name="Rectangle 905"/>
            <p:cNvSpPr>
              <a:spLocks noChangeArrowheads="1"/>
            </p:cNvSpPr>
            <p:nvPr/>
          </p:nvSpPr>
          <p:spPr bwMode="auto">
            <a:xfrm>
              <a:off x="2700" y="2643"/>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8" name="Line 906"/>
            <p:cNvSpPr>
              <a:spLocks noChangeShapeType="1"/>
            </p:cNvSpPr>
            <p:nvPr/>
          </p:nvSpPr>
          <p:spPr bwMode="auto">
            <a:xfrm>
              <a:off x="2848" y="2428"/>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9" name="Rectangle 907"/>
            <p:cNvSpPr>
              <a:spLocks noChangeArrowheads="1"/>
            </p:cNvSpPr>
            <p:nvPr/>
          </p:nvSpPr>
          <p:spPr bwMode="auto">
            <a:xfrm>
              <a:off x="2700" y="2395"/>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20" name="Line 908"/>
            <p:cNvSpPr>
              <a:spLocks noChangeShapeType="1"/>
            </p:cNvSpPr>
            <p:nvPr/>
          </p:nvSpPr>
          <p:spPr bwMode="auto">
            <a:xfrm>
              <a:off x="2848" y="1930"/>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1" name="Rectangle 909"/>
            <p:cNvSpPr>
              <a:spLocks noChangeArrowheads="1"/>
            </p:cNvSpPr>
            <p:nvPr/>
          </p:nvSpPr>
          <p:spPr bwMode="auto">
            <a:xfrm>
              <a:off x="2745" y="1897"/>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2" name="Line 910"/>
            <p:cNvSpPr>
              <a:spLocks noChangeShapeType="1"/>
            </p:cNvSpPr>
            <p:nvPr/>
          </p:nvSpPr>
          <p:spPr bwMode="auto">
            <a:xfrm>
              <a:off x="2848" y="1681"/>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3" name="Rectangle 911"/>
            <p:cNvSpPr>
              <a:spLocks noChangeArrowheads="1"/>
            </p:cNvSpPr>
            <p:nvPr/>
          </p:nvSpPr>
          <p:spPr bwMode="auto">
            <a:xfrm>
              <a:off x="2745" y="1648"/>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4" name="Line 912"/>
            <p:cNvSpPr>
              <a:spLocks noChangeShapeType="1"/>
            </p:cNvSpPr>
            <p:nvPr/>
          </p:nvSpPr>
          <p:spPr bwMode="auto">
            <a:xfrm>
              <a:off x="2848" y="1432"/>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5" name="Rectangle 913"/>
            <p:cNvSpPr>
              <a:spLocks noChangeArrowheads="1"/>
            </p:cNvSpPr>
            <p:nvPr/>
          </p:nvSpPr>
          <p:spPr bwMode="auto">
            <a:xfrm>
              <a:off x="2745" y="1399"/>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6" name="Line 914"/>
            <p:cNvSpPr>
              <a:spLocks noChangeShapeType="1"/>
            </p:cNvSpPr>
            <p:nvPr/>
          </p:nvSpPr>
          <p:spPr bwMode="auto">
            <a:xfrm>
              <a:off x="2848" y="118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7" name="Rectangle 915"/>
            <p:cNvSpPr>
              <a:spLocks noChangeArrowheads="1"/>
            </p:cNvSpPr>
            <p:nvPr/>
          </p:nvSpPr>
          <p:spPr bwMode="auto">
            <a:xfrm>
              <a:off x="2745" y="1150"/>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8" name="Line 916"/>
            <p:cNvSpPr>
              <a:spLocks noChangeShapeType="1"/>
            </p:cNvSpPr>
            <p:nvPr/>
          </p:nvSpPr>
          <p:spPr bwMode="auto">
            <a:xfrm>
              <a:off x="2848" y="93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9" name="Rectangle 917"/>
            <p:cNvSpPr>
              <a:spLocks noChangeArrowheads="1"/>
            </p:cNvSpPr>
            <p:nvPr/>
          </p:nvSpPr>
          <p:spPr bwMode="auto">
            <a:xfrm>
              <a:off x="2745" y="901"/>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0" name="Line 918"/>
            <p:cNvSpPr>
              <a:spLocks noChangeShapeType="1"/>
            </p:cNvSpPr>
            <p:nvPr/>
          </p:nvSpPr>
          <p:spPr bwMode="auto">
            <a:xfrm>
              <a:off x="2848" y="68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31" name="Rectangle 919"/>
            <p:cNvSpPr>
              <a:spLocks noChangeArrowheads="1"/>
            </p:cNvSpPr>
            <p:nvPr/>
          </p:nvSpPr>
          <p:spPr bwMode="auto">
            <a:xfrm>
              <a:off x="2745" y="653"/>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32" name="Rectangle 920"/>
            <p:cNvSpPr>
              <a:spLocks noChangeArrowheads="1"/>
            </p:cNvSpPr>
            <p:nvPr/>
          </p:nvSpPr>
          <p:spPr bwMode="auto">
            <a:xfrm>
              <a:off x="5795" y="2047"/>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x</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3" name="Rectangle 921"/>
            <p:cNvSpPr>
              <a:spLocks noChangeArrowheads="1"/>
            </p:cNvSpPr>
            <p:nvPr/>
          </p:nvSpPr>
          <p:spPr bwMode="auto">
            <a:xfrm>
              <a:off x="2936" y="653"/>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y</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grpSp>
      <p:sp>
        <p:nvSpPr>
          <p:cNvPr id="919" name="Freeform 922"/>
          <p:cNvSpPr>
            <a:spLocks/>
          </p:cNvSpPr>
          <p:nvPr/>
        </p:nvSpPr>
        <p:spPr bwMode="auto">
          <a:xfrm>
            <a:off x="2878754" y="1475860"/>
            <a:ext cx="3482493" cy="4043116"/>
          </a:xfrm>
          <a:custGeom>
            <a:avLst/>
            <a:gdLst/>
            <a:ahLst/>
            <a:cxnLst>
              <a:cxn ang="0">
                <a:pos x="37" y="2787"/>
              </a:cxn>
              <a:cxn ang="0">
                <a:pos x="82" y="2483"/>
              </a:cxn>
              <a:cxn ang="0">
                <a:pos x="126" y="2208"/>
              </a:cxn>
              <a:cxn ang="0">
                <a:pos x="171" y="1961"/>
              </a:cxn>
              <a:cxn ang="0">
                <a:pos x="216" y="1740"/>
              </a:cxn>
              <a:cxn ang="0">
                <a:pos x="261" y="1545"/>
              </a:cxn>
              <a:cxn ang="0">
                <a:pos x="306" y="1374"/>
              </a:cxn>
              <a:cxn ang="0">
                <a:pos x="351" y="1227"/>
              </a:cxn>
              <a:cxn ang="0">
                <a:pos x="395" y="1101"/>
              </a:cxn>
              <a:cxn ang="0">
                <a:pos x="440" y="997"/>
              </a:cxn>
              <a:cxn ang="0">
                <a:pos x="485" y="912"/>
              </a:cxn>
              <a:cxn ang="0">
                <a:pos x="530" y="847"/>
              </a:cxn>
              <a:cxn ang="0">
                <a:pos x="574" y="799"/>
              </a:cxn>
              <a:cxn ang="0">
                <a:pos x="619" y="768"/>
              </a:cxn>
              <a:cxn ang="0">
                <a:pos x="664" y="753"/>
              </a:cxn>
              <a:cxn ang="0">
                <a:pos x="709" y="753"/>
              </a:cxn>
              <a:cxn ang="0">
                <a:pos x="754" y="765"/>
              </a:cxn>
              <a:cxn ang="0">
                <a:pos x="798" y="791"/>
              </a:cxn>
              <a:cxn ang="0">
                <a:pos x="843" y="827"/>
              </a:cxn>
              <a:cxn ang="0">
                <a:pos x="888" y="874"/>
              </a:cxn>
              <a:cxn ang="0">
                <a:pos x="933" y="930"/>
              </a:cxn>
              <a:cxn ang="0">
                <a:pos x="978" y="994"/>
              </a:cxn>
              <a:cxn ang="0">
                <a:pos x="1023" y="1065"/>
              </a:cxn>
              <a:cxn ang="0">
                <a:pos x="1068" y="1141"/>
              </a:cxn>
              <a:cxn ang="0">
                <a:pos x="1112" y="1223"/>
              </a:cxn>
              <a:cxn ang="0">
                <a:pos x="1157" y="1308"/>
              </a:cxn>
              <a:cxn ang="0">
                <a:pos x="1202" y="1395"/>
              </a:cxn>
              <a:cxn ang="0">
                <a:pos x="1246" y="1485"/>
              </a:cxn>
              <a:cxn ang="0">
                <a:pos x="1291" y="1574"/>
              </a:cxn>
              <a:cxn ang="0">
                <a:pos x="1336" y="1663"/>
              </a:cxn>
              <a:cxn ang="0">
                <a:pos x="1381" y="1750"/>
              </a:cxn>
              <a:cxn ang="0">
                <a:pos x="1426" y="1835"/>
              </a:cxn>
              <a:cxn ang="0">
                <a:pos x="1471" y="1915"/>
              </a:cxn>
              <a:cxn ang="0">
                <a:pos x="1515" y="1990"/>
              </a:cxn>
              <a:cxn ang="0">
                <a:pos x="1560" y="2059"/>
              </a:cxn>
              <a:cxn ang="0">
                <a:pos x="1605" y="2121"/>
              </a:cxn>
              <a:cxn ang="0">
                <a:pos x="1650" y="2175"/>
              </a:cxn>
              <a:cxn ang="0">
                <a:pos x="1695" y="2219"/>
              </a:cxn>
              <a:cxn ang="0">
                <a:pos x="1740" y="2253"/>
              </a:cxn>
              <a:cxn ang="0">
                <a:pos x="1784" y="2275"/>
              </a:cxn>
              <a:cxn ang="0">
                <a:pos x="1829" y="2285"/>
              </a:cxn>
              <a:cxn ang="0">
                <a:pos x="1874" y="2280"/>
              </a:cxn>
              <a:cxn ang="0">
                <a:pos x="1918" y="2261"/>
              </a:cxn>
              <a:cxn ang="0">
                <a:pos x="1963" y="2226"/>
              </a:cxn>
              <a:cxn ang="0">
                <a:pos x="2008" y="2174"/>
              </a:cxn>
              <a:cxn ang="0">
                <a:pos x="2053" y="2104"/>
              </a:cxn>
              <a:cxn ang="0">
                <a:pos x="2098" y="2015"/>
              </a:cxn>
              <a:cxn ang="0">
                <a:pos x="2143" y="1905"/>
              </a:cxn>
              <a:cxn ang="0">
                <a:pos x="2187" y="1774"/>
              </a:cxn>
              <a:cxn ang="0">
                <a:pos x="2232" y="1620"/>
              </a:cxn>
              <a:cxn ang="0">
                <a:pos x="2277" y="1443"/>
              </a:cxn>
              <a:cxn ang="0">
                <a:pos x="2322" y="1242"/>
              </a:cxn>
              <a:cxn ang="0">
                <a:pos x="2367" y="1014"/>
              </a:cxn>
              <a:cxn ang="0">
                <a:pos x="2412" y="760"/>
              </a:cxn>
              <a:cxn ang="0">
                <a:pos x="2456" y="478"/>
              </a:cxn>
              <a:cxn ang="0">
                <a:pos x="2501" y="167"/>
              </a:cxn>
            </a:cxnLst>
            <a:rect l="0" t="0" r="r" b="b"/>
            <a:pathLst>
              <a:path w="2524" h="3063">
                <a:moveTo>
                  <a:pt x="0" y="3063"/>
                </a:moveTo>
                <a:lnTo>
                  <a:pt x="7" y="3006"/>
                </a:lnTo>
                <a:lnTo>
                  <a:pt x="15" y="2950"/>
                </a:lnTo>
                <a:lnTo>
                  <a:pt x="22" y="2895"/>
                </a:lnTo>
                <a:lnTo>
                  <a:pt x="30" y="2841"/>
                </a:lnTo>
                <a:lnTo>
                  <a:pt x="37" y="2787"/>
                </a:lnTo>
                <a:lnTo>
                  <a:pt x="44" y="2735"/>
                </a:lnTo>
                <a:lnTo>
                  <a:pt x="52" y="2682"/>
                </a:lnTo>
                <a:lnTo>
                  <a:pt x="59" y="2631"/>
                </a:lnTo>
                <a:lnTo>
                  <a:pt x="67" y="2582"/>
                </a:lnTo>
                <a:lnTo>
                  <a:pt x="74" y="2532"/>
                </a:lnTo>
                <a:lnTo>
                  <a:pt x="82" y="2483"/>
                </a:lnTo>
                <a:lnTo>
                  <a:pt x="89" y="2436"/>
                </a:lnTo>
                <a:lnTo>
                  <a:pt x="97" y="2388"/>
                </a:lnTo>
                <a:lnTo>
                  <a:pt x="104" y="2342"/>
                </a:lnTo>
                <a:lnTo>
                  <a:pt x="112" y="2297"/>
                </a:lnTo>
                <a:lnTo>
                  <a:pt x="119" y="2252"/>
                </a:lnTo>
                <a:lnTo>
                  <a:pt x="126" y="2208"/>
                </a:lnTo>
                <a:lnTo>
                  <a:pt x="134" y="2165"/>
                </a:lnTo>
                <a:lnTo>
                  <a:pt x="141" y="2123"/>
                </a:lnTo>
                <a:lnTo>
                  <a:pt x="149" y="2082"/>
                </a:lnTo>
                <a:lnTo>
                  <a:pt x="156" y="2040"/>
                </a:lnTo>
                <a:lnTo>
                  <a:pt x="164" y="2001"/>
                </a:lnTo>
                <a:lnTo>
                  <a:pt x="171" y="1961"/>
                </a:lnTo>
                <a:lnTo>
                  <a:pt x="179" y="1923"/>
                </a:lnTo>
                <a:lnTo>
                  <a:pt x="186" y="1885"/>
                </a:lnTo>
                <a:lnTo>
                  <a:pt x="194" y="1848"/>
                </a:lnTo>
                <a:lnTo>
                  <a:pt x="201" y="1811"/>
                </a:lnTo>
                <a:lnTo>
                  <a:pt x="209" y="1776"/>
                </a:lnTo>
                <a:lnTo>
                  <a:pt x="216" y="1740"/>
                </a:lnTo>
                <a:lnTo>
                  <a:pt x="223" y="1706"/>
                </a:lnTo>
                <a:lnTo>
                  <a:pt x="231" y="1673"/>
                </a:lnTo>
                <a:lnTo>
                  <a:pt x="238" y="1640"/>
                </a:lnTo>
                <a:lnTo>
                  <a:pt x="246" y="1607"/>
                </a:lnTo>
                <a:lnTo>
                  <a:pt x="253" y="1576"/>
                </a:lnTo>
                <a:lnTo>
                  <a:pt x="261" y="1545"/>
                </a:lnTo>
                <a:lnTo>
                  <a:pt x="268" y="1515"/>
                </a:lnTo>
                <a:lnTo>
                  <a:pt x="276" y="1485"/>
                </a:lnTo>
                <a:lnTo>
                  <a:pt x="283" y="1457"/>
                </a:lnTo>
                <a:lnTo>
                  <a:pt x="291" y="1428"/>
                </a:lnTo>
                <a:lnTo>
                  <a:pt x="298" y="1401"/>
                </a:lnTo>
                <a:lnTo>
                  <a:pt x="306" y="1374"/>
                </a:lnTo>
                <a:lnTo>
                  <a:pt x="313" y="1348"/>
                </a:lnTo>
                <a:lnTo>
                  <a:pt x="321" y="1323"/>
                </a:lnTo>
                <a:lnTo>
                  <a:pt x="328" y="1298"/>
                </a:lnTo>
                <a:lnTo>
                  <a:pt x="336" y="1273"/>
                </a:lnTo>
                <a:lnTo>
                  <a:pt x="343" y="1250"/>
                </a:lnTo>
                <a:lnTo>
                  <a:pt x="351" y="1227"/>
                </a:lnTo>
                <a:lnTo>
                  <a:pt x="358" y="1204"/>
                </a:lnTo>
                <a:lnTo>
                  <a:pt x="366" y="1182"/>
                </a:lnTo>
                <a:lnTo>
                  <a:pt x="373" y="1161"/>
                </a:lnTo>
                <a:lnTo>
                  <a:pt x="381" y="1140"/>
                </a:lnTo>
                <a:lnTo>
                  <a:pt x="388" y="1121"/>
                </a:lnTo>
                <a:lnTo>
                  <a:pt x="395" y="1101"/>
                </a:lnTo>
                <a:lnTo>
                  <a:pt x="403" y="1082"/>
                </a:lnTo>
                <a:lnTo>
                  <a:pt x="410" y="1064"/>
                </a:lnTo>
                <a:lnTo>
                  <a:pt x="418" y="1046"/>
                </a:lnTo>
                <a:lnTo>
                  <a:pt x="425" y="1029"/>
                </a:lnTo>
                <a:lnTo>
                  <a:pt x="433" y="1013"/>
                </a:lnTo>
                <a:lnTo>
                  <a:pt x="440" y="997"/>
                </a:lnTo>
                <a:lnTo>
                  <a:pt x="448" y="981"/>
                </a:lnTo>
                <a:lnTo>
                  <a:pt x="455" y="966"/>
                </a:lnTo>
                <a:lnTo>
                  <a:pt x="463" y="952"/>
                </a:lnTo>
                <a:lnTo>
                  <a:pt x="470" y="938"/>
                </a:lnTo>
                <a:lnTo>
                  <a:pt x="477" y="925"/>
                </a:lnTo>
                <a:lnTo>
                  <a:pt x="485" y="912"/>
                </a:lnTo>
                <a:lnTo>
                  <a:pt x="492" y="900"/>
                </a:lnTo>
                <a:lnTo>
                  <a:pt x="500" y="888"/>
                </a:lnTo>
                <a:lnTo>
                  <a:pt x="507" y="878"/>
                </a:lnTo>
                <a:lnTo>
                  <a:pt x="515" y="867"/>
                </a:lnTo>
                <a:lnTo>
                  <a:pt x="522" y="857"/>
                </a:lnTo>
                <a:lnTo>
                  <a:pt x="530" y="847"/>
                </a:lnTo>
                <a:lnTo>
                  <a:pt x="537" y="838"/>
                </a:lnTo>
                <a:lnTo>
                  <a:pt x="544" y="829"/>
                </a:lnTo>
                <a:lnTo>
                  <a:pt x="552" y="821"/>
                </a:lnTo>
                <a:lnTo>
                  <a:pt x="559" y="813"/>
                </a:lnTo>
                <a:lnTo>
                  <a:pt x="567" y="806"/>
                </a:lnTo>
                <a:lnTo>
                  <a:pt x="574" y="799"/>
                </a:lnTo>
                <a:lnTo>
                  <a:pt x="582" y="793"/>
                </a:lnTo>
                <a:lnTo>
                  <a:pt x="589" y="787"/>
                </a:lnTo>
                <a:lnTo>
                  <a:pt x="597" y="782"/>
                </a:lnTo>
                <a:lnTo>
                  <a:pt x="604" y="777"/>
                </a:lnTo>
                <a:lnTo>
                  <a:pt x="612" y="773"/>
                </a:lnTo>
                <a:lnTo>
                  <a:pt x="619" y="768"/>
                </a:lnTo>
                <a:lnTo>
                  <a:pt x="627" y="765"/>
                </a:lnTo>
                <a:lnTo>
                  <a:pt x="634" y="762"/>
                </a:lnTo>
                <a:lnTo>
                  <a:pt x="642" y="759"/>
                </a:lnTo>
                <a:lnTo>
                  <a:pt x="649" y="757"/>
                </a:lnTo>
                <a:lnTo>
                  <a:pt x="657" y="755"/>
                </a:lnTo>
                <a:lnTo>
                  <a:pt x="664" y="753"/>
                </a:lnTo>
                <a:lnTo>
                  <a:pt x="672" y="752"/>
                </a:lnTo>
                <a:lnTo>
                  <a:pt x="679" y="752"/>
                </a:lnTo>
                <a:lnTo>
                  <a:pt x="687" y="751"/>
                </a:lnTo>
                <a:lnTo>
                  <a:pt x="694" y="752"/>
                </a:lnTo>
                <a:lnTo>
                  <a:pt x="702" y="752"/>
                </a:lnTo>
                <a:lnTo>
                  <a:pt x="709" y="753"/>
                </a:lnTo>
                <a:lnTo>
                  <a:pt x="717" y="754"/>
                </a:lnTo>
                <a:lnTo>
                  <a:pt x="724" y="755"/>
                </a:lnTo>
                <a:lnTo>
                  <a:pt x="731" y="758"/>
                </a:lnTo>
                <a:lnTo>
                  <a:pt x="739" y="760"/>
                </a:lnTo>
                <a:lnTo>
                  <a:pt x="746" y="762"/>
                </a:lnTo>
                <a:lnTo>
                  <a:pt x="754" y="765"/>
                </a:lnTo>
                <a:lnTo>
                  <a:pt x="761" y="769"/>
                </a:lnTo>
                <a:lnTo>
                  <a:pt x="769" y="773"/>
                </a:lnTo>
                <a:lnTo>
                  <a:pt x="776" y="777"/>
                </a:lnTo>
                <a:lnTo>
                  <a:pt x="784" y="781"/>
                </a:lnTo>
                <a:lnTo>
                  <a:pt x="791" y="786"/>
                </a:lnTo>
                <a:lnTo>
                  <a:pt x="798" y="791"/>
                </a:lnTo>
                <a:lnTo>
                  <a:pt x="806" y="796"/>
                </a:lnTo>
                <a:lnTo>
                  <a:pt x="813" y="802"/>
                </a:lnTo>
                <a:lnTo>
                  <a:pt x="821" y="808"/>
                </a:lnTo>
                <a:lnTo>
                  <a:pt x="828" y="814"/>
                </a:lnTo>
                <a:lnTo>
                  <a:pt x="836" y="821"/>
                </a:lnTo>
                <a:lnTo>
                  <a:pt x="843" y="827"/>
                </a:lnTo>
                <a:lnTo>
                  <a:pt x="851" y="834"/>
                </a:lnTo>
                <a:lnTo>
                  <a:pt x="858" y="842"/>
                </a:lnTo>
                <a:lnTo>
                  <a:pt x="866" y="849"/>
                </a:lnTo>
                <a:lnTo>
                  <a:pt x="873" y="857"/>
                </a:lnTo>
                <a:lnTo>
                  <a:pt x="881" y="866"/>
                </a:lnTo>
                <a:lnTo>
                  <a:pt x="888" y="874"/>
                </a:lnTo>
                <a:lnTo>
                  <a:pt x="896" y="883"/>
                </a:lnTo>
                <a:lnTo>
                  <a:pt x="903" y="892"/>
                </a:lnTo>
                <a:lnTo>
                  <a:pt x="910" y="901"/>
                </a:lnTo>
                <a:lnTo>
                  <a:pt x="918" y="910"/>
                </a:lnTo>
                <a:lnTo>
                  <a:pt x="925" y="920"/>
                </a:lnTo>
                <a:lnTo>
                  <a:pt x="933" y="930"/>
                </a:lnTo>
                <a:lnTo>
                  <a:pt x="940" y="940"/>
                </a:lnTo>
                <a:lnTo>
                  <a:pt x="948" y="950"/>
                </a:lnTo>
                <a:lnTo>
                  <a:pt x="955" y="961"/>
                </a:lnTo>
                <a:lnTo>
                  <a:pt x="963" y="972"/>
                </a:lnTo>
                <a:lnTo>
                  <a:pt x="970" y="983"/>
                </a:lnTo>
                <a:lnTo>
                  <a:pt x="978" y="994"/>
                </a:lnTo>
                <a:lnTo>
                  <a:pt x="985" y="1005"/>
                </a:lnTo>
                <a:lnTo>
                  <a:pt x="993" y="1017"/>
                </a:lnTo>
                <a:lnTo>
                  <a:pt x="1000" y="1028"/>
                </a:lnTo>
                <a:lnTo>
                  <a:pt x="1008" y="1040"/>
                </a:lnTo>
                <a:lnTo>
                  <a:pt x="1015" y="1052"/>
                </a:lnTo>
                <a:lnTo>
                  <a:pt x="1023" y="1065"/>
                </a:lnTo>
                <a:lnTo>
                  <a:pt x="1030" y="1077"/>
                </a:lnTo>
                <a:lnTo>
                  <a:pt x="1038" y="1089"/>
                </a:lnTo>
                <a:lnTo>
                  <a:pt x="1045" y="1102"/>
                </a:lnTo>
                <a:lnTo>
                  <a:pt x="1053" y="1115"/>
                </a:lnTo>
                <a:lnTo>
                  <a:pt x="1060" y="1128"/>
                </a:lnTo>
                <a:lnTo>
                  <a:pt x="1068" y="1141"/>
                </a:lnTo>
                <a:lnTo>
                  <a:pt x="1075" y="1154"/>
                </a:lnTo>
                <a:lnTo>
                  <a:pt x="1082" y="1168"/>
                </a:lnTo>
                <a:lnTo>
                  <a:pt x="1090" y="1181"/>
                </a:lnTo>
                <a:lnTo>
                  <a:pt x="1097" y="1195"/>
                </a:lnTo>
                <a:lnTo>
                  <a:pt x="1105" y="1209"/>
                </a:lnTo>
                <a:lnTo>
                  <a:pt x="1112" y="1223"/>
                </a:lnTo>
                <a:lnTo>
                  <a:pt x="1120" y="1237"/>
                </a:lnTo>
                <a:lnTo>
                  <a:pt x="1127" y="1251"/>
                </a:lnTo>
                <a:lnTo>
                  <a:pt x="1135" y="1265"/>
                </a:lnTo>
                <a:lnTo>
                  <a:pt x="1142" y="1279"/>
                </a:lnTo>
                <a:lnTo>
                  <a:pt x="1150" y="1293"/>
                </a:lnTo>
                <a:lnTo>
                  <a:pt x="1157" y="1308"/>
                </a:lnTo>
                <a:lnTo>
                  <a:pt x="1164" y="1322"/>
                </a:lnTo>
                <a:lnTo>
                  <a:pt x="1172" y="1337"/>
                </a:lnTo>
                <a:lnTo>
                  <a:pt x="1179" y="1352"/>
                </a:lnTo>
                <a:lnTo>
                  <a:pt x="1187" y="1366"/>
                </a:lnTo>
                <a:lnTo>
                  <a:pt x="1194" y="1381"/>
                </a:lnTo>
                <a:lnTo>
                  <a:pt x="1202" y="1395"/>
                </a:lnTo>
                <a:lnTo>
                  <a:pt x="1209" y="1410"/>
                </a:lnTo>
                <a:lnTo>
                  <a:pt x="1217" y="1425"/>
                </a:lnTo>
                <a:lnTo>
                  <a:pt x="1224" y="1440"/>
                </a:lnTo>
                <a:lnTo>
                  <a:pt x="1231" y="1455"/>
                </a:lnTo>
                <a:lnTo>
                  <a:pt x="1239" y="1470"/>
                </a:lnTo>
                <a:lnTo>
                  <a:pt x="1246" y="1485"/>
                </a:lnTo>
                <a:lnTo>
                  <a:pt x="1254" y="1500"/>
                </a:lnTo>
                <a:lnTo>
                  <a:pt x="1261" y="1515"/>
                </a:lnTo>
                <a:lnTo>
                  <a:pt x="1269" y="1529"/>
                </a:lnTo>
                <a:lnTo>
                  <a:pt x="1276" y="1544"/>
                </a:lnTo>
                <a:lnTo>
                  <a:pt x="1284" y="1559"/>
                </a:lnTo>
                <a:lnTo>
                  <a:pt x="1291" y="1574"/>
                </a:lnTo>
                <a:lnTo>
                  <a:pt x="1299" y="1589"/>
                </a:lnTo>
                <a:lnTo>
                  <a:pt x="1306" y="1604"/>
                </a:lnTo>
                <a:lnTo>
                  <a:pt x="1314" y="1619"/>
                </a:lnTo>
                <a:lnTo>
                  <a:pt x="1321" y="1634"/>
                </a:lnTo>
                <a:lnTo>
                  <a:pt x="1329" y="1649"/>
                </a:lnTo>
                <a:lnTo>
                  <a:pt x="1336" y="1663"/>
                </a:lnTo>
                <a:lnTo>
                  <a:pt x="1344" y="1678"/>
                </a:lnTo>
                <a:lnTo>
                  <a:pt x="1351" y="1692"/>
                </a:lnTo>
                <a:lnTo>
                  <a:pt x="1359" y="1707"/>
                </a:lnTo>
                <a:lnTo>
                  <a:pt x="1366" y="1721"/>
                </a:lnTo>
                <a:lnTo>
                  <a:pt x="1374" y="1736"/>
                </a:lnTo>
                <a:lnTo>
                  <a:pt x="1381" y="1750"/>
                </a:lnTo>
                <a:lnTo>
                  <a:pt x="1389" y="1764"/>
                </a:lnTo>
                <a:lnTo>
                  <a:pt x="1396" y="1779"/>
                </a:lnTo>
                <a:lnTo>
                  <a:pt x="1404" y="1793"/>
                </a:lnTo>
                <a:lnTo>
                  <a:pt x="1411" y="1807"/>
                </a:lnTo>
                <a:lnTo>
                  <a:pt x="1418" y="1821"/>
                </a:lnTo>
                <a:lnTo>
                  <a:pt x="1426" y="1835"/>
                </a:lnTo>
                <a:lnTo>
                  <a:pt x="1433" y="1848"/>
                </a:lnTo>
                <a:lnTo>
                  <a:pt x="1441" y="1862"/>
                </a:lnTo>
                <a:lnTo>
                  <a:pt x="1448" y="1875"/>
                </a:lnTo>
                <a:lnTo>
                  <a:pt x="1456" y="1889"/>
                </a:lnTo>
                <a:lnTo>
                  <a:pt x="1463" y="1902"/>
                </a:lnTo>
                <a:lnTo>
                  <a:pt x="1471" y="1915"/>
                </a:lnTo>
                <a:lnTo>
                  <a:pt x="1478" y="1928"/>
                </a:lnTo>
                <a:lnTo>
                  <a:pt x="1485" y="1941"/>
                </a:lnTo>
                <a:lnTo>
                  <a:pt x="1493" y="1953"/>
                </a:lnTo>
                <a:lnTo>
                  <a:pt x="1500" y="1966"/>
                </a:lnTo>
                <a:lnTo>
                  <a:pt x="1508" y="1978"/>
                </a:lnTo>
                <a:lnTo>
                  <a:pt x="1515" y="1990"/>
                </a:lnTo>
                <a:lnTo>
                  <a:pt x="1523" y="2002"/>
                </a:lnTo>
                <a:lnTo>
                  <a:pt x="1530" y="2014"/>
                </a:lnTo>
                <a:lnTo>
                  <a:pt x="1538" y="2025"/>
                </a:lnTo>
                <a:lnTo>
                  <a:pt x="1545" y="2037"/>
                </a:lnTo>
                <a:lnTo>
                  <a:pt x="1553" y="2048"/>
                </a:lnTo>
                <a:lnTo>
                  <a:pt x="1560" y="2059"/>
                </a:lnTo>
                <a:lnTo>
                  <a:pt x="1568" y="2070"/>
                </a:lnTo>
                <a:lnTo>
                  <a:pt x="1575" y="2081"/>
                </a:lnTo>
                <a:lnTo>
                  <a:pt x="1583" y="2091"/>
                </a:lnTo>
                <a:lnTo>
                  <a:pt x="1590" y="2102"/>
                </a:lnTo>
                <a:lnTo>
                  <a:pt x="1597" y="2111"/>
                </a:lnTo>
                <a:lnTo>
                  <a:pt x="1605" y="2121"/>
                </a:lnTo>
                <a:lnTo>
                  <a:pt x="1612" y="2131"/>
                </a:lnTo>
                <a:lnTo>
                  <a:pt x="1620" y="2140"/>
                </a:lnTo>
                <a:lnTo>
                  <a:pt x="1627" y="2149"/>
                </a:lnTo>
                <a:lnTo>
                  <a:pt x="1635" y="2158"/>
                </a:lnTo>
                <a:lnTo>
                  <a:pt x="1642" y="2166"/>
                </a:lnTo>
                <a:lnTo>
                  <a:pt x="1650" y="2175"/>
                </a:lnTo>
                <a:lnTo>
                  <a:pt x="1657" y="2183"/>
                </a:lnTo>
                <a:lnTo>
                  <a:pt x="1665" y="2191"/>
                </a:lnTo>
                <a:lnTo>
                  <a:pt x="1672" y="2198"/>
                </a:lnTo>
                <a:lnTo>
                  <a:pt x="1680" y="2205"/>
                </a:lnTo>
                <a:lnTo>
                  <a:pt x="1687" y="2213"/>
                </a:lnTo>
                <a:lnTo>
                  <a:pt x="1695" y="2219"/>
                </a:lnTo>
                <a:lnTo>
                  <a:pt x="1702" y="2225"/>
                </a:lnTo>
                <a:lnTo>
                  <a:pt x="1710" y="2232"/>
                </a:lnTo>
                <a:lnTo>
                  <a:pt x="1717" y="2237"/>
                </a:lnTo>
                <a:lnTo>
                  <a:pt x="1725" y="2243"/>
                </a:lnTo>
                <a:lnTo>
                  <a:pt x="1732" y="2248"/>
                </a:lnTo>
                <a:lnTo>
                  <a:pt x="1740" y="2253"/>
                </a:lnTo>
                <a:lnTo>
                  <a:pt x="1747" y="2257"/>
                </a:lnTo>
                <a:lnTo>
                  <a:pt x="1754" y="2262"/>
                </a:lnTo>
                <a:lnTo>
                  <a:pt x="1762" y="2265"/>
                </a:lnTo>
                <a:lnTo>
                  <a:pt x="1769" y="2269"/>
                </a:lnTo>
                <a:lnTo>
                  <a:pt x="1777" y="2272"/>
                </a:lnTo>
                <a:lnTo>
                  <a:pt x="1784" y="2275"/>
                </a:lnTo>
                <a:lnTo>
                  <a:pt x="1792" y="2277"/>
                </a:lnTo>
                <a:lnTo>
                  <a:pt x="1799" y="2280"/>
                </a:lnTo>
                <a:lnTo>
                  <a:pt x="1807" y="2282"/>
                </a:lnTo>
                <a:lnTo>
                  <a:pt x="1814" y="2283"/>
                </a:lnTo>
                <a:lnTo>
                  <a:pt x="1822" y="2284"/>
                </a:lnTo>
                <a:lnTo>
                  <a:pt x="1829" y="2285"/>
                </a:lnTo>
                <a:lnTo>
                  <a:pt x="1837" y="2285"/>
                </a:lnTo>
                <a:lnTo>
                  <a:pt x="1844" y="2285"/>
                </a:lnTo>
                <a:lnTo>
                  <a:pt x="1851" y="2284"/>
                </a:lnTo>
                <a:lnTo>
                  <a:pt x="1859" y="2283"/>
                </a:lnTo>
                <a:lnTo>
                  <a:pt x="1866" y="2282"/>
                </a:lnTo>
                <a:lnTo>
                  <a:pt x="1874" y="2280"/>
                </a:lnTo>
                <a:lnTo>
                  <a:pt x="1881" y="2278"/>
                </a:lnTo>
                <a:lnTo>
                  <a:pt x="1889" y="2276"/>
                </a:lnTo>
                <a:lnTo>
                  <a:pt x="1896" y="2273"/>
                </a:lnTo>
                <a:lnTo>
                  <a:pt x="1904" y="2269"/>
                </a:lnTo>
                <a:lnTo>
                  <a:pt x="1911" y="2265"/>
                </a:lnTo>
                <a:lnTo>
                  <a:pt x="1918" y="2261"/>
                </a:lnTo>
                <a:lnTo>
                  <a:pt x="1926" y="2256"/>
                </a:lnTo>
                <a:lnTo>
                  <a:pt x="1933" y="2251"/>
                </a:lnTo>
                <a:lnTo>
                  <a:pt x="1941" y="2246"/>
                </a:lnTo>
                <a:lnTo>
                  <a:pt x="1948" y="2240"/>
                </a:lnTo>
                <a:lnTo>
                  <a:pt x="1956" y="2233"/>
                </a:lnTo>
                <a:lnTo>
                  <a:pt x="1963" y="2226"/>
                </a:lnTo>
                <a:lnTo>
                  <a:pt x="1971" y="2219"/>
                </a:lnTo>
                <a:lnTo>
                  <a:pt x="1978" y="2211"/>
                </a:lnTo>
                <a:lnTo>
                  <a:pt x="1986" y="2202"/>
                </a:lnTo>
                <a:lnTo>
                  <a:pt x="1993" y="2193"/>
                </a:lnTo>
                <a:lnTo>
                  <a:pt x="2001" y="2184"/>
                </a:lnTo>
                <a:lnTo>
                  <a:pt x="2008" y="2174"/>
                </a:lnTo>
                <a:lnTo>
                  <a:pt x="2016" y="2164"/>
                </a:lnTo>
                <a:lnTo>
                  <a:pt x="2023" y="2153"/>
                </a:lnTo>
                <a:lnTo>
                  <a:pt x="2031" y="2141"/>
                </a:lnTo>
                <a:lnTo>
                  <a:pt x="2038" y="2129"/>
                </a:lnTo>
                <a:lnTo>
                  <a:pt x="2046" y="2117"/>
                </a:lnTo>
                <a:lnTo>
                  <a:pt x="2053" y="2104"/>
                </a:lnTo>
                <a:lnTo>
                  <a:pt x="2061" y="2090"/>
                </a:lnTo>
                <a:lnTo>
                  <a:pt x="2068" y="2076"/>
                </a:lnTo>
                <a:lnTo>
                  <a:pt x="2076" y="2062"/>
                </a:lnTo>
                <a:lnTo>
                  <a:pt x="2083" y="2046"/>
                </a:lnTo>
                <a:lnTo>
                  <a:pt x="2091" y="2031"/>
                </a:lnTo>
                <a:lnTo>
                  <a:pt x="2098" y="2015"/>
                </a:lnTo>
                <a:lnTo>
                  <a:pt x="2105" y="1998"/>
                </a:lnTo>
                <a:lnTo>
                  <a:pt x="2113" y="1980"/>
                </a:lnTo>
                <a:lnTo>
                  <a:pt x="2120" y="1962"/>
                </a:lnTo>
                <a:lnTo>
                  <a:pt x="2128" y="1944"/>
                </a:lnTo>
                <a:lnTo>
                  <a:pt x="2135" y="1925"/>
                </a:lnTo>
                <a:lnTo>
                  <a:pt x="2143" y="1905"/>
                </a:lnTo>
                <a:lnTo>
                  <a:pt x="2150" y="1884"/>
                </a:lnTo>
                <a:lnTo>
                  <a:pt x="2158" y="1863"/>
                </a:lnTo>
                <a:lnTo>
                  <a:pt x="2165" y="1842"/>
                </a:lnTo>
                <a:lnTo>
                  <a:pt x="2172" y="1820"/>
                </a:lnTo>
                <a:lnTo>
                  <a:pt x="2180" y="1797"/>
                </a:lnTo>
                <a:lnTo>
                  <a:pt x="2187" y="1774"/>
                </a:lnTo>
                <a:lnTo>
                  <a:pt x="2195" y="1750"/>
                </a:lnTo>
                <a:lnTo>
                  <a:pt x="2202" y="1725"/>
                </a:lnTo>
                <a:lnTo>
                  <a:pt x="2210" y="1700"/>
                </a:lnTo>
                <a:lnTo>
                  <a:pt x="2217" y="1674"/>
                </a:lnTo>
                <a:lnTo>
                  <a:pt x="2225" y="1647"/>
                </a:lnTo>
                <a:lnTo>
                  <a:pt x="2232" y="1620"/>
                </a:lnTo>
                <a:lnTo>
                  <a:pt x="2240" y="1593"/>
                </a:lnTo>
                <a:lnTo>
                  <a:pt x="2247" y="1564"/>
                </a:lnTo>
                <a:lnTo>
                  <a:pt x="2255" y="1535"/>
                </a:lnTo>
                <a:lnTo>
                  <a:pt x="2262" y="1505"/>
                </a:lnTo>
                <a:lnTo>
                  <a:pt x="2270" y="1475"/>
                </a:lnTo>
                <a:lnTo>
                  <a:pt x="2277" y="1443"/>
                </a:lnTo>
                <a:lnTo>
                  <a:pt x="2284" y="1412"/>
                </a:lnTo>
                <a:lnTo>
                  <a:pt x="2292" y="1379"/>
                </a:lnTo>
                <a:lnTo>
                  <a:pt x="2299" y="1346"/>
                </a:lnTo>
                <a:lnTo>
                  <a:pt x="2307" y="1312"/>
                </a:lnTo>
                <a:lnTo>
                  <a:pt x="2314" y="1277"/>
                </a:lnTo>
                <a:lnTo>
                  <a:pt x="2322" y="1242"/>
                </a:lnTo>
                <a:lnTo>
                  <a:pt x="2329" y="1205"/>
                </a:lnTo>
                <a:lnTo>
                  <a:pt x="2337" y="1169"/>
                </a:lnTo>
                <a:lnTo>
                  <a:pt x="2344" y="1131"/>
                </a:lnTo>
                <a:lnTo>
                  <a:pt x="2352" y="1093"/>
                </a:lnTo>
                <a:lnTo>
                  <a:pt x="2359" y="1054"/>
                </a:lnTo>
                <a:lnTo>
                  <a:pt x="2367" y="1014"/>
                </a:lnTo>
                <a:lnTo>
                  <a:pt x="2374" y="974"/>
                </a:lnTo>
                <a:lnTo>
                  <a:pt x="2382" y="932"/>
                </a:lnTo>
                <a:lnTo>
                  <a:pt x="2389" y="890"/>
                </a:lnTo>
                <a:lnTo>
                  <a:pt x="2397" y="848"/>
                </a:lnTo>
                <a:lnTo>
                  <a:pt x="2404" y="804"/>
                </a:lnTo>
                <a:lnTo>
                  <a:pt x="2412" y="760"/>
                </a:lnTo>
                <a:lnTo>
                  <a:pt x="2419" y="715"/>
                </a:lnTo>
                <a:lnTo>
                  <a:pt x="2426" y="669"/>
                </a:lnTo>
                <a:lnTo>
                  <a:pt x="2434" y="623"/>
                </a:lnTo>
                <a:lnTo>
                  <a:pt x="2441" y="575"/>
                </a:lnTo>
                <a:lnTo>
                  <a:pt x="2449" y="527"/>
                </a:lnTo>
                <a:lnTo>
                  <a:pt x="2456" y="478"/>
                </a:lnTo>
                <a:lnTo>
                  <a:pt x="2464" y="428"/>
                </a:lnTo>
                <a:lnTo>
                  <a:pt x="2471" y="377"/>
                </a:lnTo>
                <a:lnTo>
                  <a:pt x="2479" y="326"/>
                </a:lnTo>
                <a:lnTo>
                  <a:pt x="2486" y="273"/>
                </a:lnTo>
                <a:lnTo>
                  <a:pt x="2494" y="221"/>
                </a:lnTo>
                <a:lnTo>
                  <a:pt x="2501" y="167"/>
                </a:lnTo>
                <a:lnTo>
                  <a:pt x="2509" y="112"/>
                </a:lnTo>
                <a:lnTo>
                  <a:pt x="2516" y="56"/>
                </a:lnTo>
                <a:lnTo>
                  <a:pt x="2524" y="0"/>
                </a:lnTo>
              </a:path>
            </a:pathLst>
          </a:custGeom>
          <a:noFill/>
          <a:ln w="381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1" name="Freeform 231"/>
          <p:cNvSpPr>
            <a:spLocks/>
          </p:cNvSpPr>
          <p:nvPr/>
        </p:nvSpPr>
        <p:spPr bwMode="auto">
          <a:xfrm>
            <a:off x="2878754" y="2475992"/>
            <a:ext cx="928694" cy="3042984"/>
          </a:xfrm>
          <a:custGeom>
            <a:avLst/>
            <a:gdLst/>
            <a:ahLst/>
            <a:cxnLst>
              <a:cxn ang="0">
                <a:pos x="7" y="2261"/>
              </a:cxn>
              <a:cxn ang="0">
                <a:pos x="22" y="2149"/>
              </a:cxn>
              <a:cxn ang="0">
                <a:pos x="37" y="2041"/>
              </a:cxn>
              <a:cxn ang="0">
                <a:pos x="52" y="1937"/>
              </a:cxn>
              <a:cxn ang="0">
                <a:pos x="67" y="1835"/>
              </a:cxn>
              <a:cxn ang="0">
                <a:pos x="82" y="1737"/>
              </a:cxn>
              <a:cxn ang="0">
                <a:pos x="97" y="1642"/>
              </a:cxn>
              <a:cxn ang="0">
                <a:pos x="112" y="1550"/>
              </a:cxn>
              <a:cxn ang="0">
                <a:pos x="127" y="1462"/>
              </a:cxn>
              <a:cxn ang="0">
                <a:pos x="142" y="1376"/>
              </a:cxn>
              <a:cxn ang="0">
                <a:pos x="157" y="1294"/>
              </a:cxn>
              <a:cxn ang="0">
                <a:pos x="172" y="1214"/>
              </a:cxn>
              <a:cxn ang="0">
                <a:pos x="187" y="1138"/>
              </a:cxn>
              <a:cxn ang="0">
                <a:pos x="201" y="1064"/>
              </a:cxn>
              <a:cxn ang="0">
                <a:pos x="216" y="993"/>
              </a:cxn>
              <a:cxn ang="0">
                <a:pos x="231" y="925"/>
              </a:cxn>
              <a:cxn ang="0">
                <a:pos x="246" y="860"/>
              </a:cxn>
              <a:cxn ang="0">
                <a:pos x="261" y="797"/>
              </a:cxn>
              <a:cxn ang="0">
                <a:pos x="276" y="737"/>
              </a:cxn>
              <a:cxn ang="0">
                <a:pos x="291" y="680"/>
              </a:cxn>
              <a:cxn ang="0">
                <a:pos x="306" y="626"/>
              </a:cxn>
              <a:cxn ang="0">
                <a:pos x="321" y="574"/>
              </a:cxn>
              <a:cxn ang="0">
                <a:pos x="336" y="524"/>
              </a:cxn>
              <a:cxn ang="0">
                <a:pos x="351" y="478"/>
              </a:cxn>
              <a:cxn ang="0">
                <a:pos x="366" y="434"/>
              </a:cxn>
              <a:cxn ang="0">
                <a:pos x="380" y="392"/>
              </a:cxn>
              <a:cxn ang="0">
                <a:pos x="395" y="352"/>
              </a:cxn>
              <a:cxn ang="0">
                <a:pos x="410" y="315"/>
              </a:cxn>
              <a:cxn ang="0">
                <a:pos x="425" y="280"/>
              </a:cxn>
              <a:cxn ang="0">
                <a:pos x="440" y="247"/>
              </a:cxn>
              <a:cxn ang="0">
                <a:pos x="455" y="217"/>
              </a:cxn>
              <a:cxn ang="0">
                <a:pos x="470" y="189"/>
              </a:cxn>
              <a:cxn ang="0">
                <a:pos x="485" y="163"/>
              </a:cxn>
              <a:cxn ang="0">
                <a:pos x="500" y="139"/>
              </a:cxn>
              <a:cxn ang="0">
                <a:pos x="515" y="117"/>
              </a:cxn>
              <a:cxn ang="0">
                <a:pos x="530" y="97"/>
              </a:cxn>
              <a:cxn ang="0">
                <a:pos x="545" y="79"/>
              </a:cxn>
              <a:cxn ang="0">
                <a:pos x="560" y="63"/>
              </a:cxn>
              <a:cxn ang="0">
                <a:pos x="575" y="49"/>
              </a:cxn>
              <a:cxn ang="0">
                <a:pos x="590" y="37"/>
              </a:cxn>
              <a:cxn ang="0">
                <a:pos x="605" y="26"/>
              </a:cxn>
              <a:cxn ang="0">
                <a:pos x="620" y="18"/>
              </a:cxn>
              <a:cxn ang="0">
                <a:pos x="634" y="11"/>
              </a:cxn>
              <a:cxn ang="0">
                <a:pos x="649" y="6"/>
              </a:cxn>
              <a:cxn ang="0">
                <a:pos x="664" y="2"/>
              </a:cxn>
              <a:cxn ang="0">
                <a:pos x="679" y="1"/>
              </a:cxn>
              <a:cxn ang="0">
                <a:pos x="692" y="0"/>
              </a:cxn>
            </a:cxnLst>
            <a:rect l="0" t="0" r="r" b="b"/>
            <a:pathLst>
              <a:path w="692" h="2318">
                <a:moveTo>
                  <a:pt x="0" y="2318"/>
                </a:moveTo>
                <a:lnTo>
                  <a:pt x="7" y="2261"/>
                </a:lnTo>
                <a:lnTo>
                  <a:pt x="15" y="2205"/>
                </a:lnTo>
                <a:lnTo>
                  <a:pt x="22" y="2149"/>
                </a:lnTo>
                <a:lnTo>
                  <a:pt x="30" y="2095"/>
                </a:lnTo>
                <a:lnTo>
                  <a:pt x="37" y="2041"/>
                </a:lnTo>
                <a:lnTo>
                  <a:pt x="45" y="1989"/>
                </a:lnTo>
                <a:lnTo>
                  <a:pt x="52" y="1937"/>
                </a:lnTo>
                <a:lnTo>
                  <a:pt x="60" y="1886"/>
                </a:lnTo>
                <a:lnTo>
                  <a:pt x="67" y="1835"/>
                </a:lnTo>
                <a:lnTo>
                  <a:pt x="74" y="1786"/>
                </a:lnTo>
                <a:lnTo>
                  <a:pt x="82" y="1737"/>
                </a:lnTo>
                <a:lnTo>
                  <a:pt x="89" y="1690"/>
                </a:lnTo>
                <a:lnTo>
                  <a:pt x="97" y="1642"/>
                </a:lnTo>
                <a:lnTo>
                  <a:pt x="104" y="1596"/>
                </a:lnTo>
                <a:lnTo>
                  <a:pt x="112" y="1550"/>
                </a:lnTo>
                <a:lnTo>
                  <a:pt x="119" y="1506"/>
                </a:lnTo>
                <a:lnTo>
                  <a:pt x="127" y="1462"/>
                </a:lnTo>
                <a:lnTo>
                  <a:pt x="134" y="1419"/>
                </a:lnTo>
                <a:lnTo>
                  <a:pt x="142" y="1376"/>
                </a:lnTo>
                <a:lnTo>
                  <a:pt x="149" y="1335"/>
                </a:lnTo>
                <a:lnTo>
                  <a:pt x="157" y="1294"/>
                </a:lnTo>
                <a:lnTo>
                  <a:pt x="164" y="1253"/>
                </a:lnTo>
                <a:lnTo>
                  <a:pt x="172" y="1214"/>
                </a:lnTo>
                <a:lnTo>
                  <a:pt x="179" y="1175"/>
                </a:lnTo>
                <a:lnTo>
                  <a:pt x="187" y="1138"/>
                </a:lnTo>
                <a:lnTo>
                  <a:pt x="194" y="1100"/>
                </a:lnTo>
                <a:lnTo>
                  <a:pt x="201" y="1064"/>
                </a:lnTo>
                <a:lnTo>
                  <a:pt x="209" y="1028"/>
                </a:lnTo>
                <a:lnTo>
                  <a:pt x="216" y="993"/>
                </a:lnTo>
                <a:lnTo>
                  <a:pt x="224" y="959"/>
                </a:lnTo>
                <a:lnTo>
                  <a:pt x="231" y="925"/>
                </a:lnTo>
                <a:lnTo>
                  <a:pt x="239" y="892"/>
                </a:lnTo>
                <a:lnTo>
                  <a:pt x="246" y="860"/>
                </a:lnTo>
                <a:lnTo>
                  <a:pt x="254" y="828"/>
                </a:lnTo>
                <a:lnTo>
                  <a:pt x="261" y="797"/>
                </a:lnTo>
                <a:lnTo>
                  <a:pt x="269" y="767"/>
                </a:lnTo>
                <a:lnTo>
                  <a:pt x="276" y="737"/>
                </a:lnTo>
                <a:lnTo>
                  <a:pt x="284" y="709"/>
                </a:lnTo>
                <a:lnTo>
                  <a:pt x="291" y="680"/>
                </a:lnTo>
                <a:lnTo>
                  <a:pt x="299" y="653"/>
                </a:lnTo>
                <a:lnTo>
                  <a:pt x="306" y="626"/>
                </a:lnTo>
                <a:lnTo>
                  <a:pt x="313" y="600"/>
                </a:lnTo>
                <a:lnTo>
                  <a:pt x="321" y="574"/>
                </a:lnTo>
                <a:lnTo>
                  <a:pt x="328" y="549"/>
                </a:lnTo>
                <a:lnTo>
                  <a:pt x="336" y="524"/>
                </a:lnTo>
                <a:lnTo>
                  <a:pt x="343" y="501"/>
                </a:lnTo>
                <a:lnTo>
                  <a:pt x="351" y="478"/>
                </a:lnTo>
                <a:lnTo>
                  <a:pt x="358" y="455"/>
                </a:lnTo>
                <a:lnTo>
                  <a:pt x="366" y="434"/>
                </a:lnTo>
                <a:lnTo>
                  <a:pt x="373" y="412"/>
                </a:lnTo>
                <a:lnTo>
                  <a:pt x="380" y="392"/>
                </a:lnTo>
                <a:lnTo>
                  <a:pt x="388" y="371"/>
                </a:lnTo>
                <a:lnTo>
                  <a:pt x="395" y="352"/>
                </a:lnTo>
                <a:lnTo>
                  <a:pt x="403" y="333"/>
                </a:lnTo>
                <a:lnTo>
                  <a:pt x="410" y="315"/>
                </a:lnTo>
                <a:lnTo>
                  <a:pt x="418" y="297"/>
                </a:lnTo>
                <a:lnTo>
                  <a:pt x="425" y="280"/>
                </a:lnTo>
                <a:lnTo>
                  <a:pt x="433" y="263"/>
                </a:lnTo>
                <a:lnTo>
                  <a:pt x="440" y="247"/>
                </a:lnTo>
                <a:lnTo>
                  <a:pt x="448" y="232"/>
                </a:lnTo>
                <a:lnTo>
                  <a:pt x="455" y="217"/>
                </a:lnTo>
                <a:lnTo>
                  <a:pt x="463" y="203"/>
                </a:lnTo>
                <a:lnTo>
                  <a:pt x="470" y="189"/>
                </a:lnTo>
                <a:lnTo>
                  <a:pt x="478" y="175"/>
                </a:lnTo>
                <a:lnTo>
                  <a:pt x="485" y="163"/>
                </a:lnTo>
                <a:lnTo>
                  <a:pt x="493" y="151"/>
                </a:lnTo>
                <a:lnTo>
                  <a:pt x="500" y="139"/>
                </a:lnTo>
                <a:lnTo>
                  <a:pt x="508" y="128"/>
                </a:lnTo>
                <a:lnTo>
                  <a:pt x="515" y="117"/>
                </a:lnTo>
                <a:lnTo>
                  <a:pt x="523" y="107"/>
                </a:lnTo>
                <a:lnTo>
                  <a:pt x="530" y="97"/>
                </a:lnTo>
                <a:lnTo>
                  <a:pt x="538" y="88"/>
                </a:lnTo>
                <a:lnTo>
                  <a:pt x="545" y="79"/>
                </a:lnTo>
                <a:lnTo>
                  <a:pt x="553" y="71"/>
                </a:lnTo>
                <a:lnTo>
                  <a:pt x="560" y="63"/>
                </a:lnTo>
                <a:lnTo>
                  <a:pt x="567" y="56"/>
                </a:lnTo>
                <a:lnTo>
                  <a:pt x="575" y="49"/>
                </a:lnTo>
                <a:lnTo>
                  <a:pt x="582" y="43"/>
                </a:lnTo>
                <a:lnTo>
                  <a:pt x="590" y="37"/>
                </a:lnTo>
                <a:lnTo>
                  <a:pt x="597" y="32"/>
                </a:lnTo>
                <a:lnTo>
                  <a:pt x="605" y="26"/>
                </a:lnTo>
                <a:lnTo>
                  <a:pt x="612" y="22"/>
                </a:lnTo>
                <a:lnTo>
                  <a:pt x="620" y="18"/>
                </a:lnTo>
                <a:lnTo>
                  <a:pt x="627" y="14"/>
                </a:lnTo>
                <a:lnTo>
                  <a:pt x="634" y="11"/>
                </a:lnTo>
                <a:lnTo>
                  <a:pt x="642" y="8"/>
                </a:lnTo>
                <a:lnTo>
                  <a:pt x="649" y="6"/>
                </a:lnTo>
                <a:lnTo>
                  <a:pt x="657" y="4"/>
                </a:lnTo>
                <a:lnTo>
                  <a:pt x="664" y="2"/>
                </a:lnTo>
                <a:lnTo>
                  <a:pt x="672" y="1"/>
                </a:lnTo>
                <a:lnTo>
                  <a:pt x="679" y="1"/>
                </a:lnTo>
                <a:lnTo>
                  <a:pt x="687" y="0"/>
                </a:lnTo>
                <a:lnTo>
                  <a:pt x="692" y="0"/>
                </a:lnTo>
              </a:path>
            </a:pathLst>
          </a:custGeom>
          <a:noFill/>
          <a:ln w="635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2" name="Freeform 231"/>
          <p:cNvSpPr>
            <a:spLocks/>
          </p:cNvSpPr>
          <p:nvPr/>
        </p:nvSpPr>
        <p:spPr bwMode="auto">
          <a:xfrm rot="10800000">
            <a:off x="5379084" y="1475860"/>
            <a:ext cx="1000131" cy="2990854"/>
          </a:xfrm>
          <a:custGeom>
            <a:avLst/>
            <a:gdLst/>
            <a:ahLst/>
            <a:cxnLst>
              <a:cxn ang="0">
                <a:pos x="7" y="2261"/>
              </a:cxn>
              <a:cxn ang="0">
                <a:pos x="22" y="2149"/>
              </a:cxn>
              <a:cxn ang="0">
                <a:pos x="37" y="2041"/>
              </a:cxn>
              <a:cxn ang="0">
                <a:pos x="52" y="1937"/>
              </a:cxn>
              <a:cxn ang="0">
                <a:pos x="67" y="1835"/>
              </a:cxn>
              <a:cxn ang="0">
                <a:pos x="82" y="1737"/>
              </a:cxn>
              <a:cxn ang="0">
                <a:pos x="97" y="1642"/>
              </a:cxn>
              <a:cxn ang="0">
                <a:pos x="112" y="1550"/>
              </a:cxn>
              <a:cxn ang="0">
                <a:pos x="127" y="1462"/>
              </a:cxn>
              <a:cxn ang="0">
                <a:pos x="142" y="1376"/>
              </a:cxn>
              <a:cxn ang="0">
                <a:pos x="157" y="1294"/>
              </a:cxn>
              <a:cxn ang="0">
                <a:pos x="172" y="1214"/>
              </a:cxn>
              <a:cxn ang="0">
                <a:pos x="187" y="1138"/>
              </a:cxn>
              <a:cxn ang="0">
                <a:pos x="201" y="1064"/>
              </a:cxn>
              <a:cxn ang="0">
                <a:pos x="216" y="993"/>
              </a:cxn>
              <a:cxn ang="0">
                <a:pos x="231" y="925"/>
              </a:cxn>
              <a:cxn ang="0">
                <a:pos x="246" y="860"/>
              </a:cxn>
              <a:cxn ang="0">
                <a:pos x="261" y="797"/>
              </a:cxn>
              <a:cxn ang="0">
                <a:pos x="276" y="737"/>
              </a:cxn>
              <a:cxn ang="0">
                <a:pos x="291" y="680"/>
              </a:cxn>
              <a:cxn ang="0">
                <a:pos x="306" y="626"/>
              </a:cxn>
              <a:cxn ang="0">
                <a:pos x="321" y="574"/>
              </a:cxn>
              <a:cxn ang="0">
                <a:pos x="336" y="524"/>
              </a:cxn>
              <a:cxn ang="0">
                <a:pos x="351" y="478"/>
              </a:cxn>
              <a:cxn ang="0">
                <a:pos x="366" y="434"/>
              </a:cxn>
              <a:cxn ang="0">
                <a:pos x="380" y="392"/>
              </a:cxn>
              <a:cxn ang="0">
                <a:pos x="395" y="352"/>
              </a:cxn>
              <a:cxn ang="0">
                <a:pos x="410" y="315"/>
              </a:cxn>
              <a:cxn ang="0">
                <a:pos x="425" y="280"/>
              </a:cxn>
              <a:cxn ang="0">
                <a:pos x="440" y="247"/>
              </a:cxn>
              <a:cxn ang="0">
                <a:pos x="455" y="217"/>
              </a:cxn>
              <a:cxn ang="0">
                <a:pos x="470" y="189"/>
              </a:cxn>
              <a:cxn ang="0">
                <a:pos x="485" y="163"/>
              </a:cxn>
              <a:cxn ang="0">
                <a:pos x="500" y="139"/>
              </a:cxn>
              <a:cxn ang="0">
                <a:pos x="515" y="117"/>
              </a:cxn>
              <a:cxn ang="0">
                <a:pos x="530" y="97"/>
              </a:cxn>
              <a:cxn ang="0">
                <a:pos x="545" y="79"/>
              </a:cxn>
              <a:cxn ang="0">
                <a:pos x="560" y="63"/>
              </a:cxn>
              <a:cxn ang="0">
                <a:pos x="575" y="49"/>
              </a:cxn>
              <a:cxn ang="0">
                <a:pos x="590" y="37"/>
              </a:cxn>
              <a:cxn ang="0">
                <a:pos x="605" y="26"/>
              </a:cxn>
              <a:cxn ang="0">
                <a:pos x="620" y="18"/>
              </a:cxn>
              <a:cxn ang="0">
                <a:pos x="634" y="11"/>
              </a:cxn>
              <a:cxn ang="0">
                <a:pos x="649" y="6"/>
              </a:cxn>
              <a:cxn ang="0">
                <a:pos x="664" y="2"/>
              </a:cxn>
              <a:cxn ang="0">
                <a:pos x="679" y="1"/>
              </a:cxn>
              <a:cxn ang="0">
                <a:pos x="692" y="0"/>
              </a:cxn>
            </a:cxnLst>
            <a:rect l="0" t="0" r="r" b="b"/>
            <a:pathLst>
              <a:path w="692" h="2318">
                <a:moveTo>
                  <a:pt x="0" y="2318"/>
                </a:moveTo>
                <a:lnTo>
                  <a:pt x="7" y="2261"/>
                </a:lnTo>
                <a:lnTo>
                  <a:pt x="15" y="2205"/>
                </a:lnTo>
                <a:lnTo>
                  <a:pt x="22" y="2149"/>
                </a:lnTo>
                <a:lnTo>
                  <a:pt x="30" y="2095"/>
                </a:lnTo>
                <a:lnTo>
                  <a:pt x="37" y="2041"/>
                </a:lnTo>
                <a:lnTo>
                  <a:pt x="45" y="1989"/>
                </a:lnTo>
                <a:lnTo>
                  <a:pt x="52" y="1937"/>
                </a:lnTo>
                <a:lnTo>
                  <a:pt x="60" y="1886"/>
                </a:lnTo>
                <a:lnTo>
                  <a:pt x="67" y="1835"/>
                </a:lnTo>
                <a:lnTo>
                  <a:pt x="74" y="1786"/>
                </a:lnTo>
                <a:lnTo>
                  <a:pt x="82" y="1737"/>
                </a:lnTo>
                <a:lnTo>
                  <a:pt x="89" y="1690"/>
                </a:lnTo>
                <a:lnTo>
                  <a:pt x="97" y="1642"/>
                </a:lnTo>
                <a:lnTo>
                  <a:pt x="104" y="1596"/>
                </a:lnTo>
                <a:lnTo>
                  <a:pt x="112" y="1550"/>
                </a:lnTo>
                <a:lnTo>
                  <a:pt x="119" y="1506"/>
                </a:lnTo>
                <a:lnTo>
                  <a:pt x="127" y="1462"/>
                </a:lnTo>
                <a:lnTo>
                  <a:pt x="134" y="1419"/>
                </a:lnTo>
                <a:lnTo>
                  <a:pt x="142" y="1376"/>
                </a:lnTo>
                <a:lnTo>
                  <a:pt x="149" y="1335"/>
                </a:lnTo>
                <a:lnTo>
                  <a:pt x="157" y="1294"/>
                </a:lnTo>
                <a:lnTo>
                  <a:pt x="164" y="1253"/>
                </a:lnTo>
                <a:lnTo>
                  <a:pt x="172" y="1214"/>
                </a:lnTo>
                <a:lnTo>
                  <a:pt x="179" y="1175"/>
                </a:lnTo>
                <a:lnTo>
                  <a:pt x="187" y="1138"/>
                </a:lnTo>
                <a:lnTo>
                  <a:pt x="194" y="1100"/>
                </a:lnTo>
                <a:lnTo>
                  <a:pt x="201" y="1064"/>
                </a:lnTo>
                <a:lnTo>
                  <a:pt x="209" y="1028"/>
                </a:lnTo>
                <a:lnTo>
                  <a:pt x="216" y="993"/>
                </a:lnTo>
                <a:lnTo>
                  <a:pt x="224" y="959"/>
                </a:lnTo>
                <a:lnTo>
                  <a:pt x="231" y="925"/>
                </a:lnTo>
                <a:lnTo>
                  <a:pt x="239" y="892"/>
                </a:lnTo>
                <a:lnTo>
                  <a:pt x="246" y="860"/>
                </a:lnTo>
                <a:lnTo>
                  <a:pt x="254" y="828"/>
                </a:lnTo>
                <a:lnTo>
                  <a:pt x="261" y="797"/>
                </a:lnTo>
                <a:lnTo>
                  <a:pt x="269" y="767"/>
                </a:lnTo>
                <a:lnTo>
                  <a:pt x="276" y="737"/>
                </a:lnTo>
                <a:lnTo>
                  <a:pt x="284" y="709"/>
                </a:lnTo>
                <a:lnTo>
                  <a:pt x="291" y="680"/>
                </a:lnTo>
                <a:lnTo>
                  <a:pt x="299" y="653"/>
                </a:lnTo>
                <a:lnTo>
                  <a:pt x="306" y="626"/>
                </a:lnTo>
                <a:lnTo>
                  <a:pt x="313" y="600"/>
                </a:lnTo>
                <a:lnTo>
                  <a:pt x="321" y="574"/>
                </a:lnTo>
                <a:lnTo>
                  <a:pt x="328" y="549"/>
                </a:lnTo>
                <a:lnTo>
                  <a:pt x="336" y="524"/>
                </a:lnTo>
                <a:lnTo>
                  <a:pt x="343" y="501"/>
                </a:lnTo>
                <a:lnTo>
                  <a:pt x="351" y="478"/>
                </a:lnTo>
                <a:lnTo>
                  <a:pt x="358" y="455"/>
                </a:lnTo>
                <a:lnTo>
                  <a:pt x="366" y="434"/>
                </a:lnTo>
                <a:lnTo>
                  <a:pt x="373" y="412"/>
                </a:lnTo>
                <a:lnTo>
                  <a:pt x="380" y="392"/>
                </a:lnTo>
                <a:lnTo>
                  <a:pt x="388" y="371"/>
                </a:lnTo>
                <a:lnTo>
                  <a:pt x="395" y="352"/>
                </a:lnTo>
                <a:lnTo>
                  <a:pt x="403" y="333"/>
                </a:lnTo>
                <a:lnTo>
                  <a:pt x="410" y="315"/>
                </a:lnTo>
                <a:lnTo>
                  <a:pt x="418" y="297"/>
                </a:lnTo>
                <a:lnTo>
                  <a:pt x="425" y="280"/>
                </a:lnTo>
                <a:lnTo>
                  <a:pt x="433" y="263"/>
                </a:lnTo>
                <a:lnTo>
                  <a:pt x="440" y="247"/>
                </a:lnTo>
                <a:lnTo>
                  <a:pt x="448" y="232"/>
                </a:lnTo>
                <a:lnTo>
                  <a:pt x="455" y="217"/>
                </a:lnTo>
                <a:lnTo>
                  <a:pt x="463" y="203"/>
                </a:lnTo>
                <a:lnTo>
                  <a:pt x="470" y="189"/>
                </a:lnTo>
                <a:lnTo>
                  <a:pt x="478" y="175"/>
                </a:lnTo>
                <a:lnTo>
                  <a:pt x="485" y="163"/>
                </a:lnTo>
                <a:lnTo>
                  <a:pt x="493" y="151"/>
                </a:lnTo>
                <a:lnTo>
                  <a:pt x="500" y="139"/>
                </a:lnTo>
                <a:lnTo>
                  <a:pt x="508" y="128"/>
                </a:lnTo>
                <a:lnTo>
                  <a:pt x="515" y="117"/>
                </a:lnTo>
                <a:lnTo>
                  <a:pt x="523" y="107"/>
                </a:lnTo>
                <a:lnTo>
                  <a:pt x="530" y="97"/>
                </a:lnTo>
                <a:lnTo>
                  <a:pt x="538" y="88"/>
                </a:lnTo>
                <a:lnTo>
                  <a:pt x="545" y="79"/>
                </a:lnTo>
                <a:lnTo>
                  <a:pt x="553" y="71"/>
                </a:lnTo>
                <a:lnTo>
                  <a:pt x="560" y="63"/>
                </a:lnTo>
                <a:lnTo>
                  <a:pt x="567" y="56"/>
                </a:lnTo>
                <a:lnTo>
                  <a:pt x="575" y="49"/>
                </a:lnTo>
                <a:lnTo>
                  <a:pt x="582" y="43"/>
                </a:lnTo>
                <a:lnTo>
                  <a:pt x="590" y="37"/>
                </a:lnTo>
                <a:lnTo>
                  <a:pt x="597" y="32"/>
                </a:lnTo>
                <a:lnTo>
                  <a:pt x="605" y="26"/>
                </a:lnTo>
                <a:lnTo>
                  <a:pt x="612" y="22"/>
                </a:lnTo>
                <a:lnTo>
                  <a:pt x="620" y="18"/>
                </a:lnTo>
                <a:lnTo>
                  <a:pt x="627" y="14"/>
                </a:lnTo>
                <a:lnTo>
                  <a:pt x="634" y="11"/>
                </a:lnTo>
                <a:lnTo>
                  <a:pt x="642" y="8"/>
                </a:lnTo>
                <a:lnTo>
                  <a:pt x="649" y="6"/>
                </a:lnTo>
                <a:lnTo>
                  <a:pt x="657" y="4"/>
                </a:lnTo>
                <a:lnTo>
                  <a:pt x="664" y="2"/>
                </a:lnTo>
                <a:lnTo>
                  <a:pt x="672" y="1"/>
                </a:lnTo>
                <a:lnTo>
                  <a:pt x="679" y="1"/>
                </a:lnTo>
                <a:lnTo>
                  <a:pt x="687" y="0"/>
                </a:lnTo>
                <a:lnTo>
                  <a:pt x="692" y="0"/>
                </a:lnTo>
              </a:path>
            </a:pathLst>
          </a:custGeom>
          <a:noFill/>
          <a:ln w="635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3" name="Freeform 461"/>
          <p:cNvSpPr>
            <a:spLocks/>
          </p:cNvSpPr>
          <p:nvPr/>
        </p:nvSpPr>
        <p:spPr bwMode="auto">
          <a:xfrm>
            <a:off x="3807448" y="2475992"/>
            <a:ext cx="1643074" cy="2000264"/>
          </a:xfrm>
          <a:custGeom>
            <a:avLst/>
            <a:gdLst/>
            <a:ahLst/>
            <a:cxnLst>
              <a:cxn ang="0">
                <a:pos x="15" y="1"/>
              </a:cxn>
              <a:cxn ang="0">
                <a:pos x="37" y="6"/>
              </a:cxn>
              <a:cxn ang="0">
                <a:pos x="60" y="13"/>
              </a:cxn>
              <a:cxn ang="0">
                <a:pos x="82" y="24"/>
              </a:cxn>
              <a:cxn ang="0">
                <a:pos x="104" y="38"/>
              </a:cxn>
              <a:cxn ang="0">
                <a:pos x="127" y="54"/>
              </a:cxn>
              <a:cxn ang="0">
                <a:pos x="149" y="73"/>
              </a:cxn>
              <a:cxn ang="0">
                <a:pos x="171" y="95"/>
              </a:cxn>
              <a:cxn ang="0">
                <a:pos x="194" y="119"/>
              </a:cxn>
              <a:cxn ang="0">
                <a:pos x="216" y="146"/>
              </a:cxn>
              <a:cxn ang="0">
                <a:pos x="239" y="175"/>
              </a:cxn>
              <a:cxn ang="0">
                <a:pos x="261" y="205"/>
              </a:cxn>
              <a:cxn ang="0">
                <a:pos x="284" y="238"/>
              </a:cxn>
              <a:cxn ang="0">
                <a:pos x="306" y="272"/>
              </a:cxn>
              <a:cxn ang="0">
                <a:pos x="328" y="308"/>
              </a:cxn>
              <a:cxn ang="0">
                <a:pos x="351" y="346"/>
              </a:cxn>
              <a:cxn ang="0">
                <a:pos x="373" y="385"/>
              </a:cxn>
              <a:cxn ang="0">
                <a:pos x="395" y="425"/>
              </a:cxn>
              <a:cxn ang="0">
                <a:pos x="418" y="466"/>
              </a:cxn>
              <a:cxn ang="0">
                <a:pos x="440" y="508"/>
              </a:cxn>
              <a:cxn ang="0">
                <a:pos x="463" y="551"/>
              </a:cxn>
              <a:cxn ang="0">
                <a:pos x="485" y="594"/>
              </a:cxn>
              <a:cxn ang="0">
                <a:pos x="507" y="638"/>
              </a:cxn>
              <a:cxn ang="0">
                <a:pos x="530" y="682"/>
              </a:cxn>
              <a:cxn ang="0">
                <a:pos x="552" y="727"/>
              </a:cxn>
              <a:cxn ang="0">
                <a:pos x="575" y="772"/>
              </a:cxn>
              <a:cxn ang="0">
                <a:pos x="597" y="817"/>
              </a:cxn>
              <a:cxn ang="0">
                <a:pos x="620" y="862"/>
              </a:cxn>
              <a:cxn ang="0">
                <a:pos x="642" y="906"/>
              </a:cxn>
              <a:cxn ang="0">
                <a:pos x="664" y="950"/>
              </a:cxn>
              <a:cxn ang="0">
                <a:pos x="687" y="993"/>
              </a:cxn>
              <a:cxn ang="0">
                <a:pos x="709" y="1036"/>
              </a:cxn>
              <a:cxn ang="0">
                <a:pos x="732" y="1078"/>
              </a:cxn>
              <a:cxn ang="0">
                <a:pos x="754" y="1118"/>
              </a:cxn>
              <a:cxn ang="0">
                <a:pos x="776" y="1158"/>
              </a:cxn>
              <a:cxn ang="0">
                <a:pos x="799" y="1197"/>
              </a:cxn>
              <a:cxn ang="0">
                <a:pos x="821" y="1234"/>
              </a:cxn>
              <a:cxn ang="0">
                <a:pos x="843" y="1270"/>
              </a:cxn>
              <a:cxn ang="0">
                <a:pos x="866" y="1304"/>
              </a:cxn>
              <a:cxn ang="0">
                <a:pos x="888" y="1336"/>
              </a:cxn>
              <a:cxn ang="0">
                <a:pos x="911" y="1366"/>
              </a:cxn>
              <a:cxn ang="0">
                <a:pos x="933" y="1394"/>
              </a:cxn>
              <a:cxn ang="0">
                <a:pos x="956" y="1420"/>
              </a:cxn>
              <a:cxn ang="0">
                <a:pos x="978" y="1444"/>
              </a:cxn>
              <a:cxn ang="0">
                <a:pos x="1001" y="1465"/>
              </a:cxn>
              <a:cxn ang="0">
                <a:pos x="1023" y="1484"/>
              </a:cxn>
              <a:cxn ang="0">
                <a:pos x="1045" y="1500"/>
              </a:cxn>
              <a:cxn ang="0">
                <a:pos x="1068" y="1513"/>
              </a:cxn>
              <a:cxn ang="0">
                <a:pos x="1090" y="1523"/>
              </a:cxn>
              <a:cxn ang="0">
                <a:pos x="1112" y="1530"/>
              </a:cxn>
              <a:cxn ang="0">
                <a:pos x="1135" y="1533"/>
              </a:cxn>
            </a:cxnLst>
            <a:rect l="0" t="0" r="r" b="b"/>
            <a:pathLst>
              <a:path w="1145" h="1534">
                <a:moveTo>
                  <a:pt x="0" y="0"/>
                </a:moveTo>
                <a:lnTo>
                  <a:pt x="7" y="1"/>
                </a:lnTo>
                <a:lnTo>
                  <a:pt x="15" y="1"/>
                </a:lnTo>
                <a:lnTo>
                  <a:pt x="22" y="2"/>
                </a:lnTo>
                <a:lnTo>
                  <a:pt x="30" y="4"/>
                </a:lnTo>
                <a:lnTo>
                  <a:pt x="37" y="6"/>
                </a:lnTo>
                <a:lnTo>
                  <a:pt x="45" y="8"/>
                </a:lnTo>
                <a:lnTo>
                  <a:pt x="52" y="10"/>
                </a:lnTo>
                <a:lnTo>
                  <a:pt x="60" y="13"/>
                </a:lnTo>
                <a:lnTo>
                  <a:pt x="67" y="16"/>
                </a:lnTo>
                <a:lnTo>
                  <a:pt x="75" y="20"/>
                </a:lnTo>
                <a:lnTo>
                  <a:pt x="82" y="24"/>
                </a:lnTo>
                <a:lnTo>
                  <a:pt x="89" y="28"/>
                </a:lnTo>
                <a:lnTo>
                  <a:pt x="97" y="33"/>
                </a:lnTo>
                <a:lnTo>
                  <a:pt x="104" y="38"/>
                </a:lnTo>
                <a:lnTo>
                  <a:pt x="112" y="43"/>
                </a:lnTo>
                <a:lnTo>
                  <a:pt x="119" y="48"/>
                </a:lnTo>
                <a:lnTo>
                  <a:pt x="127" y="54"/>
                </a:lnTo>
                <a:lnTo>
                  <a:pt x="134" y="60"/>
                </a:lnTo>
                <a:lnTo>
                  <a:pt x="141" y="67"/>
                </a:lnTo>
                <a:lnTo>
                  <a:pt x="149" y="73"/>
                </a:lnTo>
                <a:lnTo>
                  <a:pt x="156" y="80"/>
                </a:lnTo>
                <a:lnTo>
                  <a:pt x="164" y="88"/>
                </a:lnTo>
                <a:lnTo>
                  <a:pt x="171" y="95"/>
                </a:lnTo>
                <a:lnTo>
                  <a:pt x="179" y="103"/>
                </a:lnTo>
                <a:lnTo>
                  <a:pt x="186" y="111"/>
                </a:lnTo>
                <a:lnTo>
                  <a:pt x="194" y="119"/>
                </a:lnTo>
                <a:lnTo>
                  <a:pt x="201" y="128"/>
                </a:lnTo>
                <a:lnTo>
                  <a:pt x="209" y="137"/>
                </a:lnTo>
                <a:lnTo>
                  <a:pt x="216" y="146"/>
                </a:lnTo>
                <a:lnTo>
                  <a:pt x="224" y="155"/>
                </a:lnTo>
                <a:lnTo>
                  <a:pt x="231" y="165"/>
                </a:lnTo>
                <a:lnTo>
                  <a:pt x="239" y="175"/>
                </a:lnTo>
                <a:lnTo>
                  <a:pt x="246" y="185"/>
                </a:lnTo>
                <a:lnTo>
                  <a:pt x="254" y="195"/>
                </a:lnTo>
                <a:lnTo>
                  <a:pt x="261" y="205"/>
                </a:lnTo>
                <a:lnTo>
                  <a:pt x="269" y="216"/>
                </a:lnTo>
                <a:lnTo>
                  <a:pt x="276" y="227"/>
                </a:lnTo>
                <a:lnTo>
                  <a:pt x="284" y="238"/>
                </a:lnTo>
                <a:lnTo>
                  <a:pt x="291" y="249"/>
                </a:lnTo>
                <a:lnTo>
                  <a:pt x="299" y="260"/>
                </a:lnTo>
                <a:lnTo>
                  <a:pt x="306" y="272"/>
                </a:lnTo>
                <a:lnTo>
                  <a:pt x="314" y="284"/>
                </a:lnTo>
                <a:lnTo>
                  <a:pt x="321" y="296"/>
                </a:lnTo>
                <a:lnTo>
                  <a:pt x="328" y="308"/>
                </a:lnTo>
                <a:lnTo>
                  <a:pt x="336" y="320"/>
                </a:lnTo>
                <a:lnTo>
                  <a:pt x="343" y="333"/>
                </a:lnTo>
                <a:lnTo>
                  <a:pt x="351" y="346"/>
                </a:lnTo>
                <a:lnTo>
                  <a:pt x="358" y="358"/>
                </a:lnTo>
                <a:lnTo>
                  <a:pt x="366" y="371"/>
                </a:lnTo>
                <a:lnTo>
                  <a:pt x="373" y="385"/>
                </a:lnTo>
                <a:lnTo>
                  <a:pt x="381" y="398"/>
                </a:lnTo>
                <a:lnTo>
                  <a:pt x="388" y="411"/>
                </a:lnTo>
                <a:lnTo>
                  <a:pt x="395" y="425"/>
                </a:lnTo>
                <a:lnTo>
                  <a:pt x="403" y="438"/>
                </a:lnTo>
                <a:lnTo>
                  <a:pt x="410" y="452"/>
                </a:lnTo>
                <a:lnTo>
                  <a:pt x="418" y="466"/>
                </a:lnTo>
                <a:lnTo>
                  <a:pt x="425" y="479"/>
                </a:lnTo>
                <a:lnTo>
                  <a:pt x="433" y="494"/>
                </a:lnTo>
                <a:lnTo>
                  <a:pt x="440" y="508"/>
                </a:lnTo>
                <a:lnTo>
                  <a:pt x="448" y="522"/>
                </a:lnTo>
                <a:lnTo>
                  <a:pt x="455" y="536"/>
                </a:lnTo>
                <a:lnTo>
                  <a:pt x="463" y="551"/>
                </a:lnTo>
                <a:lnTo>
                  <a:pt x="470" y="565"/>
                </a:lnTo>
                <a:lnTo>
                  <a:pt x="478" y="580"/>
                </a:lnTo>
                <a:lnTo>
                  <a:pt x="485" y="594"/>
                </a:lnTo>
                <a:lnTo>
                  <a:pt x="493" y="609"/>
                </a:lnTo>
                <a:lnTo>
                  <a:pt x="500" y="623"/>
                </a:lnTo>
                <a:lnTo>
                  <a:pt x="507" y="638"/>
                </a:lnTo>
                <a:lnTo>
                  <a:pt x="515" y="653"/>
                </a:lnTo>
                <a:lnTo>
                  <a:pt x="522" y="668"/>
                </a:lnTo>
                <a:lnTo>
                  <a:pt x="530" y="682"/>
                </a:lnTo>
                <a:lnTo>
                  <a:pt x="537" y="697"/>
                </a:lnTo>
                <a:lnTo>
                  <a:pt x="545" y="712"/>
                </a:lnTo>
                <a:lnTo>
                  <a:pt x="552" y="727"/>
                </a:lnTo>
                <a:lnTo>
                  <a:pt x="560" y="742"/>
                </a:lnTo>
                <a:lnTo>
                  <a:pt x="567" y="757"/>
                </a:lnTo>
                <a:lnTo>
                  <a:pt x="575" y="772"/>
                </a:lnTo>
                <a:lnTo>
                  <a:pt x="582" y="787"/>
                </a:lnTo>
                <a:lnTo>
                  <a:pt x="590" y="802"/>
                </a:lnTo>
                <a:lnTo>
                  <a:pt x="597" y="817"/>
                </a:lnTo>
                <a:lnTo>
                  <a:pt x="605" y="832"/>
                </a:lnTo>
                <a:lnTo>
                  <a:pt x="612" y="847"/>
                </a:lnTo>
                <a:lnTo>
                  <a:pt x="620" y="862"/>
                </a:lnTo>
                <a:lnTo>
                  <a:pt x="627" y="876"/>
                </a:lnTo>
                <a:lnTo>
                  <a:pt x="635" y="891"/>
                </a:lnTo>
                <a:lnTo>
                  <a:pt x="642" y="906"/>
                </a:lnTo>
                <a:lnTo>
                  <a:pt x="649" y="920"/>
                </a:lnTo>
                <a:lnTo>
                  <a:pt x="657" y="935"/>
                </a:lnTo>
                <a:lnTo>
                  <a:pt x="664" y="950"/>
                </a:lnTo>
                <a:lnTo>
                  <a:pt x="672" y="964"/>
                </a:lnTo>
                <a:lnTo>
                  <a:pt x="679" y="979"/>
                </a:lnTo>
                <a:lnTo>
                  <a:pt x="687" y="993"/>
                </a:lnTo>
                <a:lnTo>
                  <a:pt x="694" y="1007"/>
                </a:lnTo>
                <a:lnTo>
                  <a:pt x="702" y="1022"/>
                </a:lnTo>
                <a:lnTo>
                  <a:pt x="709" y="1036"/>
                </a:lnTo>
                <a:lnTo>
                  <a:pt x="717" y="1050"/>
                </a:lnTo>
                <a:lnTo>
                  <a:pt x="724" y="1064"/>
                </a:lnTo>
                <a:lnTo>
                  <a:pt x="732" y="1078"/>
                </a:lnTo>
                <a:lnTo>
                  <a:pt x="739" y="1091"/>
                </a:lnTo>
                <a:lnTo>
                  <a:pt x="747" y="1105"/>
                </a:lnTo>
                <a:lnTo>
                  <a:pt x="754" y="1118"/>
                </a:lnTo>
                <a:lnTo>
                  <a:pt x="761" y="1132"/>
                </a:lnTo>
                <a:lnTo>
                  <a:pt x="769" y="1145"/>
                </a:lnTo>
                <a:lnTo>
                  <a:pt x="776" y="1158"/>
                </a:lnTo>
                <a:lnTo>
                  <a:pt x="784" y="1171"/>
                </a:lnTo>
                <a:lnTo>
                  <a:pt x="791" y="1184"/>
                </a:lnTo>
                <a:lnTo>
                  <a:pt x="799" y="1197"/>
                </a:lnTo>
                <a:lnTo>
                  <a:pt x="806" y="1209"/>
                </a:lnTo>
                <a:lnTo>
                  <a:pt x="814" y="1222"/>
                </a:lnTo>
                <a:lnTo>
                  <a:pt x="821" y="1234"/>
                </a:lnTo>
                <a:lnTo>
                  <a:pt x="828" y="1246"/>
                </a:lnTo>
                <a:lnTo>
                  <a:pt x="836" y="1258"/>
                </a:lnTo>
                <a:lnTo>
                  <a:pt x="843" y="1270"/>
                </a:lnTo>
                <a:lnTo>
                  <a:pt x="851" y="1281"/>
                </a:lnTo>
                <a:lnTo>
                  <a:pt x="858" y="1292"/>
                </a:lnTo>
                <a:lnTo>
                  <a:pt x="866" y="1304"/>
                </a:lnTo>
                <a:lnTo>
                  <a:pt x="873" y="1315"/>
                </a:lnTo>
                <a:lnTo>
                  <a:pt x="881" y="1325"/>
                </a:lnTo>
                <a:lnTo>
                  <a:pt x="888" y="1336"/>
                </a:lnTo>
                <a:lnTo>
                  <a:pt x="896" y="1346"/>
                </a:lnTo>
                <a:lnTo>
                  <a:pt x="903" y="1356"/>
                </a:lnTo>
                <a:lnTo>
                  <a:pt x="911" y="1366"/>
                </a:lnTo>
                <a:lnTo>
                  <a:pt x="918" y="1376"/>
                </a:lnTo>
                <a:lnTo>
                  <a:pt x="926" y="1385"/>
                </a:lnTo>
                <a:lnTo>
                  <a:pt x="933" y="1394"/>
                </a:lnTo>
                <a:lnTo>
                  <a:pt x="941" y="1403"/>
                </a:lnTo>
                <a:lnTo>
                  <a:pt x="948" y="1412"/>
                </a:lnTo>
                <a:lnTo>
                  <a:pt x="956" y="1420"/>
                </a:lnTo>
                <a:lnTo>
                  <a:pt x="963" y="1429"/>
                </a:lnTo>
                <a:lnTo>
                  <a:pt x="971" y="1436"/>
                </a:lnTo>
                <a:lnTo>
                  <a:pt x="978" y="1444"/>
                </a:lnTo>
                <a:lnTo>
                  <a:pt x="986" y="1451"/>
                </a:lnTo>
                <a:lnTo>
                  <a:pt x="993" y="1458"/>
                </a:lnTo>
                <a:lnTo>
                  <a:pt x="1001" y="1465"/>
                </a:lnTo>
                <a:lnTo>
                  <a:pt x="1008" y="1472"/>
                </a:lnTo>
                <a:lnTo>
                  <a:pt x="1015" y="1478"/>
                </a:lnTo>
                <a:lnTo>
                  <a:pt x="1023" y="1484"/>
                </a:lnTo>
                <a:lnTo>
                  <a:pt x="1030" y="1489"/>
                </a:lnTo>
                <a:lnTo>
                  <a:pt x="1038" y="1495"/>
                </a:lnTo>
                <a:lnTo>
                  <a:pt x="1045" y="1500"/>
                </a:lnTo>
                <a:lnTo>
                  <a:pt x="1053" y="1504"/>
                </a:lnTo>
                <a:lnTo>
                  <a:pt x="1060" y="1509"/>
                </a:lnTo>
                <a:lnTo>
                  <a:pt x="1068" y="1513"/>
                </a:lnTo>
                <a:lnTo>
                  <a:pt x="1075" y="1516"/>
                </a:lnTo>
                <a:lnTo>
                  <a:pt x="1082" y="1520"/>
                </a:lnTo>
                <a:lnTo>
                  <a:pt x="1090" y="1523"/>
                </a:lnTo>
                <a:lnTo>
                  <a:pt x="1097" y="1525"/>
                </a:lnTo>
                <a:lnTo>
                  <a:pt x="1105" y="1528"/>
                </a:lnTo>
                <a:lnTo>
                  <a:pt x="1112" y="1530"/>
                </a:lnTo>
                <a:lnTo>
                  <a:pt x="1120" y="1531"/>
                </a:lnTo>
                <a:lnTo>
                  <a:pt x="1127" y="1532"/>
                </a:lnTo>
                <a:lnTo>
                  <a:pt x="1135" y="1533"/>
                </a:lnTo>
                <a:lnTo>
                  <a:pt x="1142" y="1534"/>
                </a:lnTo>
                <a:lnTo>
                  <a:pt x="1145" y="1534"/>
                </a:lnTo>
              </a:path>
            </a:pathLst>
          </a:custGeom>
          <a:noFill/>
          <a:ln w="63500"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4" name="TextBox 233"/>
          <p:cNvSpPr txBox="1"/>
          <p:nvPr/>
        </p:nvSpPr>
        <p:spPr>
          <a:xfrm>
            <a:off x="2461146" y="3042609"/>
            <a:ext cx="837089" cy="523220"/>
          </a:xfrm>
          <a:prstGeom prst="rect">
            <a:avLst/>
          </a:prstGeom>
          <a:noFill/>
        </p:spPr>
        <p:txBody>
          <a:bodyPr wrap="none" rtlCol="0">
            <a:spAutoFit/>
          </a:bodyPr>
          <a:lstStyle/>
          <a:p>
            <a:pPr algn="ctr"/>
            <a:r>
              <a:rPr lang="en-IE" sz="1400" b="1" i="1" dirty="0" smtClean="0">
                <a:solidFill>
                  <a:srgbClr val="00B050"/>
                </a:solidFill>
                <a:latin typeface="Century Gothic" pitchFamily="34" charset="0"/>
              </a:rPr>
              <a:t>Positive</a:t>
            </a:r>
          </a:p>
          <a:p>
            <a:pPr algn="ctr"/>
            <a:r>
              <a:rPr lang="en-IE" sz="1400" b="1" i="1" dirty="0">
                <a:solidFill>
                  <a:srgbClr val="00B050"/>
                </a:solidFill>
                <a:latin typeface="Century Gothic" pitchFamily="34" charset="0"/>
              </a:rPr>
              <a:t>f</a:t>
            </a:r>
            <a:r>
              <a:rPr lang="en-IE" sz="1400" b="1" i="1" dirty="0" smtClean="0">
                <a:solidFill>
                  <a:srgbClr val="00B050"/>
                </a:solidFill>
                <a:latin typeface="Century Gothic" pitchFamily="34" charset="0"/>
              </a:rPr>
              <a:t>’(x)&gt;0</a:t>
            </a:r>
            <a:endParaRPr lang="en-IE" sz="1400" b="1" i="1" dirty="0">
              <a:solidFill>
                <a:srgbClr val="00B050"/>
              </a:solidFill>
              <a:latin typeface="Century Gothic" pitchFamily="34" charset="0"/>
            </a:endParaRPr>
          </a:p>
        </p:txBody>
      </p:sp>
      <p:sp>
        <p:nvSpPr>
          <p:cNvPr id="235" name="TextBox 234"/>
          <p:cNvSpPr txBox="1"/>
          <p:nvPr/>
        </p:nvSpPr>
        <p:spPr>
          <a:xfrm>
            <a:off x="5372345" y="2453967"/>
            <a:ext cx="837089" cy="523220"/>
          </a:xfrm>
          <a:prstGeom prst="rect">
            <a:avLst/>
          </a:prstGeom>
          <a:noFill/>
        </p:spPr>
        <p:txBody>
          <a:bodyPr wrap="none" rtlCol="0">
            <a:spAutoFit/>
          </a:bodyPr>
          <a:lstStyle/>
          <a:p>
            <a:r>
              <a:rPr lang="en-IE" sz="1400" b="1" i="1" dirty="0" smtClean="0">
                <a:solidFill>
                  <a:srgbClr val="00B050"/>
                </a:solidFill>
                <a:latin typeface="Century Gothic" pitchFamily="34" charset="0"/>
              </a:rPr>
              <a:t>Positive</a:t>
            </a:r>
          </a:p>
          <a:p>
            <a:r>
              <a:rPr lang="en-IE" sz="1400" b="1" i="1" dirty="0" smtClean="0">
                <a:solidFill>
                  <a:srgbClr val="00B050"/>
                </a:solidFill>
                <a:latin typeface="Century Gothic" pitchFamily="34" charset="0"/>
              </a:rPr>
              <a:t>f’(x)&gt;0</a:t>
            </a:r>
            <a:endParaRPr lang="en-IE" sz="1400" b="1" i="1" dirty="0">
              <a:solidFill>
                <a:srgbClr val="00B050"/>
              </a:solidFill>
              <a:latin typeface="Century Gothic" pitchFamily="34" charset="0"/>
            </a:endParaRPr>
          </a:p>
        </p:txBody>
      </p:sp>
      <p:sp>
        <p:nvSpPr>
          <p:cNvPr id="236" name="TextBox 235"/>
          <p:cNvSpPr txBox="1"/>
          <p:nvPr/>
        </p:nvSpPr>
        <p:spPr>
          <a:xfrm>
            <a:off x="4500562" y="3016936"/>
            <a:ext cx="984565" cy="523220"/>
          </a:xfrm>
          <a:prstGeom prst="rect">
            <a:avLst/>
          </a:prstGeom>
          <a:noFill/>
        </p:spPr>
        <p:txBody>
          <a:bodyPr wrap="none" rtlCol="0">
            <a:spAutoFit/>
          </a:bodyPr>
          <a:lstStyle/>
          <a:p>
            <a:pPr algn="ctr"/>
            <a:r>
              <a:rPr lang="en-IE" sz="1400" b="1" i="1" dirty="0" smtClean="0">
                <a:solidFill>
                  <a:srgbClr val="0070C0"/>
                </a:solidFill>
                <a:latin typeface="Century Gothic" pitchFamily="34" charset="0"/>
              </a:rPr>
              <a:t>Negative</a:t>
            </a:r>
          </a:p>
          <a:p>
            <a:pPr algn="ctr"/>
            <a:r>
              <a:rPr lang="en-IE" sz="1400" b="1" i="1" dirty="0">
                <a:solidFill>
                  <a:srgbClr val="0070C0"/>
                </a:solidFill>
                <a:latin typeface="Century Gothic" pitchFamily="34" charset="0"/>
              </a:rPr>
              <a:t>f</a:t>
            </a:r>
            <a:r>
              <a:rPr lang="en-IE" sz="1400" b="1" i="1" dirty="0" smtClean="0">
                <a:solidFill>
                  <a:srgbClr val="0070C0"/>
                </a:solidFill>
                <a:latin typeface="Century Gothic" pitchFamily="34" charset="0"/>
              </a:rPr>
              <a:t>’(x)&lt;0</a:t>
            </a:r>
            <a:endParaRPr lang="en-IE" sz="1400" b="1" i="1" dirty="0">
              <a:solidFill>
                <a:srgbClr val="0070C0"/>
              </a:solidFill>
              <a:latin typeface="Century Gothic" pitchFamily="34" charset="0"/>
            </a:endParaRPr>
          </a:p>
        </p:txBody>
      </p:sp>
      <p:sp>
        <p:nvSpPr>
          <p:cNvPr id="237" name="TextBox 236"/>
          <p:cNvSpPr txBox="1"/>
          <p:nvPr/>
        </p:nvSpPr>
        <p:spPr>
          <a:xfrm>
            <a:off x="1330568" y="285728"/>
            <a:ext cx="6482865"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pPr algn="ctr"/>
            <a:r>
              <a:rPr lang="en-IE" sz="4400" b="1" i="1" dirty="0" smtClean="0">
                <a:solidFill>
                  <a:srgbClr val="990033"/>
                </a:solidFill>
                <a:effectLst>
                  <a:outerShdw blurRad="38100" dist="38100" dir="2700000" algn="tl">
                    <a:srgbClr val="000000">
                      <a:alpha val="43137"/>
                    </a:srgbClr>
                  </a:outerShdw>
                </a:effectLst>
                <a:latin typeface="Century Gothic" pitchFamily="34" charset="0"/>
              </a:rPr>
              <a:t>Features of +x</a:t>
            </a:r>
            <a:r>
              <a:rPr lang="en-IE" sz="4400" b="1" i="1" baseline="40000" dirty="0" smtClean="0">
                <a:solidFill>
                  <a:srgbClr val="990033"/>
                </a:solidFill>
                <a:effectLst>
                  <a:outerShdw blurRad="38100" dist="38100" dir="2700000" algn="tl">
                    <a:srgbClr val="000000">
                      <a:alpha val="43137"/>
                    </a:srgbClr>
                  </a:outerShdw>
                </a:effectLst>
                <a:latin typeface="Century Gothic" pitchFamily="34" charset="0"/>
              </a:rPr>
              <a:t>3</a:t>
            </a:r>
            <a:r>
              <a:rPr lang="en-IE" sz="4400" b="1" i="1" dirty="0" smtClean="0">
                <a:solidFill>
                  <a:srgbClr val="990033"/>
                </a:solidFill>
                <a:effectLst>
                  <a:outerShdw blurRad="38100" dist="38100" dir="2700000" algn="tl">
                    <a:srgbClr val="000000">
                      <a:alpha val="43137"/>
                    </a:srgbClr>
                  </a:outerShdw>
                </a:effectLst>
                <a:latin typeface="Century Gothic" pitchFamily="34" charset="0"/>
              </a:rPr>
              <a:t> Graphs </a:t>
            </a:r>
            <a:endParaRPr lang="en-IE" sz="4400" b="1" i="1" baseline="40000" dirty="0">
              <a:solidFill>
                <a:srgbClr val="990033"/>
              </a:solidFill>
              <a:effectLst>
                <a:outerShdw blurRad="38100" dist="38100" dir="2700000" algn="tl">
                  <a:srgbClr val="000000">
                    <a:alpha val="43137"/>
                  </a:srgbClr>
                </a:outerShdw>
              </a:effectLst>
              <a:latin typeface="Century Gothic" pitchFamily="34" charset="0"/>
            </a:endParaRPr>
          </a:p>
        </p:txBody>
      </p:sp>
      <p:sp>
        <p:nvSpPr>
          <p:cNvPr id="239" name="Slide Number Placeholder 238"/>
          <p:cNvSpPr>
            <a:spLocks noGrp="1"/>
          </p:cNvSpPr>
          <p:nvPr>
            <p:ph type="sldNum" sz="quarter" idx="12"/>
          </p:nvPr>
        </p:nvSpPr>
        <p:spPr>
          <a:xfrm>
            <a:off x="6574466" y="6356350"/>
            <a:ext cx="2133600" cy="365125"/>
          </a:xfrm>
        </p:spPr>
        <p:txBody>
          <a:bodyPr/>
          <a:lstStyle/>
          <a:p>
            <a:fld id="{BDCE12CB-7907-47A2-9857-4766285EEF15}" type="slidenum">
              <a:rPr lang="en-IE" smtClean="0">
                <a:solidFill>
                  <a:srgbClr val="990033"/>
                </a:solidFill>
              </a:rPr>
              <a:pPr/>
              <a:t>24</a:t>
            </a:fld>
            <a:endParaRPr lang="en-IE">
              <a:solidFill>
                <a:srgbClr val="990033"/>
              </a:solidFill>
            </a:endParaRPr>
          </a:p>
        </p:txBody>
      </p:sp>
      <p:sp>
        <p:nvSpPr>
          <p:cNvPr id="4" name="Oval 3"/>
          <p:cNvSpPr/>
          <p:nvPr/>
        </p:nvSpPr>
        <p:spPr>
          <a:xfrm>
            <a:off x="3758318" y="2401564"/>
            <a:ext cx="136595" cy="127590"/>
          </a:xfrm>
          <a:prstGeom prst="ellipse">
            <a:avLst/>
          </a:prstGeom>
          <a:pattFill prst="lgGrid">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0" name="Oval 239"/>
          <p:cNvSpPr/>
          <p:nvPr/>
        </p:nvSpPr>
        <p:spPr>
          <a:xfrm>
            <a:off x="5367439" y="4414739"/>
            <a:ext cx="136595" cy="127590"/>
          </a:xfrm>
          <a:prstGeom prst="ellipse">
            <a:avLst/>
          </a:prstGeom>
          <a:pattFill prst="lgGrid">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1" name="TextBox 240"/>
          <p:cNvSpPr txBox="1"/>
          <p:nvPr/>
        </p:nvSpPr>
        <p:spPr>
          <a:xfrm>
            <a:off x="3672783" y="2098623"/>
            <a:ext cx="731290" cy="307777"/>
          </a:xfrm>
          <a:prstGeom prst="rect">
            <a:avLst/>
          </a:prstGeom>
          <a:noFill/>
        </p:spPr>
        <p:txBody>
          <a:bodyPr wrap="none" rtlCol="0">
            <a:spAutoFit/>
          </a:bodyPr>
          <a:lstStyle/>
          <a:p>
            <a:r>
              <a:rPr lang="en-IE" sz="1400" b="1" i="1" dirty="0" smtClean="0">
                <a:latin typeface="Century Gothic" pitchFamily="34" charset="0"/>
              </a:rPr>
              <a:t>f’(x)=0</a:t>
            </a:r>
            <a:endParaRPr lang="en-IE" sz="1400" b="1" i="1" dirty="0">
              <a:latin typeface="Century Gothic" pitchFamily="34" charset="0"/>
            </a:endParaRPr>
          </a:p>
        </p:txBody>
      </p:sp>
      <p:sp>
        <p:nvSpPr>
          <p:cNvPr id="242" name="TextBox 241"/>
          <p:cNvSpPr txBox="1"/>
          <p:nvPr/>
        </p:nvSpPr>
        <p:spPr>
          <a:xfrm>
            <a:off x="4957658" y="4517115"/>
            <a:ext cx="731290" cy="307777"/>
          </a:xfrm>
          <a:prstGeom prst="rect">
            <a:avLst/>
          </a:prstGeom>
          <a:noFill/>
        </p:spPr>
        <p:txBody>
          <a:bodyPr wrap="none" rtlCol="0">
            <a:spAutoFit/>
          </a:bodyPr>
          <a:lstStyle/>
          <a:p>
            <a:r>
              <a:rPr lang="en-IE" sz="1400" b="1" i="1" dirty="0" smtClean="0">
                <a:latin typeface="Century Gothic" pitchFamily="34" charset="0"/>
              </a:rPr>
              <a:t>f’(x)=0</a:t>
            </a:r>
            <a:endParaRPr lang="en-IE" sz="1400" b="1" i="1" dirty="0">
              <a:latin typeface="Century Gothic" pitchFamily="34" charset="0"/>
            </a:endParaRPr>
          </a:p>
        </p:txBody>
      </p:sp>
      <p:sp>
        <p:nvSpPr>
          <p:cNvPr id="244" name="Oval 243"/>
          <p:cNvSpPr/>
          <p:nvPr/>
        </p:nvSpPr>
        <p:spPr>
          <a:xfrm>
            <a:off x="3758400" y="2401200"/>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5" name="Oval 244"/>
          <p:cNvSpPr/>
          <p:nvPr/>
        </p:nvSpPr>
        <p:spPr>
          <a:xfrm>
            <a:off x="5367600" y="4413600"/>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49" name="Straight Connector 248"/>
          <p:cNvCxnSpPr/>
          <p:nvPr/>
        </p:nvCxnSpPr>
        <p:spPr>
          <a:xfrm flipV="1">
            <a:off x="2713322" y="2056495"/>
            <a:ext cx="1014117" cy="269409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4370944" y="4474996"/>
            <a:ext cx="242622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630849" y="1027221"/>
            <a:ext cx="7882303" cy="369332"/>
          </a:xfrm>
          <a:prstGeom prst="rect">
            <a:avLst/>
          </a:prstGeom>
          <a:noFill/>
        </p:spPr>
        <p:txBody>
          <a:bodyPr wrap="square" rtlCol="0">
            <a:spAutoFit/>
          </a:bodyPr>
          <a:lstStyle/>
          <a:p>
            <a:pPr algn="ctr"/>
            <a:r>
              <a:rPr lang="en-IE" b="1" i="1" dirty="0" smtClean="0">
                <a:solidFill>
                  <a:srgbClr val="990033"/>
                </a:solidFill>
                <a:latin typeface="Century Gothic" pitchFamily="34" charset="0"/>
              </a:rPr>
              <a:t>The slope of the function is…</a:t>
            </a:r>
            <a:endParaRPr lang="en-IE" b="1" i="1" dirty="0">
              <a:solidFill>
                <a:srgbClr val="990033"/>
              </a:solidFill>
              <a:latin typeface="Century Gothic" pitchFamily="34" charset="0"/>
            </a:endParaRPr>
          </a:p>
        </p:txBody>
      </p:sp>
    </p:spTree>
    <p:extLst>
      <p:ext uri="{BB962C8B-B14F-4D97-AF65-F5344CB8AC3E}">
        <p14:creationId xmlns:p14="http://schemas.microsoft.com/office/powerpoint/2010/main" val="323748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wipe(down)">
                                      <p:cBhvr>
                                        <p:cTn id="7" dur="2000"/>
                                        <p:tgtEl>
                                          <p:spTgt spid="231"/>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9"/>
                                        </p:tgtEl>
                                        <p:attrNameLst>
                                          <p:attrName>style.visibility</p:attrName>
                                        </p:attrNameLst>
                                      </p:cBhvr>
                                      <p:to>
                                        <p:strVal val="visible"/>
                                      </p:to>
                                    </p:set>
                                    <p:animEffect transition="in" filter="wipe(down)">
                                      <p:cBhvr>
                                        <p:cTn id="15" dur="500"/>
                                        <p:tgtEl>
                                          <p:spTgt spid="24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33"/>
                                        </p:tgtEl>
                                        <p:attrNameLst>
                                          <p:attrName>style.visibility</p:attrName>
                                        </p:attrNameLst>
                                      </p:cBhvr>
                                      <p:to>
                                        <p:strVal val="visible"/>
                                      </p:to>
                                    </p:set>
                                    <p:animEffect transition="in" filter="wipe(up)">
                                      <p:cBhvr>
                                        <p:cTn id="32" dur="2000"/>
                                        <p:tgtEl>
                                          <p:spTgt spid="233"/>
                                        </p:tgtEl>
                                      </p:cBhvr>
                                    </p:animEffect>
                                  </p:childTnLst>
                                </p:cTn>
                              </p:par>
                            </p:childTnLst>
                          </p:cTn>
                        </p:par>
                        <p:par>
                          <p:cTn id="33" fill="hold">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2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4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5"/>
                                        </p:tgtEl>
                                        <p:attrNameLst>
                                          <p:attrName>style.visibility</p:attrName>
                                        </p:attrNameLst>
                                      </p:cBhvr>
                                      <p:to>
                                        <p:strVal val="visible"/>
                                      </p:to>
                                    </p:set>
                                    <p:animEffect transition="in" filter="wipe(left)">
                                      <p:cBhvr>
                                        <p:cTn id="52" dur="500"/>
                                        <p:tgtEl>
                                          <p:spTgt spid="25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32"/>
                                        </p:tgtEl>
                                        <p:attrNameLst>
                                          <p:attrName>style.visibility</p:attrName>
                                        </p:attrNameLst>
                                      </p:cBhvr>
                                      <p:to>
                                        <p:strVal val="visible"/>
                                      </p:to>
                                    </p:set>
                                    <p:animEffect transition="in" filter="wipe(down)">
                                      <p:cBhvr>
                                        <p:cTn id="57" dur="500"/>
                                        <p:tgtEl>
                                          <p:spTgt spid="23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32" grpId="0" animBg="1"/>
      <p:bldP spid="233" grpId="0" animBg="1"/>
      <p:bldP spid="234" grpId="0"/>
      <p:bldP spid="235" grpId="0"/>
      <p:bldP spid="236" grpId="0"/>
      <p:bldP spid="4" grpId="0" animBg="1"/>
      <p:bldP spid="240" grpId="0" animBg="1"/>
      <p:bldP spid="241" grpId="0"/>
      <p:bldP spid="242" grpId="0"/>
      <p:bldP spid="244" grpId="0" animBg="1"/>
      <p:bldP spid="2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391" y="1426780"/>
            <a:ext cx="7467219" cy="400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www.soft32.com/blog/wp-content/uploads/2012/04/geogebra.png">
            <a:hlinkClick r:id="rId4"/>
          </p:cNvPr>
          <p:cNvPicPr>
            <a:picLocks noChangeAspect="1" noChangeArrowheads="1"/>
          </p:cNvPicPr>
          <p:nvPr/>
        </p:nvPicPr>
        <p:blipFill>
          <a:blip r:embed="rId5" cstate="print"/>
          <a:srcRect/>
          <a:stretch>
            <a:fillRect/>
          </a:stretch>
        </p:blipFill>
        <p:spPr bwMode="auto">
          <a:xfrm>
            <a:off x="8028384" y="5805264"/>
            <a:ext cx="809600" cy="809600"/>
          </a:xfrm>
          <a:prstGeom prst="rect">
            <a:avLst/>
          </a:prstGeom>
          <a:noFill/>
        </p:spPr>
      </p:pic>
    </p:spTree>
    <p:extLst>
      <p:ext uri="{BB962C8B-B14F-4D97-AF65-F5344CB8AC3E}">
        <p14:creationId xmlns:p14="http://schemas.microsoft.com/office/powerpoint/2010/main" val="1013285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6"/>
          <p:cNvGrpSpPr>
            <a:grpSpLocks noChangeAspect="1"/>
          </p:cNvGrpSpPr>
          <p:nvPr/>
        </p:nvGrpSpPr>
        <p:grpSpPr bwMode="auto">
          <a:xfrm>
            <a:off x="165610" y="1409552"/>
            <a:ext cx="8729689" cy="4284673"/>
            <a:chOff x="-279" y="541"/>
            <a:chExt cx="6327" cy="3246"/>
          </a:xfrm>
        </p:grpSpPr>
        <p:sp>
          <p:nvSpPr>
            <p:cNvPr id="39607" name="AutoShape 695"/>
            <p:cNvSpPr>
              <a:spLocks noChangeAspect="1" noChangeArrowheads="1" noTextEdit="1"/>
            </p:cNvSpPr>
            <p:nvPr/>
          </p:nvSpPr>
          <p:spPr bwMode="auto">
            <a:xfrm>
              <a:off x="-279" y="541"/>
              <a:ext cx="6318" cy="3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grpSp>
          <p:nvGrpSpPr>
            <p:cNvPr id="3" name="Group 897"/>
            <p:cNvGrpSpPr>
              <a:grpSpLocks/>
            </p:cNvGrpSpPr>
            <p:nvPr/>
          </p:nvGrpSpPr>
          <p:grpSpPr bwMode="auto">
            <a:xfrm>
              <a:off x="-173" y="649"/>
              <a:ext cx="6221" cy="3138"/>
              <a:chOff x="-173" y="649"/>
              <a:chExt cx="6221" cy="3138"/>
            </a:xfrm>
          </p:grpSpPr>
          <p:sp>
            <p:nvSpPr>
              <p:cNvPr id="39609" name="Rectangle 697"/>
              <p:cNvSpPr>
                <a:spLocks noChangeArrowheads="1"/>
              </p:cNvSpPr>
              <p:nvPr/>
            </p:nvSpPr>
            <p:spPr bwMode="auto">
              <a:xfrm>
                <a:off x="-95" y="649"/>
                <a:ext cx="6143" cy="31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0" name="Line 698"/>
              <p:cNvSpPr>
                <a:spLocks noChangeShapeType="1"/>
              </p:cNvSpPr>
              <p:nvPr/>
            </p:nvSpPr>
            <p:spPr bwMode="auto">
              <a:xfrm flipV="1">
                <a:off x="-110"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5" name="Line 703"/>
              <p:cNvSpPr>
                <a:spLocks noChangeShapeType="1"/>
              </p:cNvSpPr>
              <p:nvPr/>
            </p:nvSpPr>
            <p:spPr bwMode="auto">
              <a:xfrm flipV="1">
                <a:off x="38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0" name="Line 708"/>
              <p:cNvSpPr>
                <a:spLocks noChangeShapeType="1"/>
              </p:cNvSpPr>
              <p:nvPr/>
            </p:nvSpPr>
            <p:spPr bwMode="auto">
              <a:xfrm flipV="1">
                <a:off x="88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5" name="Line 713"/>
              <p:cNvSpPr>
                <a:spLocks noChangeShapeType="1"/>
              </p:cNvSpPr>
              <p:nvPr/>
            </p:nvSpPr>
            <p:spPr bwMode="auto">
              <a:xfrm flipV="1">
                <a:off x="1384"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0" name="Line 718"/>
              <p:cNvSpPr>
                <a:spLocks noChangeShapeType="1"/>
              </p:cNvSpPr>
              <p:nvPr/>
            </p:nvSpPr>
            <p:spPr bwMode="auto">
              <a:xfrm flipV="1">
                <a:off x="1882"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5" name="Line 723"/>
              <p:cNvSpPr>
                <a:spLocks noChangeShapeType="1"/>
              </p:cNvSpPr>
              <p:nvPr/>
            </p:nvSpPr>
            <p:spPr bwMode="auto">
              <a:xfrm flipV="1">
                <a:off x="237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0" name="Line 728"/>
              <p:cNvSpPr>
                <a:spLocks noChangeShapeType="1"/>
              </p:cNvSpPr>
              <p:nvPr/>
            </p:nvSpPr>
            <p:spPr bwMode="auto">
              <a:xfrm flipV="1">
                <a:off x="2877"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5" name="Line 733"/>
              <p:cNvSpPr>
                <a:spLocks noChangeShapeType="1"/>
              </p:cNvSpPr>
              <p:nvPr/>
            </p:nvSpPr>
            <p:spPr bwMode="auto">
              <a:xfrm flipV="1">
                <a:off x="337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0" name="Line 738"/>
              <p:cNvSpPr>
                <a:spLocks noChangeShapeType="1"/>
              </p:cNvSpPr>
              <p:nvPr/>
            </p:nvSpPr>
            <p:spPr bwMode="auto">
              <a:xfrm flipV="1">
                <a:off x="3873"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5" name="Line 743"/>
              <p:cNvSpPr>
                <a:spLocks noChangeShapeType="1"/>
              </p:cNvSpPr>
              <p:nvPr/>
            </p:nvSpPr>
            <p:spPr bwMode="auto">
              <a:xfrm flipV="1">
                <a:off x="4371"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0" name="Line 748"/>
              <p:cNvSpPr>
                <a:spLocks noChangeShapeType="1"/>
              </p:cNvSpPr>
              <p:nvPr/>
            </p:nvSpPr>
            <p:spPr bwMode="auto">
              <a:xfrm flipV="1">
                <a:off x="486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5" name="Line 753"/>
              <p:cNvSpPr>
                <a:spLocks noChangeShapeType="1"/>
              </p:cNvSpPr>
              <p:nvPr/>
            </p:nvSpPr>
            <p:spPr bwMode="auto">
              <a:xfrm flipV="1">
                <a:off x="536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0" name="Line 758"/>
              <p:cNvSpPr>
                <a:spLocks noChangeShapeType="1"/>
              </p:cNvSpPr>
              <p:nvPr/>
            </p:nvSpPr>
            <p:spPr bwMode="auto">
              <a:xfrm>
                <a:off x="-110" y="367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5" name="Line 763"/>
              <p:cNvSpPr>
                <a:spLocks noChangeShapeType="1"/>
              </p:cNvSpPr>
              <p:nvPr/>
            </p:nvSpPr>
            <p:spPr bwMode="auto">
              <a:xfrm>
                <a:off x="-110" y="342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0" name="Line 768"/>
              <p:cNvSpPr>
                <a:spLocks noChangeShapeType="1"/>
              </p:cNvSpPr>
              <p:nvPr/>
            </p:nvSpPr>
            <p:spPr bwMode="auto">
              <a:xfrm>
                <a:off x="-110" y="3175"/>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5" name="Line 773"/>
              <p:cNvSpPr>
                <a:spLocks noChangeShapeType="1"/>
              </p:cNvSpPr>
              <p:nvPr/>
            </p:nvSpPr>
            <p:spPr bwMode="auto">
              <a:xfrm>
                <a:off x="-110" y="2926"/>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0" name="Line 778"/>
              <p:cNvSpPr>
                <a:spLocks noChangeShapeType="1"/>
              </p:cNvSpPr>
              <p:nvPr/>
            </p:nvSpPr>
            <p:spPr bwMode="auto">
              <a:xfrm>
                <a:off x="-110" y="267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5" name="Line 783"/>
              <p:cNvSpPr>
                <a:spLocks noChangeShapeType="1"/>
              </p:cNvSpPr>
              <p:nvPr/>
            </p:nvSpPr>
            <p:spPr bwMode="auto">
              <a:xfrm>
                <a:off x="-110" y="2428"/>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0" name="Line 788"/>
              <p:cNvSpPr>
                <a:spLocks noChangeShapeType="1"/>
              </p:cNvSpPr>
              <p:nvPr/>
            </p:nvSpPr>
            <p:spPr bwMode="auto">
              <a:xfrm>
                <a:off x="-110" y="217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5" name="Line 793"/>
              <p:cNvSpPr>
                <a:spLocks noChangeShapeType="1"/>
              </p:cNvSpPr>
              <p:nvPr/>
            </p:nvSpPr>
            <p:spPr bwMode="auto">
              <a:xfrm>
                <a:off x="-110" y="1930"/>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0" name="Line 798"/>
              <p:cNvSpPr>
                <a:spLocks noChangeShapeType="1"/>
              </p:cNvSpPr>
              <p:nvPr/>
            </p:nvSpPr>
            <p:spPr bwMode="auto">
              <a:xfrm>
                <a:off x="-110" y="168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5" name="Line 803"/>
              <p:cNvSpPr>
                <a:spLocks noChangeShapeType="1"/>
              </p:cNvSpPr>
              <p:nvPr/>
            </p:nvSpPr>
            <p:spPr bwMode="auto">
              <a:xfrm>
                <a:off x="-110" y="143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0" name="Line 808"/>
              <p:cNvSpPr>
                <a:spLocks noChangeShapeType="1"/>
              </p:cNvSpPr>
              <p:nvPr/>
            </p:nvSpPr>
            <p:spPr bwMode="auto">
              <a:xfrm>
                <a:off x="-110" y="118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5" name="Line 813"/>
              <p:cNvSpPr>
                <a:spLocks noChangeShapeType="1"/>
              </p:cNvSpPr>
              <p:nvPr/>
            </p:nvSpPr>
            <p:spPr bwMode="auto">
              <a:xfrm>
                <a:off x="-110" y="93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0" name="Line 818"/>
              <p:cNvSpPr>
                <a:spLocks noChangeShapeType="1"/>
              </p:cNvSpPr>
              <p:nvPr/>
            </p:nvSpPr>
            <p:spPr bwMode="auto">
              <a:xfrm flipV="1">
                <a:off x="-110"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1" name="Line 819"/>
              <p:cNvSpPr>
                <a:spLocks noChangeShapeType="1"/>
              </p:cNvSpPr>
              <p:nvPr/>
            </p:nvSpPr>
            <p:spPr bwMode="auto">
              <a:xfrm flipV="1">
                <a:off x="-110"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2" name="Line 820"/>
              <p:cNvSpPr>
                <a:spLocks noChangeShapeType="1"/>
              </p:cNvSpPr>
              <p:nvPr/>
            </p:nvSpPr>
            <p:spPr bwMode="auto">
              <a:xfrm flipV="1">
                <a:off x="388"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3" name="Line 821"/>
              <p:cNvSpPr>
                <a:spLocks noChangeShapeType="1"/>
              </p:cNvSpPr>
              <p:nvPr/>
            </p:nvSpPr>
            <p:spPr bwMode="auto">
              <a:xfrm flipV="1">
                <a:off x="388"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4" name="Line 822"/>
              <p:cNvSpPr>
                <a:spLocks noChangeShapeType="1"/>
              </p:cNvSpPr>
              <p:nvPr/>
            </p:nvSpPr>
            <p:spPr bwMode="auto">
              <a:xfrm flipV="1">
                <a:off x="88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5" name="Line 823"/>
              <p:cNvSpPr>
                <a:spLocks noChangeShapeType="1"/>
              </p:cNvSpPr>
              <p:nvPr/>
            </p:nvSpPr>
            <p:spPr bwMode="auto">
              <a:xfrm flipV="1">
                <a:off x="88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6" name="Line 824"/>
              <p:cNvSpPr>
                <a:spLocks noChangeShapeType="1"/>
              </p:cNvSpPr>
              <p:nvPr/>
            </p:nvSpPr>
            <p:spPr bwMode="auto">
              <a:xfrm flipV="1">
                <a:off x="138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7" name="Line 825"/>
              <p:cNvSpPr>
                <a:spLocks noChangeShapeType="1"/>
              </p:cNvSpPr>
              <p:nvPr/>
            </p:nvSpPr>
            <p:spPr bwMode="auto">
              <a:xfrm flipV="1">
                <a:off x="138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8" name="Line 826"/>
              <p:cNvSpPr>
                <a:spLocks noChangeShapeType="1"/>
              </p:cNvSpPr>
              <p:nvPr/>
            </p:nvSpPr>
            <p:spPr bwMode="auto">
              <a:xfrm flipV="1">
                <a:off x="1882"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9" name="Line 827"/>
              <p:cNvSpPr>
                <a:spLocks noChangeShapeType="1"/>
              </p:cNvSpPr>
              <p:nvPr/>
            </p:nvSpPr>
            <p:spPr bwMode="auto">
              <a:xfrm flipV="1">
                <a:off x="1882"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0" name="Line 828"/>
              <p:cNvSpPr>
                <a:spLocks noChangeShapeType="1"/>
              </p:cNvSpPr>
              <p:nvPr/>
            </p:nvSpPr>
            <p:spPr bwMode="auto">
              <a:xfrm flipV="1">
                <a:off x="237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1" name="Line 829"/>
              <p:cNvSpPr>
                <a:spLocks noChangeShapeType="1"/>
              </p:cNvSpPr>
              <p:nvPr/>
            </p:nvSpPr>
            <p:spPr bwMode="auto">
              <a:xfrm flipV="1">
                <a:off x="237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2" name="Line 830"/>
              <p:cNvSpPr>
                <a:spLocks noChangeShapeType="1"/>
              </p:cNvSpPr>
              <p:nvPr/>
            </p:nvSpPr>
            <p:spPr bwMode="auto">
              <a:xfrm flipV="1">
                <a:off x="3375"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3" name="Line 831"/>
              <p:cNvSpPr>
                <a:spLocks noChangeShapeType="1"/>
              </p:cNvSpPr>
              <p:nvPr/>
            </p:nvSpPr>
            <p:spPr bwMode="auto">
              <a:xfrm flipV="1">
                <a:off x="3375"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4" name="Line 832"/>
              <p:cNvSpPr>
                <a:spLocks noChangeShapeType="1"/>
              </p:cNvSpPr>
              <p:nvPr/>
            </p:nvSpPr>
            <p:spPr bwMode="auto">
              <a:xfrm flipV="1">
                <a:off x="3873"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5" name="Line 833"/>
              <p:cNvSpPr>
                <a:spLocks noChangeShapeType="1"/>
              </p:cNvSpPr>
              <p:nvPr/>
            </p:nvSpPr>
            <p:spPr bwMode="auto">
              <a:xfrm flipV="1">
                <a:off x="3873"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6" name="Line 834"/>
              <p:cNvSpPr>
                <a:spLocks noChangeShapeType="1"/>
              </p:cNvSpPr>
              <p:nvPr/>
            </p:nvSpPr>
            <p:spPr bwMode="auto">
              <a:xfrm flipV="1">
                <a:off x="4371"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7" name="Line 835"/>
              <p:cNvSpPr>
                <a:spLocks noChangeShapeType="1"/>
              </p:cNvSpPr>
              <p:nvPr/>
            </p:nvSpPr>
            <p:spPr bwMode="auto">
              <a:xfrm flipV="1">
                <a:off x="4371"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8" name="Line 836"/>
              <p:cNvSpPr>
                <a:spLocks noChangeShapeType="1"/>
              </p:cNvSpPr>
              <p:nvPr/>
            </p:nvSpPr>
            <p:spPr bwMode="auto">
              <a:xfrm flipV="1">
                <a:off x="486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9" name="Line 837"/>
              <p:cNvSpPr>
                <a:spLocks noChangeShapeType="1"/>
              </p:cNvSpPr>
              <p:nvPr/>
            </p:nvSpPr>
            <p:spPr bwMode="auto">
              <a:xfrm flipV="1">
                <a:off x="486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0" name="Line 838"/>
              <p:cNvSpPr>
                <a:spLocks noChangeShapeType="1"/>
              </p:cNvSpPr>
              <p:nvPr/>
            </p:nvSpPr>
            <p:spPr bwMode="auto">
              <a:xfrm flipV="1">
                <a:off x="536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1" name="Line 839"/>
              <p:cNvSpPr>
                <a:spLocks noChangeShapeType="1"/>
              </p:cNvSpPr>
              <p:nvPr/>
            </p:nvSpPr>
            <p:spPr bwMode="auto">
              <a:xfrm flipV="1">
                <a:off x="536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2" name="Line 840"/>
              <p:cNvSpPr>
                <a:spLocks noChangeShapeType="1"/>
              </p:cNvSpPr>
              <p:nvPr/>
            </p:nvSpPr>
            <p:spPr bwMode="auto">
              <a:xfrm flipV="1">
                <a:off x="586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3" name="Line 841"/>
              <p:cNvSpPr>
                <a:spLocks noChangeShapeType="1"/>
              </p:cNvSpPr>
              <p:nvPr/>
            </p:nvSpPr>
            <p:spPr bwMode="auto">
              <a:xfrm flipV="1">
                <a:off x="586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4" name="Line 842"/>
              <p:cNvSpPr>
                <a:spLocks noChangeShapeType="1"/>
              </p:cNvSpPr>
              <p:nvPr/>
            </p:nvSpPr>
            <p:spPr bwMode="auto">
              <a:xfrm>
                <a:off x="-110" y="367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5" name="Line 843"/>
              <p:cNvSpPr>
                <a:spLocks noChangeShapeType="1"/>
              </p:cNvSpPr>
              <p:nvPr/>
            </p:nvSpPr>
            <p:spPr bwMode="auto">
              <a:xfrm>
                <a:off x="2857" y="367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6" name="Line 844"/>
              <p:cNvSpPr>
                <a:spLocks noChangeShapeType="1"/>
              </p:cNvSpPr>
              <p:nvPr/>
            </p:nvSpPr>
            <p:spPr bwMode="auto">
              <a:xfrm>
                <a:off x="-110" y="342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7" name="Line 845"/>
              <p:cNvSpPr>
                <a:spLocks noChangeShapeType="1"/>
              </p:cNvSpPr>
              <p:nvPr/>
            </p:nvSpPr>
            <p:spPr bwMode="auto">
              <a:xfrm>
                <a:off x="2857" y="342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8" name="Line 846"/>
              <p:cNvSpPr>
                <a:spLocks noChangeShapeType="1"/>
              </p:cNvSpPr>
              <p:nvPr/>
            </p:nvSpPr>
            <p:spPr bwMode="auto">
              <a:xfrm>
                <a:off x="-110" y="317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9" name="Line 847"/>
              <p:cNvSpPr>
                <a:spLocks noChangeShapeType="1"/>
              </p:cNvSpPr>
              <p:nvPr/>
            </p:nvSpPr>
            <p:spPr bwMode="auto">
              <a:xfrm>
                <a:off x="2857" y="317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0" name="Line 848"/>
              <p:cNvSpPr>
                <a:spLocks noChangeShapeType="1"/>
              </p:cNvSpPr>
              <p:nvPr/>
            </p:nvSpPr>
            <p:spPr bwMode="auto">
              <a:xfrm>
                <a:off x="-110" y="2926"/>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1" name="Line 849"/>
              <p:cNvSpPr>
                <a:spLocks noChangeShapeType="1"/>
              </p:cNvSpPr>
              <p:nvPr/>
            </p:nvSpPr>
            <p:spPr bwMode="auto">
              <a:xfrm>
                <a:off x="2857" y="2926"/>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2" name="Line 850"/>
              <p:cNvSpPr>
                <a:spLocks noChangeShapeType="1"/>
              </p:cNvSpPr>
              <p:nvPr/>
            </p:nvSpPr>
            <p:spPr bwMode="auto">
              <a:xfrm>
                <a:off x="-110" y="2677"/>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3" name="Line 851"/>
              <p:cNvSpPr>
                <a:spLocks noChangeShapeType="1"/>
              </p:cNvSpPr>
              <p:nvPr/>
            </p:nvSpPr>
            <p:spPr bwMode="auto">
              <a:xfrm>
                <a:off x="2857" y="2677"/>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4" name="Line 852"/>
              <p:cNvSpPr>
                <a:spLocks noChangeShapeType="1"/>
              </p:cNvSpPr>
              <p:nvPr/>
            </p:nvSpPr>
            <p:spPr bwMode="auto">
              <a:xfrm>
                <a:off x="-110" y="2428"/>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5" name="Line 853"/>
              <p:cNvSpPr>
                <a:spLocks noChangeShapeType="1"/>
              </p:cNvSpPr>
              <p:nvPr/>
            </p:nvSpPr>
            <p:spPr bwMode="auto">
              <a:xfrm>
                <a:off x="2857" y="2428"/>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6" name="Line 854"/>
              <p:cNvSpPr>
                <a:spLocks noChangeShapeType="1"/>
              </p:cNvSpPr>
              <p:nvPr/>
            </p:nvSpPr>
            <p:spPr bwMode="auto">
              <a:xfrm>
                <a:off x="-110" y="1930"/>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7" name="Line 855"/>
              <p:cNvSpPr>
                <a:spLocks noChangeShapeType="1"/>
              </p:cNvSpPr>
              <p:nvPr/>
            </p:nvSpPr>
            <p:spPr bwMode="auto">
              <a:xfrm>
                <a:off x="2857" y="1930"/>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8" name="Line 856"/>
              <p:cNvSpPr>
                <a:spLocks noChangeShapeType="1"/>
              </p:cNvSpPr>
              <p:nvPr/>
            </p:nvSpPr>
            <p:spPr bwMode="auto">
              <a:xfrm>
                <a:off x="-110" y="1681"/>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9" name="Line 857"/>
              <p:cNvSpPr>
                <a:spLocks noChangeShapeType="1"/>
              </p:cNvSpPr>
              <p:nvPr/>
            </p:nvSpPr>
            <p:spPr bwMode="auto">
              <a:xfrm>
                <a:off x="2857" y="1681"/>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0" name="Line 858"/>
              <p:cNvSpPr>
                <a:spLocks noChangeShapeType="1"/>
              </p:cNvSpPr>
              <p:nvPr/>
            </p:nvSpPr>
            <p:spPr bwMode="auto">
              <a:xfrm>
                <a:off x="-110" y="1432"/>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1" name="Line 859"/>
              <p:cNvSpPr>
                <a:spLocks noChangeShapeType="1"/>
              </p:cNvSpPr>
              <p:nvPr/>
            </p:nvSpPr>
            <p:spPr bwMode="auto">
              <a:xfrm>
                <a:off x="2857" y="1432"/>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2" name="Line 860"/>
              <p:cNvSpPr>
                <a:spLocks noChangeShapeType="1"/>
              </p:cNvSpPr>
              <p:nvPr/>
            </p:nvSpPr>
            <p:spPr bwMode="auto">
              <a:xfrm>
                <a:off x="-110" y="118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3" name="Line 861"/>
              <p:cNvSpPr>
                <a:spLocks noChangeShapeType="1"/>
              </p:cNvSpPr>
              <p:nvPr/>
            </p:nvSpPr>
            <p:spPr bwMode="auto">
              <a:xfrm>
                <a:off x="2857" y="118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4" name="Line 862"/>
              <p:cNvSpPr>
                <a:spLocks noChangeShapeType="1"/>
              </p:cNvSpPr>
              <p:nvPr/>
            </p:nvSpPr>
            <p:spPr bwMode="auto">
              <a:xfrm>
                <a:off x="-110" y="93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5" name="Line 863"/>
              <p:cNvSpPr>
                <a:spLocks noChangeShapeType="1"/>
              </p:cNvSpPr>
              <p:nvPr/>
            </p:nvSpPr>
            <p:spPr bwMode="auto">
              <a:xfrm>
                <a:off x="2857" y="93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6" name="Line 864"/>
              <p:cNvSpPr>
                <a:spLocks noChangeShapeType="1"/>
              </p:cNvSpPr>
              <p:nvPr/>
            </p:nvSpPr>
            <p:spPr bwMode="auto">
              <a:xfrm>
                <a:off x="-110" y="68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7" name="Line 865"/>
              <p:cNvSpPr>
                <a:spLocks noChangeShapeType="1"/>
              </p:cNvSpPr>
              <p:nvPr/>
            </p:nvSpPr>
            <p:spPr bwMode="auto">
              <a:xfrm>
                <a:off x="2857" y="68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8" name="Line 866"/>
              <p:cNvSpPr>
                <a:spLocks noChangeShapeType="1"/>
              </p:cNvSpPr>
              <p:nvPr/>
            </p:nvSpPr>
            <p:spPr bwMode="auto">
              <a:xfrm>
                <a:off x="-110" y="2179"/>
                <a:ext cx="5974"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9" name="Freeform 867"/>
              <p:cNvSpPr>
                <a:spLocks/>
              </p:cNvSpPr>
              <p:nvPr/>
            </p:nvSpPr>
            <p:spPr bwMode="auto">
              <a:xfrm>
                <a:off x="5864" y="2161"/>
                <a:ext cx="36" cy="36"/>
              </a:xfrm>
              <a:custGeom>
                <a:avLst/>
                <a:gdLst/>
                <a:ahLst/>
                <a:cxnLst>
                  <a:cxn ang="0">
                    <a:pos x="0" y="36"/>
                  </a:cxn>
                  <a:cxn ang="0">
                    <a:pos x="0" y="0"/>
                  </a:cxn>
                  <a:cxn ang="0">
                    <a:pos x="36" y="18"/>
                  </a:cxn>
                  <a:cxn ang="0">
                    <a:pos x="0" y="36"/>
                  </a:cxn>
                </a:cxnLst>
                <a:rect l="0" t="0" r="r" b="b"/>
                <a:pathLst>
                  <a:path w="36" h="36">
                    <a:moveTo>
                      <a:pt x="0" y="36"/>
                    </a:moveTo>
                    <a:lnTo>
                      <a:pt x="0" y="0"/>
                    </a:lnTo>
                    <a:lnTo>
                      <a:pt x="36" y="18"/>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0" name="Line 868"/>
              <p:cNvSpPr>
                <a:spLocks noChangeShapeType="1"/>
              </p:cNvSpPr>
              <p:nvPr/>
            </p:nvSpPr>
            <p:spPr bwMode="auto">
              <a:xfrm flipV="1">
                <a:off x="2877" y="685"/>
                <a:ext cx="1" cy="29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1" name="Freeform 869"/>
              <p:cNvSpPr>
                <a:spLocks/>
              </p:cNvSpPr>
              <p:nvPr/>
            </p:nvSpPr>
            <p:spPr bwMode="auto">
              <a:xfrm>
                <a:off x="2859" y="649"/>
                <a:ext cx="36" cy="36"/>
              </a:xfrm>
              <a:custGeom>
                <a:avLst/>
                <a:gdLst/>
                <a:ahLst/>
                <a:cxnLst>
                  <a:cxn ang="0">
                    <a:pos x="0" y="36"/>
                  </a:cxn>
                  <a:cxn ang="0">
                    <a:pos x="36" y="36"/>
                  </a:cxn>
                  <a:cxn ang="0">
                    <a:pos x="18" y="0"/>
                  </a:cxn>
                  <a:cxn ang="0">
                    <a:pos x="0" y="36"/>
                  </a:cxn>
                </a:cxnLst>
                <a:rect l="0" t="0" r="r" b="b"/>
                <a:pathLst>
                  <a:path w="36" h="36">
                    <a:moveTo>
                      <a:pt x="0" y="36"/>
                    </a:moveTo>
                    <a:lnTo>
                      <a:pt x="36" y="36"/>
                    </a:lnTo>
                    <a:lnTo>
                      <a:pt x="18" y="0"/>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3" name="Line 871"/>
              <p:cNvSpPr>
                <a:spLocks noChangeShapeType="1"/>
              </p:cNvSpPr>
              <p:nvPr/>
            </p:nvSpPr>
            <p:spPr bwMode="auto">
              <a:xfrm flipV="1">
                <a:off x="-110"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4" name="Rectangle 872"/>
              <p:cNvSpPr>
                <a:spLocks noChangeArrowheads="1"/>
              </p:cNvSpPr>
              <p:nvPr/>
            </p:nvSpPr>
            <p:spPr bwMode="auto">
              <a:xfrm>
                <a:off x="-173"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5" name="Line 873"/>
              <p:cNvSpPr>
                <a:spLocks noChangeShapeType="1"/>
              </p:cNvSpPr>
              <p:nvPr/>
            </p:nvSpPr>
            <p:spPr bwMode="auto">
              <a:xfrm flipV="1">
                <a:off x="388"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6" name="Rectangle 874"/>
              <p:cNvSpPr>
                <a:spLocks noChangeArrowheads="1"/>
              </p:cNvSpPr>
              <p:nvPr/>
            </p:nvSpPr>
            <p:spPr bwMode="auto">
              <a:xfrm>
                <a:off x="326"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7" name="Line 875"/>
              <p:cNvSpPr>
                <a:spLocks noChangeShapeType="1"/>
              </p:cNvSpPr>
              <p:nvPr/>
            </p:nvSpPr>
            <p:spPr bwMode="auto">
              <a:xfrm flipV="1">
                <a:off x="88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8" name="Rectangle 876"/>
              <p:cNvSpPr>
                <a:spLocks noChangeArrowheads="1"/>
              </p:cNvSpPr>
              <p:nvPr/>
            </p:nvSpPr>
            <p:spPr bwMode="auto">
              <a:xfrm>
                <a:off x="824"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9" name="Line 877"/>
              <p:cNvSpPr>
                <a:spLocks noChangeShapeType="1"/>
              </p:cNvSpPr>
              <p:nvPr/>
            </p:nvSpPr>
            <p:spPr bwMode="auto">
              <a:xfrm flipV="1">
                <a:off x="138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0" name="Rectangle 878"/>
              <p:cNvSpPr>
                <a:spLocks noChangeArrowheads="1"/>
              </p:cNvSpPr>
              <p:nvPr/>
            </p:nvSpPr>
            <p:spPr bwMode="auto">
              <a:xfrm>
                <a:off x="1322"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1" name="Line 879"/>
              <p:cNvSpPr>
                <a:spLocks noChangeShapeType="1"/>
              </p:cNvSpPr>
              <p:nvPr/>
            </p:nvSpPr>
            <p:spPr bwMode="auto">
              <a:xfrm flipV="1">
                <a:off x="1882"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2" name="Rectangle 880"/>
              <p:cNvSpPr>
                <a:spLocks noChangeArrowheads="1"/>
              </p:cNvSpPr>
              <p:nvPr/>
            </p:nvSpPr>
            <p:spPr bwMode="auto">
              <a:xfrm>
                <a:off x="1820"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3" name="Line 881"/>
              <p:cNvSpPr>
                <a:spLocks noChangeShapeType="1"/>
              </p:cNvSpPr>
              <p:nvPr/>
            </p:nvSpPr>
            <p:spPr bwMode="auto">
              <a:xfrm flipV="1">
                <a:off x="237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4" name="Rectangle 882"/>
              <p:cNvSpPr>
                <a:spLocks noChangeArrowheads="1"/>
              </p:cNvSpPr>
              <p:nvPr/>
            </p:nvSpPr>
            <p:spPr bwMode="auto">
              <a:xfrm>
                <a:off x="2319"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5" name="Line 883"/>
              <p:cNvSpPr>
                <a:spLocks noChangeShapeType="1"/>
              </p:cNvSpPr>
              <p:nvPr/>
            </p:nvSpPr>
            <p:spPr bwMode="auto">
              <a:xfrm flipV="1">
                <a:off x="3375"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6" name="Rectangle 884"/>
              <p:cNvSpPr>
                <a:spLocks noChangeArrowheads="1"/>
              </p:cNvSpPr>
              <p:nvPr/>
            </p:nvSpPr>
            <p:spPr bwMode="auto">
              <a:xfrm>
                <a:off x="3338"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7" name="Line 885"/>
              <p:cNvSpPr>
                <a:spLocks noChangeShapeType="1"/>
              </p:cNvSpPr>
              <p:nvPr/>
            </p:nvSpPr>
            <p:spPr bwMode="auto">
              <a:xfrm flipV="1">
                <a:off x="3873"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8" name="Rectangle 886"/>
              <p:cNvSpPr>
                <a:spLocks noChangeArrowheads="1"/>
              </p:cNvSpPr>
              <p:nvPr/>
            </p:nvSpPr>
            <p:spPr bwMode="auto">
              <a:xfrm>
                <a:off x="3836"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9" name="Line 887"/>
              <p:cNvSpPr>
                <a:spLocks noChangeShapeType="1"/>
              </p:cNvSpPr>
              <p:nvPr/>
            </p:nvSpPr>
            <p:spPr bwMode="auto">
              <a:xfrm flipV="1">
                <a:off x="4371"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0" name="Rectangle 888"/>
              <p:cNvSpPr>
                <a:spLocks noChangeArrowheads="1"/>
              </p:cNvSpPr>
              <p:nvPr/>
            </p:nvSpPr>
            <p:spPr bwMode="auto">
              <a:xfrm>
                <a:off x="4335"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1" name="Line 889"/>
              <p:cNvSpPr>
                <a:spLocks noChangeShapeType="1"/>
              </p:cNvSpPr>
              <p:nvPr/>
            </p:nvSpPr>
            <p:spPr bwMode="auto">
              <a:xfrm flipV="1">
                <a:off x="486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2" name="Rectangle 890"/>
              <p:cNvSpPr>
                <a:spLocks noChangeArrowheads="1"/>
              </p:cNvSpPr>
              <p:nvPr/>
            </p:nvSpPr>
            <p:spPr bwMode="auto">
              <a:xfrm>
                <a:off x="4833"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03" name="Line 891"/>
              <p:cNvSpPr>
                <a:spLocks noChangeShapeType="1"/>
              </p:cNvSpPr>
              <p:nvPr/>
            </p:nvSpPr>
            <p:spPr bwMode="auto">
              <a:xfrm flipV="1">
                <a:off x="536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4" name="Rectangle 892"/>
              <p:cNvSpPr>
                <a:spLocks noChangeArrowheads="1"/>
              </p:cNvSpPr>
              <p:nvPr/>
            </p:nvSpPr>
            <p:spPr bwMode="auto">
              <a:xfrm>
                <a:off x="5331"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5" name="Line 893"/>
              <p:cNvSpPr>
                <a:spLocks noChangeShapeType="1"/>
              </p:cNvSpPr>
              <p:nvPr/>
            </p:nvSpPr>
            <p:spPr bwMode="auto">
              <a:xfrm flipV="1">
                <a:off x="586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6" name="Rectangle 894"/>
              <p:cNvSpPr>
                <a:spLocks noChangeArrowheads="1"/>
              </p:cNvSpPr>
              <p:nvPr/>
            </p:nvSpPr>
            <p:spPr bwMode="auto">
              <a:xfrm>
                <a:off x="5829"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7" name="Line 895"/>
              <p:cNvSpPr>
                <a:spLocks noChangeShapeType="1"/>
              </p:cNvSpPr>
              <p:nvPr/>
            </p:nvSpPr>
            <p:spPr bwMode="auto">
              <a:xfrm>
                <a:off x="2848" y="367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8" name="Rectangle 896"/>
              <p:cNvSpPr>
                <a:spLocks noChangeArrowheads="1"/>
              </p:cNvSpPr>
              <p:nvPr/>
            </p:nvSpPr>
            <p:spPr bwMode="auto">
              <a:xfrm>
                <a:off x="2700" y="3639"/>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grpSp>
        <p:sp>
          <p:nvSpPr>
            <p:cNvPr id="39810" name="Line 898"/>
            <p:cNvSpPr>
              <a:spLocks noChangeShapeType="1"/>
            </p:cNvSpPr>
            <p:nvPr/>
          </p:nvSpPr>
          <p:spPr bwMode="auto">
            <a:xfrm>
              <a:off x="2848" y="342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1" name="Rectangle 899"/>
            <p:cNvSpPr>
              <a:spLocks noChangeArrowheads="1"/>
            </p:cNvSpPr>
            <p:nvPr/>
          </p:nvSpPr>
          <p:spPr bwMode="auto">
            <a:xfrm>
              <a:off x="2700" y="3390"/>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2" name="Line 900"/>
            <p:cNvSpPr>
              <a:spLocks noChangeShapeType="1"/>
            </p:cNvSpPr>
            <p:nvPr/>
          </p:nvSpPr>
          <p:spPr bwMode="auto">
            <a:xfrm>
              <a:off x="2848" y="317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3" name="Rectangle 901"/>
            <p:cNvSpPr>
              <a:spLocks noChangeArrowheads="1"/>
            </p:cNvSpPr>
            <p:nvPr/>
          </p:nvSpPr>
          <p:spPr bwMode="auto">
            <a:xfrm>
              <a:off x="2700" y="3141"/>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4" name="Line 902"/>
            <p:cNvSpPr>
              <a:spLocks noChangeShapeType="1"/>
            </p:cNvSpPr>
            <p:nvPr/>
          </p:nvSpPr>
          <p:spPr bwMode="auto">
            <a:xfrm>
              <a:off x="2848" y="2926"/>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5" name="Rectangle 903"/>
            <p:cNvSpPr>
              <a:spLocks noChangeArrowheads="1"/>
            </p:cNvSpPr>
            <p:nvPr/>
          </p:nvSpPr>
          <p:spPr bwMode="auto">
            <a:xfrm>
              <a:off x="2700" y="2892"/>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6" name="Line 904"/>
            <p:cNvSpPr>
              <a:spLocks noChangeShapeType="1"/>
            </p:cNvSpPr>
            <p:nvPr/>
          </p:nvSpPr>
          <p:spPr bwMode="auto">
            <a:xfrm>
              <a:off x="2848" y="2677"/>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7" name="Rectangle 905"/>
            <p:cNvSpPr>
              <a:spLocks noChangeArrowheads="1"/>
            </p:cNvSpPr>
            <p:nvPr/>
          </p:nvSpPr>
          <p:spPr bwMode="auto">
            <a:xfrm>
              <a:off x="2700" y="2643"/>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8" name="Line 906"/>
            <p:cNvSpPr>
              <a:spLocks noChangeShapeType="1"/>
            </p:cNvSpPr>
            <p:nvPr/>
          </p:nvSpPr>
          <p:spPr bwMode="auto">
            <a:xfrm>
              <a:off x="2848" y="2428"/>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9" name="Rectangle 907"/>
            <p:cNvSpPr>
              <a:spLocks noChangeArrowheads="1"/>
            </p:cNvSpPr>
            <p:nvPr/>
          </p:nvSpPr>
          <p:spPr bwMode="auto">
            <a:xfrm>
              <a:off x="2700" y="2395"/>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20" name="Line 908"/>
            <p:cNvSpPr>
              <a:spLocks noChangeShapeType="1"/>
            </p:cNvSpPr>
            <p:nvPr/>
          </p:nvSpPr>
          <p:spPr bwMode="auto">
            <a:xfrm>
              <a:off x="2848" y="1930"/>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1" name="Rectangle 909"/>
            <p:cNvSpPr>
              <a:spLocks noChangeArrowheads="1"/>
            </p:cNvSpPr>
            <p:nvPr/>
          </p:nvSpPr>
          <p:spPr bwMode="auto">
            <a:xfrm>
              <a:off x="2745" y="1897"/>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2" name="Line 910"/>
            <p:cNvSpPr>
              <a:spLocks noChangeShapeType="1"/>
            </p:cNvSpPr>
            <p:nvPr/>
          </p:nvSpPr>
          <p:spPr bwMode="auto">
            <a:xfrm>
              <a:off x="2848" y="1681"/>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3" name="Rectangle 911"/>
            <p:cNvSpPr>
              <a:spLocks noChangeArrowheads="1"/>
            </p:cNvSpPr>
            <p:nvPr/>
          </p:nvSpPr>
          <p:spPr bwMode="auto">
            <a:xfrm>
              <a:off x="2745" y="1648"/>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4" name="Line 912"/>
            <p:cNvSpPr>
              <a:spLocks noChangeShapeType="1"/>
            </p:cNvSpPr>
            <p:nvPr/>
          </p:nvSpPr>
          <p:spPr bwMode="auto">
            <a:xfrm>
              <a:off x="2848" y="1432"/>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5" name="Rectangle 913"/>
            <p:cNvSpPr>
              <a:spLocks noChangeArrowheads="1"/>
            </p:cNvSpPr>
            <p:nvPr/>
          </p:nvSpPr>
          <p:spPr bwMode="auto">
            <a:xfrm>
              <a:off x="2745" y="1399"/>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26" name="Line 914"/>
            <p:cNvSpPr>
              <a:spLocks noChangeShapeType="1"/>
            </p:cNvSpPr>
            <p:nvPr/>
          </p:nvSpPr>
          <p:spPr bwMode="auto">
            <a:xfrm>
              <a:off x="2848" y="118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7" name="Rectangle 915"/>
            <p:cNvSpPr>
              <a:spLocks noChangeArrowheads="1"/>
            </p:cNvSpPr>
            <p:nvPr/>
          </p:nvSpPr>
          <p:spPr bwMode="auto">
            <a:xfrm>
              <a:off x="2745" y="1150"/>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8" name="Line 916"/>
            <p:cNvSpPr>
              <a:spLocks noChangeShapeType="1"/>
            </p:cNvSpPr>
            <p:nvPr/>
          </p:nvSpPr>
          <p:spPr bwMode="auto">
            <a:xfrm>
              <a:off x="2848" y="93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9" name="Rectangle 917"/>
            <p:cNvSpPr>
              <a:spLocks noChangeArrowheads="1"/>
            </p:cNvSpPr>
            <p:nvPr/>
          </p:nvSpPr>
          <p:spPr bwMode="auto">
            <a:xfrm>
              <a:off x="2745" y="901"/>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0" name="Line 918"/>
            <p:cNvSpPr>
              <a:spLocks noChangeShapeType="1"/>
            </p:cNvSpPr>
            <p:nvPr/>
          </p:nvSpPr>
          <p:spPr bwMode="auto">
            <a:xfrm>
              <a:off x="2848" y="68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31" name="Rectangle 919"/>
            <p:cNvSpPr>
              <a:spLocks noChangeArrowheads="1"/>
            </p:cNvSpPr>
            <p:nvPr/>
          </p:nvSpPr>
          <p:spPr bwMode="auto">
            <a:xfrm>
              <a:off x="2745" y="653"/>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32" name="Rectangle 920"/>
            <p:cNvSpPr>
              <a:spLocks noChangeArrowheads="1"/>
            </p:cNvSpPr>
            <p:nvPr/>
          </p:nvSpPr>
          <p:spPr bwMode="auto">
            <a:xfrm>
              <a:off x="5795" y="2047"/>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x</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3" name="Rectangle 921"/>
            <p:cNvSpPr>
              <a:spLocks noChangeArrowheads="1"/>
            </p:cNvSpPr>
            <p:nvPr/>
          </p:nvSpPr>
          <p:spPr bwMode="auto">
            <a:xfrm>
              <a:off x="2936" y="653"/>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y</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grpSp>
      <p:sp>
        <p:nvSpPr>
          <p:cNvPr id="919" name="Freeform 922"/>
          <p:cNvSpPr>
            <a:spLocks/>
          </p:cNvSpPr>
          <p:nvPr/>
        </p:nvSpPr>
        <p:spPr bwMode="auto">
          <a:xfrm>
            <a:off x="2410902" y="1273833"/>
            <a:ext cx="3482493" cy="4043116"/>
          </a:xfrm>
          <a:custGeom>
            <a:avLst/>
            <a:gdLst/>
            <a:ahLst/>
            <a:cxnLst>
              <a:cxn ang="0">
                <a:pos x="37" y="2787"/>
              </a:cxn>
              <a:cxn ang="0">
                <a:pos x="82" y="2483"/>
              </a:cxn>
              <a:cxn ang="0">
                <a:pos x="126" y="2208"/>
              </a:cxn>
              <a:cxn ang="0">
                <a:pos x="171" y="1961"/>
              </a:cxn>
              <a:cxn ang="0">
                <a:pos x="216" y="1740"/>
              </a:cxn>
              <a:cxn ang="0">
                <a:pos x="261" y="1545"/>
              </a:cxn>
              <a:cxn ang="0">
                <a:pos x="306" y="1374"/>
              </a:cxn>
              <a:cxn ang="0">
                <a:pos x="351" y="1227"/>
              </a:cxn>
              <a:cxn ang="0">
                <a:pos x="395" y="1101"/>
              </a:cxn>
              <a:cxn ang="0">
                <a:pos x="440" y="997"/>
              </a:cxn>
              <a:cxn ang="0">
                <a:pos x="485" y="912"/>
              </a:cxn>
              <a:cxn ang="0">
                <a:pos x="530" y="847"/>
              </a:cxn>
              <a:cxn ang="0">
                <a:pos x="574" y="799"/>
              </a:cxn>
              <a:cxn ang="0">
                <a:pos x="619" y="768"/>
              </a:cxn>
              <a:cxn ang="0">
                <a:pos x="664" y="753"/>
              </a:cxn>
              <a:cxn ang="0">
                <a:pos x="709" y="753"/>
              </a:cxn>
              <a:cxn ang="0">
                <a:pos x="754" y="765"/>
              </a:cxn>
              <a:cxn ang="0">
                <a:pos x="798" y="791"/>
              </a:cxn>
              <a:cxn ang="0">
                <a:pos x="843" y="827"/>
              </a:cxn>
              <a:cxn ang="0">
                <a:pos x="888" y="874"/>
              </a:cxn>
              <a:cxn ang="0">
                <a:pos x="933" y="930"/>
              </a:cxn>
              <a:cxn ang="0">
                <a:pos x="978" y="994"/>
              </a:cxn>
              <a:cxn ang="0">
                <a:pos x="1023" y="1065"/>
              </a:cxn>
              <a:cxn ang="0">
                <a:pos x="1068" y="1141"/>
              </a:cxn>
              <a:cxn ang="0">
                <a:pos x="1112" y="1223"/>
              </a:cxn>
              <a:cxn ang="0">
                <a:pos x="1157" y="1308"/>
              </a:cxn>
              <a:cxn ang="0">
                <a:pos x="1202" y="1395"/>
              </a:cxn>
              <a:cxn ang="0">
                <a:pos x="1246" y="1485"/>
              </a:cxn>
              <a:cxn ang="0">
                <a:pos x="1291" y="1574"/>
              </a:cxn>
              <a:cxn ang="0">
                <a:pos x="1336" y="1663"/>
              </a:cxn>
              <a:cxn ang="0">
                <a:pos x="1381" y="1750"/>
              </a:cxn>
              <a:cxn ang="0">
                <a:pos x="1426" y="1835"/>
              </a:cxn>
              <a:cxn ang="0">
                <a:pos x="1471" y="1915"/>
              </a:cxn>
              <a:cxn ang="0">
                <a:pos x="1515" y="1990"/>
              </a:cxn>
              <a:cxn ang="0">
                <a:pos x="1560" y="2059"/>
              </a:cxn>
              <a:cxn ang="0">
                <a:pos x="1605" y="2121"/>
              </a:cxn>
              <a:cxn ang="0">
                <a:pos x="1650" y="2175"/>
              </a:cxn>
              <a:cxn ang="0">
                <a:pos x="1695" y="2219"/>
              </a:cxn>
              <a:cxn ang="0">
                <a:pos x="1740" y="2253"/>
              </a:cxn>
              <a:cxn ang="0">
                <a:pos x="1784" y="2275"/>
              </a:cxn>
              <a:cxn ang="0">
                <a:pos x="1829" y="2285"/>
              </a:cxn>
              <a:cxn ang="0">
                <a:pos x="1874" y="2280"/>
              </a:cxn>
              <a:cxn ang="0">
                <a:pos x="1918" y="2261"/>
              </a:cxn>
              <a:cxn ang="0">
                <a:pos x="1963" y="2226"/>
              </a:cxn>
              <a:cxn ang="0">
                <a:pos x="2008" y="2174"/>
              </a:cxn>
              <a:cxn ang="0">
                <a:pos x="2053" y="2104"/>
              </a:cxn>
              <a:cxn ang="0">
                <a:pos x="2098" y="2015"/>
              </a:cxn>
              <a:cxn ang="0">
                <a:pos x="2143" y="1905"/>
              </a:cxn>
              <a:cxn ang="0">
                <a:pos x="2187" y="1774"/>
              </a:cxn>
              <a:cxn ang="0">
                <a:pos x="2232" y="1620"/>
              </a:cxn>
              <a:cxn ang="0">
                <a:pos x="2277" y="1443"/>
              </a:cxn>
              <a:cxn ang="0">
                <a:pos x="2322" y="1242"/>
              </a:cxn>
              <a:cxn ang="0">
                <a:pos x="2367" y="1014"/>
              </a:cxn>
              <a:cxn ang="0">
                <a:pos x="2412" y="760"/>
              </a:cxn>
              <a:cxn ang="0">
                <a:pos x="2456" y="478"/>
              </a:cxn>
              <a:cxn ang="0">
                <a:pos x="2501" y="167"/>
              </a:cxn>
            </a:cxnLst>
            <a:rect l="0" t="0" r="r" b="b"/>
            <a:pathLst>
              <a:path w="2524" h="3063">
                <a:moveTo>
                  <a:pt x="0" y="3063"/>
                </a:moveTo>
                <a:lnTo>
                  <a:pt x="7" y="3006"/>
                </a:lnTo>
                <a:lnTo>
                  <a:pt x="15" y="2950"/>
                </a:lnTo>
                <a:lnTo>
                  <a:pt x="22" y="2895"/>
                </a:lnTo>
                <a:lnTo>
                  <a:pt x="30" y="2841"/>
                </a:lnTo>
                <a:lnTo>
                  <a:pt x="37" y="2787"/>
                </a:lnTo>
                <a:lnTo>
                  <a:pt x="44" y="2735"/>
                </a:lnTo>
                <a:lnTo>
                  <a:pt x="52" y="2682"/>
                </a:lnTo>
                <a:lnTo>
                  <a:pt x="59" y="2631"/>
                </a:lnTo>
                <a:lnTo>
                  <a:pt x="67" y="2582"/>
                </a:lnTo>
                <a:lnTo>
                  <a:pt x="74" y="2532"/>
                </a:lnTo>
                <a:lnTo>
                  <a:pt x="82" y="2483"/>
                </a:lnTo>
                <a:lnTo>
                  <a:pt x="89" y="2436"/>
                </a:lnTo>
                <a:lnTo>
                  <a:pt x="97" y="2388"/>
                </a:lnTo>
                <a:lnTo>
                  <a:pt x="104" y="2342"/>
                </a:lnTo>
                <a:lnTo>
                  <a:pt x="112" y="2297"/>
                </a:lnTo>
                <a:lnTo>
                  <a:pt x="119" y="2252"/>
                </a:lnTo>
                <a:lnTo>
                  <a:pt x="126" y="2208"/>
                </a:lnTo>
                <a:lnTo>
                  <a:pt x="134" y="2165"/>
                </a:lnTo>
                <a:lnTo>
                  <a:pt x="141" y="2123"/>
                </a:lnTo>
                <a:lnTo>
                  <a:pt x="149" y="2082"/>
                </a:lnTo>
                <a:lnTo>
                  <a:pt x="156" y="2040"/>
                </a:lnTo>
                <a:lnTo>
                  <a:pt x="164" y="2001"/>
                </a:lnTo>
                <a:lnTo>
                  <a:pt x="171" y="1961"/>
                </a:lnTo>
                <a:lnTo>
                  <a:pt x="179" y="1923"/>
                </a:lnTo>
                <a:lnTo>
                  <a:pt x="186" y="1885"/>
                </a:lnTo>
                <a:lnTo>
                  <a:pt x="194" y="1848"/>
                </a:lnTo>
                <a:lnTo>
                  <a:pt x="201" y="1811"/>
                </a:lnTo>
                <a:lnTo>
                  <a:pt x="209" y="1776"/>
                </a:lnTo>
                <a:lnTo>
                  <a:pt x="216" y="1740"/>
                </a:lnTo>
                <a:lnTo>
                  <a:pt x="223" y="1706"/>
                </a:lnTo>
                <a:lnTo>
                  <a:pt x="231" y="1673"/>
                </a:lnTo>
                <a:lnTo>
                  <a:pt x="238" y="1640"/>
                </a:lnTo>
                <a:lnTo>
                  <a:pt x="246" y="1607"/>
                </a:lnTo>
                <a:lnTo>
                  <a:pt x="253" y="1576"/>
                </a:lnTo>
                <a:lnTo>
                  <a:pt x="261" y="1545"/>
                </a:lnTo>
                <a:lnTo>
                  <a:pt x="268" y="1515"/>
                </a:lnTo>
                <a:lnTo>
                  <a:pt x="276" y="1485"/>
                </a:lnTo>
                <a:lnTo>
                  <a:pt x="283" y="1457"/>
                </a:lnTo>
                <a:lnTo>
                  <a:pt x="291" y="1428"/>
                </a:lnTo>
                <a:lnTo>
                  <a:pt x="298" y="1401"/>
                </a:lnTo>
                <a:lnTo>
                  <a:pt x="306" y="1374"/>
                </a:lnTo>
                <a:lnTo>
                  <a:pt x="313" y="1348"/>
                </a:lnTo>
                <a:lnTo>
                  <a:pt x="321" y="1323"/>
                </a:lnTo>
                <a:lnTo>
                  <a:pt x="328" y="1298"/>
                </a:lnTo>
                <a:lnTo>
                  <a:pt x="336" y="1273"/>
                </a:lnTo>
                <a:lnTo>
                  <a:pt x="343" y="1250"/>
                </a:lnTo>
                <a:lnTo>
                  <a:pt x="351" y="1227"/>
                </a:lnTo>
                <a:lnTo>
                  <a:pt x="358" y="1204"/>
                </a:lnTo>
                <a:lnTo>
                  <a:pt x="366" y="1182"/>
                </a:lnTo>
                <a:lnTo>
                  <a:pt x="373" y="1161"/>
                </a:lnTo>
                <a:lnTo>
                  <a:pt x="381" y="1140"/>
                </a:lnTo>
                <a:lnTo>
                  <a:pt x="388" y="1121"/>
                </a:lnTo>
                <a:lnTo>
                  <a:pt x="395" y="1101"/>
                </a:lnTo>
                <a:lnTo>
                  <a:pt x="403" y="1082"/>
                </a:lnTo>
                <a:lnTo>
                  <a:pt x="410" y="1064"/>
                </a:lnTo>
                <a:lnTo>
                  <a:pt x="418" y="1046"/>
                </a:lnTo>
                <a:lnTo>
                  <a:pt x="425" y="1029"/>
                </a:lnTo>
                <a:lnTo>
                  <a:pt x="433" y="1013"/>
                </a:lnTo>
                <a:lnTo>
                  <a:pt x="440" y="997"/>
                </a:lnTo>
                <a:lnTo>
                  <a:pt x="448" y="981"/>
                </a:lnTo>
                <a:lnTo>
                  <a:pt x="455" y="966"/>
                </a:lnTo>
                <a:lnTo>
                  <a:pt x="463" y="952"/>
                </a:lnTo>
                <a:lnTo>
                  <a:pt x="470" y="938"/>
                </a:lnTo>
                <a:lnTo>
                  <a:pt x="477" y="925"/>
                </a:lnTo>
                <a:lnTo>
                  <a:pt x="485" y="912"/>
                </a:lnTo>
                <a:lnTo>
                  <a:pt x="492" y="900"/>
                </a:lnTo>
                <a:lnTo>
                  <a:pt x="500" y="888"/>
                </a:lnTo>
                <a:lnTo>
                  <a:pt x="507" y="878"/>
                </a:lnTo>
                <a:lnTo>
                  <a:pt x="515" y="867"/>
                </a:lnTo>
                <a:lnTo>
                  <a:pt x="522" y="857"/>
                </a:lnTo>
                <a:lnTo>
                  <a:pt x="530" y="847"/>
                </a:lnTo>
                <a:lnTo>
                  <a:pt x="537" y="838"/>
                </a:lnTo>
                <a:lnTo>
                  <a:pt x="544" y="829"/>
                </a:lnTo>
                <a:lnTo>
                  <a:pt x="552" y="821"/>
                </a:lnTo>
                <a:lnTo>
                  <a:pt x="559" y="813"/>
                </a:lnTo>
                <a:lnTo>
                  <a:pt x="567" y="806"/>
                </a:lnTo>
                <a:lnTo>
                  <a:pt x="574" y="799"/>
                </a:lnTo>
                <a:lnTo>
                  <a:pt x="582" y="793"/>
                </a:lnTo>
                <a:lnTo>
                  <a:pt x="589" y="787"/>
                </a:lnTo>
                <a:lnTo>
                  <a:pt x="597" y="782"/>
                </a:lnTo>
                <a:lnTo>
                  <a:pt x="604" y="777"/>
                </a:lnTo>
                <a:lnTo>
                  <a:pt x="612" y="773"/>
                </a:lnTo>
                <a:lnTo>
                  <a:pt x="619" y="768"/>
                </a:lnTo>
                <a:lnTo>
                  <a:pt x="627" y="765"/>
                </a:lnTo>
                <a:lnTo>
                  <a:pt x="634" y="762"/>
                </a:lnTo>
                <a:lnTo>
                  <a:pt x="642" y="759"/>
                </a:lnTo>
                <a:lnTo>
                  <a:pt x="649" y="757"/>
                </a:lnTo>
                <a:lnTo>
                  <a:pt x="657" y="755"/>
                </a:lnTo>
                <a:lnTo>
                  <a:pt x="664" y="753"/>
                </a:lnTo>
                <a:lnTo>
                  <a:pt x="672" y="752"/>
                </a:lnTo>
                <a:lnTo>
                  <a:pt x="679" y="752"/>
                </a:lnTo>
                <a:lnTo>
                  <a:pt x="687" y="751"/>
                </a:lnTo>
                <a:lnTo>
                  <a:pt x="694" y="752"/>
                </a:lnTo>
                <a:lnTo>
                  <a:pt x="702" y="752"/>
                </a:lnTo>
                <a:lnTo>
                  <a:pt x="709" y="753"/>
                </a:lnTo>
                <a:lnTo>
                  <a:pt x="717" y="754"/>
                </a:lnTo>
                <a:lnTo>
                  <a:pt x="724" y="755"/>
                </a:lnTo>
                <a:lnTo>
                  <a:pt x="731" y="758"/>
                </a:lnTo>
                <a:lnTo>
                  <a:pt x="739" y="760"/>
                </a:lnTo>
                <a:lnTo>
                  <a:pt x="746" y="762"/>
                </a:lnTo>
                <a:lnTo>
                  <a:pt x="754" y="765"/>
                </a:lnTo>
                <a:lnTo>
                  <a:pt x="761" y="769"/>
                </a:lnTo>
                <a:lnTo>
                  <a:pt x="769" y="773"/>
                </a:lnTo>
                <a:lnTo>
                  <a:pt x="776" y="777"/>
                </a:lnTo>
                <a:lnTo>
                  <a:pt x="784" y="781"/>
                </a:lnTo>
                <a:lnTo>
                  <a:pt x="791" y="786"/>
                </a:lnTo>
                <a:lnTo>
                  <a:pt x="798" y="791"/>
                </a:lnTo>
                <a:lnTo>
                  <a:pt x="806" y="796"/>
                </a:lnTo>
                <a:lnTo>
                  <a:pt x="813" y="802"/>
                </a:lnTo>
                <a:lnTo>
                  <a:pt x="821" y="808"/>
                </a:lnTo>
                <a:lnTo>
                  <a:pt x="828" y="814"/>
                </a:lnTo>
                <a:lnTo>
                  <a:pt x="836" y="821"/>
                </a:lnTo>
                <a:lnTo>
                  <a:pt x="843" y="827"/>
                </a:lnTo>
                <a:lnTo>
                  <a:pt x="851" y="834"/>
                </a:lnTo>
                <a:lnTo>
                  <a:pt x="858" y="842"/>
                </a:lnTo>
                <a:lnTo>
                  <a:pt x="866" y="849"/>
                </a:lnTo>
                <a:lnTo>
                  <a:pt x="873" y="857"/>
                </a:lnTo>
                <a:lnTo>
                  <a:pt x="881" y="866"/>
                </a:lnTo>
                <a:lnTo>
                  <a:pt x="888" y="874"/>
                </a:lnTo>
                <a:lnTo>
                  <a:pt x="896" y="883"/>
                </a:lnTo>
                <a:lnTo>
                  <a:pt x="903" y="892"/>
                </a:lnTo>
                <a:lnTo>
                  <a:pt x="910" y="901"/>
                </a:lnTo>
                <a:lnTo>
                  <a:pt x="918" y="910"/>
                </a:lnTo>
                <a:lnTo>
                  <a:pt x="925" y="920"/>
                </a:lnTo>
                <a:lnTo>
                  <a:pt x="933" y="930"/>
                </a:lnTo>
                <a:lnTo>
                  <a:pt x="940" y="940"/>
                </a:lnTo>
                <a:lnTo>
                  <a:pt x="948" y="950"/>
                </a:lnTo>
                <a:lnTo>
                  <a:pt x="955" y="961"/>
                </a:lnTo>
                <a:lnTo>
                  <a:pt x="963" y="972"/>
                </a:lnTo>
                <a:lnTo>
                  <a:pt x="970" y="983"/>
                </a:lnTo>
                <a:lnTo>
                  <a:pt x="978" y="994"/>
                </a:lnTo>
                <a:lnTo>
                  <a:pt x="985" y="1005"/>
                </a:lnTo>
                <a:lnTo>
                  <a:pt x="993" y="1017"/>
                </a:lnTo>
                <a:lnTo>
                  <a:pt x="1000" y="1028"/>
                </a:lnTo>
                <a:lnTo>
                  <a:pt x="1008" y="1040"/>
                </a:lnTo>
                <a:lnTo>
                  <a:pt x="1015" y="1052"/>
                </a:lnTo>
                <a:lnTo>
                  <a:pt x="1023" y="1065"/>
                </a:lnTo>
                <a:lnTo>
                  <a:pt x="1030" y="1077"/>
                </a:lnTo>
                <a:lnTo>
                  <a:pt x="1038" y="1089"/>
                </a:lnTo>
                <a:lnTo>
                  <a:pt x="1045" y="1102"/>
                </a:lnTo>
                <a:lnTo>
                  <a:pt x="1053" y="1115"/>
                </a:lnTo>
                <a:lnTo>
                  <a:pt x="1060" y="1128"/>
                </a:lnTo>
                <a:lnTo>
                  <a:pt x="1068" y="1141"/>
                </a:lnTo>
                <a:lnTo>
                  <a:pt x="1075" y="1154"/>
                </a:lnTo>
                <a:lnTo>
                  <a:pt x="1082" y="1168"/>
                </a:lnTo>
                <a:lnTo>
                  <a:pt x="1090" y="1181"/>
                </a:lnTo>
                <a:lnTo>
                  <a:pt x="1097" y="1195"/>
                </a:lnTo>
                <a:lnTo>
                  <a:pt x="1105" y="1209"/>
                </a:lnTo>
                <a:lnTo>
                  <a:pt x="1112" y="1223"/>
                </a:lnTo>
                <a:lnTo>
                  <a:pt x="1120" y="1237"/>
                </a:lnTo>
                <a:lnTo>
                  <a:pt x="1127" y="1251"/>
                </a:lnTo>
                <a:lnTo>
                  <a:pt x="1135" y="1265"/>
                </a:lnTo>
                <a:lnTo>
                  <a:pt x="1142" y="1279"/>
                </a:lnTo>
                <a:lnTo>
                  <a:pt x="1150" y="1293"/>
                </a:lnTo>
                <a:lnTo>
                  <a:pt x="1157" y="1308"/>
                </a:lnTo>
                <a:lnTo>
                  <a:pt x="1164" y="1322"/>
                </a:lnTo>
                <a:lnTo>
                  <a:pt x="1172" y="1337"/>
                </a:lnTo>
                <a:lnTo>
                  <a:pt x="1179" y="1352"/>
                </a:lnTo>
                <a:lnTo>
                  <a:pt x="1187" y="1366"/>
                </a:lnTo>
                <a:lnTo>
                  <a:pt x="1194" y="1381"/>
                </a:lnTo>
                <a:lnTo>
                  <a:pt x="1202" y="1395"/>
                </a:lnTo>
                <a:lnTo>
                  <a:pt x="1209" y="1410"/>
                </a:lnTo>
                <a:lnTo>
                  <a:pt x="1217" y="1425"/>
                </a:lnTo>
                <a:lnTo>
                  <a:pt x="1224" y="1440"/>
                </a:lnTo>
                <a:lnTo>
                  <a:pt x="1231" y="1455"/>
                </a:lnTo>
                <a:lnTo>
                  <a:pt x="1239" y="1470"/>
                </a:lnTo>
                <a:lnTo>
                  <a:pt x="1246" y="1485"/>
                </a:lnTo>
                <a:lnTo>
                  <a:pt x="1254" y="1500"/>
                </a:lnTo>
                <a:lnTo>
                  <a:pt x="1261" y="1515"/>
                </a:lnTo>
                <a:lnTo>
                  <a:pt x="1269" y="1529"/>
                </a:lnTo>
                <a:lnTo>
                  <a:pt x="1276" y="1544"/>
                </a:lnTo>
                <a:lnTo>
                  <a:pt x="1284" y="1559"/>
                </a:lnTo>
                <a:lnTo>
                  <a:pt x="1291" y="1574"/>
                </a:lnTo>
                <a:lnTo>
                  <a:pt x="1299" y="1589"/>
                </a:lnTo>
                <a:lnTo>
                  <a:pt x="1306" y="1604"/>
                </a:lnTo>
                <a:lnTo>
                  <a:pt x="1314" y="1619"/>
                </a:lnTo>
                <a:lnTo>
                  <a:pt x="1321" y="1634"/>
                </a:lnTo>
                <a:lnTo>
                  <a:pt x="1329" y="1649"/>
                </a:lnTo>
                <a:lnTo>
                  <a:pt x="1336" y="1663"/>
                </a:lnTo>
                <a:lnTo>
                  <a:pt x="1344" y="1678"/>
                </a:lnTo>
                <a:lnTo>
                  <a:pt x="1351" y="1692"/>
                </a:lnTo>
                <a:lnTo>
                  <a:pt x="1359" y="1707"/>
                </a:lnTo>
                <a:lnTo>
                  <a:pt x="1366" y="1721"/>
                </a:lnTo>
                <a:lnTo>
                  <a:pt x="1374" y="1736"/>
                </a:lnTo>
                <a:lnTo>
                  <a:pt x="1381" y="1750"/>
                </a:lnTo>
                <a:lnTo>
                  <a:pt x="1389" y="1764"/>
                </a:lnTo>
                <a:lnTo>
                  <a:pt x="1396" y="1779"/>
                </a:lnTo>
                <a:lnTo>
                  <a:pt x="1404" y="1793"/>
                </a:lnTo>
                <a:lnTo>
                  <a:pt x="1411" y="1807"/>
                </a:lnTo>
                <a:lnTo>
                  <a:pt x="1418" y="1821"/>
                </a:lnTo>
                <a:lnTo>
                  <a:pt x="1426" y="1835"/>
                </a:lnTo>
                <a:lnTo>
                  <a:pt x="1433" y="1848"/>
                </a:lnTo>
                <a:lnTo>
                  <a:pt x="1441" y="1862"/>
                </a:lnTo>
                <a:lnTo>
                  <a:pt x="1448" y="1875"/>
                </a:lnTo>
                <a:lnTo>
                  <a:pt x="1456" y="1889"/>
                </a:lnTo>
                <a:lnTo>
                  <a:pt x="1463" y="1902"/>
                </a:lnTo>
                <a:lnTo>
                  <a:pt x="1471" y="1915"/>
                </a:lnTo>
                <a:lnTo>
                  <a:pt x="1478" y="1928"/>
                </a:lnTo>
                <a:lnTo>
                  <a:pt x="1485" y="1941"/>
                </a:lnTo>
                <a:lnTo>
                  <a:pt x="1493" y="1953"/>
                </a:lnTo>
                <a:lnTo>
                  <a:pt x="1500" y="1966"/>
                </a:lnTo>
                <a:lnTo>
                  <a:pt x="1508" y="1978"/>
                </a:lnTo>
                <a:lnTo>
                  <a:pt x="1515" y="1990"/>
                </a:lnTo>
                <a:lnTo>
                  <a:pt x="1523" y="2002"/>
                </a:lnTo>
                <a:lnTo>
                  <a:pt x="1530" y="2014"/>
                </a:lnTo>
                <a:lnTo>
                  <a:pt x="1538" y="2025"/>
                </a:lnTo>
                <a:lnTo>
                  <a:pt x="1545" y="2037"/>
                </a:lnTo>
                <a:lnTo>
                  <a:pt x="1553" y="2048"/>
                </a:lnTo>
                <a:lnTo>
                  <a:pt x="1560" y="2059"/>
                </a:lnTo>
                <a:lnTo>
                  <a:pt x="1568" y="2070"/>
                </a:lnTo>
                <a:lnTo>
                  <a:pt x="1575" y="2081"/>
                </a:lnTo>
                <a:lnTo>
                  <a:pt x="1583" y="2091"/>
                </a:lnTo>
                <a:lnTo>
                  <a:pt x="1590" y="2102"/>
                </a:lnTo>
                <a:lnTo>
                  <a:pt x="1597" y="2111"/>
                </a:lnTo>
                <a:lnTo>
                  <a:pt x="1605" y="2121"/>
                </a:lnTo>
                <a:lnTo>
                  <a:pt x="1612" y="2131"/>
                </a:lnTo>
                <a:lnTo>
                  <a:pt x="1620" y="2140"/>
                </a:lnTo>
                <a:lnTo>
                  <a:pt x="1627" y="2149"/>
                </a:lnTo>
                <a:lnTo>
                  <a:pt x="1635" y="2158"/>
                </a:lnTo>
                <a:lnTo>
                  <a:pt x="1642" y="2166"/>
                </a:lnTo>
                <a:lnTo>
                  <a:pt x="1650" y="2175"/>
                </a:lnTo>
                <a:lnTo>
                  <a:pt x="1657" y="2183"/>
                </a:lnTo>
                <a:lnTo>
                  <a:pt x="1665" y="2191"/>
                </a:lnTo>
                <a:lnTo>
                  <a:pt x="1672" y="2198"/>
                </a:lnTo>
                <a:lnTo>
                  <a:pt x="1680" y="2205"/>
                </a:lnTo>
                <a:lnTo>
                  <a:pt x="1687" y="2213"/>
                </a:lnTo>
                <a:lnTo>
                  <a:pt x="1695" y="2219"/>
                </a:lnTo>
                <a:lnTo>
                  <a:pt x="1702" y="2225"/>
                </a:lnTo>
                <a:lnTo>
                  <a:pt x="1710" y="2232"/>
                </a:lnTo>
                <a:lnTo>
                  <a:pt x="1717" y="2237"/>
                </a:lnTo>
                <a:lnTo>
                  <a:pt x="1725" y="2243"/>
                </a:lnTo>
                <a:lnTo>
                  <a:pt x="1732" y="2248"/>
                </a:lnTo>
                <a:lnTo>
                  <a:pt x="1740" y="2253"/>
                </a:lnTo>
                <a:lnTo>
                  <a:pt x="1747" y="2257"/>
                </a:lnTo>
                <a:lnTo>
                  <a:pt x="1754" y="2262"/>
                </a:lnTo>
                <a:lnTo>
                  <a:pt x="1762" y="2265"/>
                </a:lnTo>
                <a:lnTo>
                  <a:pt x="1769" y="2269"/>
                </a:lnTo>
                <a:lnTo>
                  <a:pt x="1777" y="2272"/>
                </a:lnTo>
                <a:lnTo>
                  <a:pt x="1784" y="2275"/>
                </a:lnTo>
                <a:lnTo>
                  <a:pt x="1792" y="2277"/>
                </a:lnTo>
                <a:lnTo>
                  <a:pt x="1799" y="2280"/>
                </a:lnTo>
                <a:lnTo>
                  <a:pt x="1807" y="2282"/>
                </a:lnTo>
                <a:lnTo>
                  <a:pt x="1814" y="2283"/>
                </a:lnTo>
                <a:lnTo>
                  <a:pt x="1822" y="2284"/>
                </a:lnTo>
                <a:lnTo>
                  <a:pt x="1829" y="2285"/>
                </a:lnTo>
                <a:lnTo>
                  <a:pt x="1837" y="2285"/>
                </a:lnTo>
                <a:lnTo>
                  <a:pt x="1844" y="2285"/>
                </a:lnTo>
                <a:lnTo>
                  <a:pt x="1851" y="2284"/>
                </a:lnTo>
                <a:lnTo>
                  <a:pt x="1859" y="2283"/>
                </a:lnTo>
                <a:lnTo>
                  <a:pt x="1866" y="2282"/>
                </a:lnTo>
                <a:lnTo>
                  <a:pt x="1874" y="2280"/>
                </a:lnTo>
                <a:lnTo>
                  <a:pt x="1881" y="2278"/>
                </a:lnTo>
                <a:lnTo>
                  <a:pt x="1889" y="2276"/>
                </a:lnTo>
                <a:lnTo>
                  <a:pt x="1896" y="2273"/>
                </a:lnTo>
                <a:lnTo>
                  <a:pt x="1904" y="2269"/>
                </a:lnTo>
                <a:lnTo>
                  <a:pt x="1911" y="2265"/>
                </a:lnTo>
                <a:lnTo>
                  <a:pt x="1918" y="2261"/>
                </a:lnTo>
                <a:lnTo>
                  <a:pt x="1926" y="2256"/>
                </a:lnTo>
                <a:lnTo>
                  <a:pt x="1933" y="2251"/>
                </a:lnTo>
                <a:lnTo>
                  <a:pt x="1941" y="2246"/>
                </a:lnTo>
                <a:lnTo>
                  <a:pt x="1948" y="2240"/>
                </a:lnTo>
                <a:lnTo>
                  <a:pt x="1956" y="2233"/>
                </a:lnTo>
                <a:lnTo>
                  <a:pt x="1963" y="2226"/>
                </a:lnTo>
                <a:lnTo>
                  <a:pt x="1971" y="2219"/>
                </a:lnTo>
                <a:lnTo>
                  <a:pt x="1978" y="2211"/>
                </a:lnTo>
                <a:lnTo>
                  <a:pt x="1986" y="2202"/>
                </a:lnTo>
                <a:lnTo>
                  <a:pt x="1993" y="2193"/>
                </a:lnTo>
                <a:lnTo>
                  <a:pt x="2001" y="2184"/>
                </a:lnTo>
                <a:lnTo>
                  <a:pt x="2008" y="2174"/>
                </a:lnTo>
                <a:lnTo>
                  <a:pt x="2016" y="2164"/>
                </a:lnTo>
                <a:lnTo>
                  <a:pt x="2023" y="2153"/>
                </a:lnTo>
                <a:lnTo>
                  <a:pt x="2031" y="2141"/>
                </a:lnTo>
                <a:lnTo>
                  <a:pt x="2038" y="2129"/>
                </a:lnTo>
                <a:lnTo>
                  <a:pt x="2046" y="2117"/>
                </a:lnTo>
                <a:lnTo>
                  <a:pt x="2053" y="2104"/>
                </a:lnTo>
                <a:lnTo>
                  <a:pt x="2061" y="2090"/>
                </a:lnTo>
                <a:lnTo>
                  <a:pt x="2068" y="2076"/>
                </a:lnTo>
                <a:lnTo>
                  <a:pt x="2076" y="2062"/>
                </a:lnTo>
                <a:lnTo>
                  <a:pt x="2083" y="2046"/>
                </a:lnTo>
                <a:lnTo>
                  <a:pt x="2091" y="2031"/>
                </a:lnTo>
                <a:lnTo>
                  <a:pt x="2098" y="2015"/>
                </a:lnTo>
                <a:lnTo>
                  <a:pt x="2105" y="1998"/>
                </a:lnTo>
                <a:lnTo>
                  <a:pt x="2113" y="1980"/>
                </a:lnTo>
                <a:lnTo>
                  <a:pt x="2120" y="1962"/>
                </a:lnTo>
                <a:lnTo>
                  <a:pt x="2128" y="1944"/>
                </a:lnTo>
                <a:lnTo>
                  <a:pt x="2135" y="1925"/>
                </a:lnTo>
                <a:lnTo>
                  <a:pt x="2143" y="1905"/>
                </a:lnTo>
                <a:lnTo>
                  <a:pt x="2150" y="1884"/>
                </a:lnTo>
                <a:lnTo>
                  <a:pt x="2158" y="1863"/>
                </a:lnTo>
                <a:lnTo>
                  <a:pt x="2165" y="1842"/>
                </a:lnTo>
                <a:lnTo>
                  <a:pt x="2172" y="1820"/>
                </a:lnTo>
                <a:lnTo>
                  <a:pt x="2180" y="1797"/>
                </a:lnTo>
                <a:lnTo>
                  <a:pt x="2187" y="1774"/>
                </a:lnTo>
                <a:lnTo>
                  <a:pt x="2195" y="1750"/>
                </a:lnTo>
                <a:lnTo>
                  <a:pt x="2202" y="1725"/>
                </a:lnTo>
                <a:lnTo>
                  <a:pt x="2210" y="1700"/>
                </a:lnTo>
                <a:lnTo>
                  <a:pt x="2217" y="1674"/>
                </a:lnTo>
                <a:lnTo>
                  <a:pt x="2225" y="1647"/>
                </a:lnTo>
                <a:lnTo>
                  <a:pt x="2232" y="1620"/>
                </a:lnTo>
                <a:lnTo>
                  <a:pt x="2240" y="1593"/>
                </a:lnTo>
                <a:lnTo>
                  <a:pt x="2247" y="1564"/>
                </a:lnTo>
                <a:lnTo>
                  <a:pt x="2255" y="1535"/>
                </a:lnTo>
                <a:lnTo>
                  <a:pt x="2262" y="1505"/>
                </a:lnTo>
                <a:lnTo>
                  <a:pt x="2270" y="1475"/>
                </a:lnTo>
                <a:lnTo>
                  <a:pt x="2277" y="1443"/>
                </a:lnTo>
                <a:lnTo>
                  <a:pt x="2284" y="1412"/>
                </a:lnTo>
                <a:lnTo>
                  <a:pt x="2292" y="1379"/>
                </a:lnTo>
                <a:lnTo>
                  <a:pt x="2299" y="1346"/>
                </a:lnTo>
                <a:lnTo>
                  <a:pt x="2307" y="1312"/>
                </a:lnTo>
                <a:lnTo>
                  <a:pt x="2314" y="1277"/>
                </a:lnTo>
                <a:lnTo>
                  <a:pt x="2322" y="1242"/>
                </a:lnTo>
                <a:lnTo>
                  <a:pt x="2329" y="1205"/>
                </a:lnTo>
                <a:lnTo>
                  <a:pt x="2337" y="1169"/>
                </a:lnTo>
                <a:lnTo>
                  <a:pt x="2344" y="1131"/>
                </a:lnTo>
                <a:lnTo>
                  <a:pt x="2352" y="1093"/>
                </a:lnTo>
                <a:lnTo>
                  <a:pt x="2359" y="1054"/>
                </a:lnTo>
                <a:lnTo>
                  <a:pt x="2367" y="1014"/>
                </a:lnTo>
                <a:lnTo>
                  <a:pt x="2374" y="974"/>
                </a:lnTo>
                <a:lnTo>
                  <a:pt x="2382" y="932"/>
                </a:lnTo>
                <a:lnTo>
                  <a:pt x="2389" y="890"/>
                </a:lnTo>
                <a:lnTo>
                  <a:pt x="2397" y="848"/>
                </a:lnTo>
                <a:lnTo>
                  <a:pt x="2404" y="804"/>
                </a:lnTo>
                <a:lnTo>
                  <a:pt x="2412" y="760"/>
                </a:lnTo>
                <a:lnTo>
                  <a:pt x="2419" y="715"/>
                </a:lnTo>
                <a:lnTo>
                  <a:pt x="2426" y="669"/>
                </a:lnTo>
                <a:lnTo>
                  <a:pt x="2434" y="623"/>
                </a:lnTo>
                <a:lnTo>
                  <a:pt x="2441" y="575"/>
                </a:lnTo>
                <a:lnTo>
                  <a:pt x="2449" y="527"/>
                </a:lnTo>
                <a:lnTo>
                  <a:pt x="2456" y="478"/>
                </a:lnTo>
                <a:lnTo>
                  <a:pt x="2464" y="428"/>
                </a:lnTo>
                <a:lnTo>
                  <a:pt x="2471" y="377"/>
                </a:lnTo>
                <a:lnTo>
                  <a:pt x="2479" y="326"/>
                </a:lnTo>
                <a:lnTo>
                  <a:pt x="2486" y="273"/>
                </a:lnTo>
                <a:lnTo>
                  <a:pt x="2494" y="221"/>
                </a:lnTo>
                <a:lnTo>
                  <a:pt x="2501" y="167"/>
                </a:lnTo>
                <a:lnTo>
                  <a:pt x="2509" y="112"/>
                </a:lnTo>
                <a:lnTo>
                  <a:pt x="2516" y="56"/>
                </a:lnTo>
                <a:lnTo>
                  <a:pt x="2524" y="0"/>
                </a:lnTo>
              </a:path>
            </a:pathLst>
          </a:custGeom>
          <a:noFill/>
          <a:ln w="381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4" name="TextBox 233"/>
          <p:cNvSpPr txBox="1"/>
          <p:nvPr/>
        </p:nvSpPr>
        <p:spPr>
          <a:xfrm>
            <a:off x="1147532" y="2781346"/>
            <a:ext cx="1733167" cy="307777"/>
          </a:xfrm>
          <a:prstGeom prst="rect">
            <a:avLst/>
          </a:prstGeom>
          <a:noFill/>
        </p:spPr>
        <p:txBody>
          <a:bodyPr wrap="none" rtlCol="0">
            <a:spAutoFit/>
          </a:bodyPr>
          <a:lstStyle/>
          <a:p>
            <a:pPr algn="ctr"/>
            <a:r>
              <a:rPr lang="en-IE" sz="1400" b="1" i="1" dirty="0" smtClean="0">
                <a:solidFill>
                  <a:srgbClr val="00B050"/>
                </a:solidFill>
                <a:latin typeface="Century Gothic" pitchFamily="34" charset="0"/>
              </a:rPr>
              <a:t>f’(x) is decreasing</a:t>
            </a:r>
            <a:endParaRPr lang="en-IE" sz="1400" b="1" i="1" dirty="0">
              <a:solidFill>
                <a:srgbClr val="00B050"/>
              </a:solidFill>
              <a:latin typeface="Century Gothic" pitchFamily="34" charset="0"/>
            </a:endParaRPr>
          </a:p>
        </p:txBody>
      </p:sp>
      <p:sp>
        <p:nvSpPr>
          <p:cNvPr id="237" name="TextBox 236"/>
          <p:cNvSpPr txBox="1"/>
          <p:nvPr/>
        </p:nvSpPr>
        <p:spPr>
          <a:xfrm>
            <a:off x="1330568" y="285728"/>
            <a:ext cx="6482865"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pPr algn="ctr"/>
            <a:r>
              <a:rPr lang="en-IE" sz="4400" b="1" i="1" dirty="0" smtClean="0">
                <a:solidFill>
                  <a:srgbClr val="990033"/>
                </a:solidFill>
                <a:effectLst>
                  <a:outerShdw blurRad="38100" dist="38100" dir="2700000" algn="tl">
                    <a:srgbClr val="000000">
                      <a:alpha val="43137"/>
                    </a:srgbClr>
                  </a:outerShdw>
                </a:effectLst>
                <a:latin typeface="Century Gothic" pitchFamily="34" charset="0"/>
              </a:rPr>
              <a:t>Features of +x</a:t>
            </a:r>
            <a:r>
              <a:rPr lang="en-IE" sz="4400" b="1" i="1" baseline="40000" dirty="0" smtClean="0">
                <a:solidFill>
                  <a:srgbClr val="990033"/>
                </a:solidFill>
                <a:effectLst>
                  <a:outerShdw blurRad="38100" dist="38100" dir="2700000" algn="tl">
                    <a:srgbClr val="000000">
                      <a:alpha val="43137"/>
                    </a:srgbClr>
                  </a:outerShdw>
                </a:effectLst>
                <a:latin typeface="Century Gothic" pitchFamily="34" charset="0"/>
              </a:rPr>
              <a:t>3</a:t>
            </a:r>
            <a:r>
              <a:rPr lang="en-IE" sz="4400" b="1" i="1" dirty="0" smtClean="0">
                <a:solidFill>
                  <a:srgbClr val="990033"/>
                </a:solidFill>
                <a:effectLst>
                  <a:outerShdw blurRad="38100" dist="38100" dir="2700000" algn="tl">
                    <a:srgbClr val="000000">
                      <a:alpha val="43137"/>
                    </a:srgbClr>
                  </a:outerShdw>
                </a:effectLst>
                <a:latin typeface="Century Gothic" pitchFamily="34" charset="0"/>
              </a:rPr>
              <a:t> Graphs </a:t>
            </a:r>
            <a:endParaRPr lang="en-IE" sz="4400" b="1" i="1" baseline="40000" dirty="0">
              <a:solidFill>
                <a:srgbClr val="990033"/>
              </a:solidFill>
              <a:effectLst>
                <a:outerShdw blurRad="38100" dist="38100" dir="2700000" algn="tl">
                  <a:srgbClr val="000000">
                    <a:alpha val="43137"/>
                  </a:srgbClr>
                </a:outerShdw>
              </a:effectLst>
              <a:latin typeface="Century Gothic" pitchFamily="34" charset="0"/>
            </a:endParaRPr>
          </a:p>
        </p:txBody>
      </p:sp>
      <p:sp>
        <p:nvSpPr>
          <p:cNvPr id="239" name="Slide Number Placeholder 238"/>
          <p:cNvSpPr>
            <a:spLocks noGrp="1"/>
          </p:cNvSpPr>
          <p:nvPr>
            <p:ph type="sldNum" sz="quarter" idx="12"/>
          </p:nvPr>
        </p:nvSpPr>
        <p:spPr>
          <a:xfrm>
            <a:off x="6574466" y="6356350"/>
            <a:ext cx="2133600" cy="365125"/>
          </a:xfrm>
        </p:spPr>
        <p:txBody>
          <a:bodyPr/>
          <a:lstStyle/>
          <a:p>
            <a:fld id="{BDCE12CB-7907-47A2-9857-4766285EEF15}" type="slidenum">
              <a:rPr lang="en-IE" smtClean="0">
                <a:solidFill>
                  <a:srgbClr val="990033"/>
                </a:solidFill>
              </a:rPr>
              <a:pPr/>
              <a:t>26</a:t>
            </a:fld>
            <a:endParaRPr lang="en-IE">
              <a:solidFill>
                <a:srgbClr val="990033"/>
              </a:solidFill>
            </a:endParaRPr>
          </a:p>
        </p:txBody>
      </p:sp>
      <p:sp>
        <p:nvSpPr>
          <p:cNvPr id="244" name="Freeform 231"/>
          <p:cNvSpPr>
            <a:spLocks/>
          </p:cNvSpPr>
          <p:nvPr/>
        </p:nvSpPr>
        <p:spPr bwMode="auto">
          <a:xfrm>
            <a:off x="2769615" y="2256982"/>
            <a:ext cx="648371" cy="1102269"/>
          </a:xfrm>
          <a:custGeom>
            <a:avLst/>
            <a:gdLst/>
            <a:ahLst/>
            <a:cxnLst>
              <a:cxn ang="0">
                <a:pos x="7" y="2261"/>
              </a:cxn>
              <a:cxn ang="0">
                <a:pos x="22" y="2149"/>
              </a:cxn>
              <a:cxn ang="0">
                <a:pos x="37" y="2041"/>
              </a:cxn>
              <a:cxn ang="0">
                <a:pos x="52" y="1937"/>
              </a:cxn>
              <a:cxn ang="0">
                <a:pos x="67" y="1835"/>
              </a:cxn>
              <a:cxn ang="0">
                <a:pos x="82" y="1737"/>
              </a:cxn>
              <a:cxn ang="0">
                <a:pos x="97" y="1642"/>
              </a:cxn>
              <a:cxn ang="0">
                <a:pos x="112" y="1550"/>
              </a:cxn>
              <a:cxn ang="0">
                <a:pos x="127" y="1462"/>
              </a:cxn>
              <a:cxn ang="0">
                <a:pos x="142" y="1376"/>
              </a:cxn>
              <a:cxn ang="0">
                <a:pos x="157" y="1294"/>
              </a:cxn>
              <a:cxn ang="0">
                <a:pos x="172" y="1214"/>
              </a:cxn>
              <a:cxn ang="0">
                <a:pos x="187" y="1138"/>
              </a:cxn>
              <a:cxn ang="0">
                <a:pos x="201" y="1064"/>
              </a:cxn>
              <a:cxn ang="0">
                <a:pos x="216" y="993"/>
              </a:cxn>
              <a:cxn ang="0">
                <a:pos x="231" y="925"/>
              </a:cxn>
              <a:cxn ang="0">
                <a:pos x="246" y="860"/>
              </a:cxn>
              <a:cxn ang="0">
                <a:pos x="261" y="797"/>
              </a:cxn>
              <a:cxn ang="0">
                <a:pos x="276" y="737"/>
              </a:cxn>
              <a:cxn ang="0">
                <a:pos x="291" y="680"/>
              </a:cxn>
              <a:cxn ang="0">
                <a:pos x="306" y="626"/>
              </a:cxn>
              <a:cxn ang="0">
                <a:pos x="321" y="574"/>
              </a:cxn>
              <a:cxn ang="0">
                <a:pos x="336" y="524"/>
              </a:cxn>
              <a:cxn ang="0">
                <a:pos x="351" y="478"/>
              </a:cxn>
              <a:cxn ang="0">
                <a:pos x="366" y="434"/>
              </a:cxn>
              <a:cxn ang="0">
                <a:pos x="380" y="392"/>
              </a:cxn>
              <a:cxn ang="0">
                <a:pos x="395" y="352"/>
              </a:cxn>
              <a:cxn ang="0">
                <a:pos x="410" y="315"/>
              </a:cxn>
              <a:cxn ang="0">
                <a:pos x="425" y="280"/>
              </a:cxn>
              <a:cxn ang="0">
                <a:pos x="440" y="247"/>
              </a:cxn>
              <a:cxn ang="0">
                <a:pos x="455" y="217"/>
              </a:cxn>
              <a:cxn ang="0">
                <a:pos x="470" y="189"/>
              </a:cxn>
              <a:cxn ang="0">
                <a:pos x="485" y="163"/>
              </a:cxn>
              <a:cxn ang="0">
                <a:pos x="500" y="139"/>
              </a:cxn>
              <a:cxn ang="0">
                <a:pos x="515" y="117"/>
              </a:cxn>
              <a:cxn ang="0">
                <a:pos x="530" y="97"/>
              </a:cxn>
              <a:cxn ang="0">
                <a:pos x="545" y="79"/>
              </a:cxn>
              <a:cxn ang="0">
                <a:pos x="560" y="63"/>
              </a:cxn>
              <a:cxn ang="0">
                <a:pos x="575" y="49"/>
              </a:cxn>
              <a:cxn ang="0">
                <a:pos x="590" y="37"/>
              </a:cxn>
              <a:cxn ang="0">
                <a:pos x="605" y="26"/>
              </a:cxn>
              <a:cxn ang="0">
                <a:pos x="620" y="18"/>
              </a:cxn>
              <a:cxn ang="0">
                <a:pos x="634" y="11"/>
              </a:cxn>
              <a:cxn ang="0">
                <a:pos x="649" y="6"/>
              </a:cxn>
              <a:cxn ang="0">
                <a:pos x="664" y="2"/>
              </a:cxn>
              <a:cxn ang="0">
                <a:pos x="679" y="1"/>
              </a:cxn>
              <a:cxn ang="0">
                <a:pos x="692" y="0"/>
              </a:cxn>
            </a:cxnLst>
            <a:rect l="0" t="0" r="r" b="b"/>
            <a:pathLst>
              <a:path w="692" h="2318">
                <a:moveTo>
                  <a:pt x="0" y="2318"/>
                </a:moveTo>
                <a:lnTo>
                  <a:pt x="7" y="2261"/>
                </a:lnTo>
                <a:lnTo>
                  <a:pt x="15" y="2205"/>
                </a:lnTo>
                <a:lnTo>
                  <a:pt x="22" y="2149"/>
                </a:lnTo>
                <a:lnTo>
                  <a:pt x="30" y="2095"/>
                </a:lnTo>
                <a:lnTo>
                  <a:pt x="37" y="2041"/>
                </a:lnTo>
                <a:lnTo>
                  <a:pt x="45" y="1989"/>
                </a:lnTo>
                <a:lnTo>
                  <a:pt x="52" y="1937"/>
                </a:lnTo>
                <a:lnTo>
                  <a:pt x="60" y="1886"/>
                </a:lnTo>
                <a:lnTo>
                  <a:pt x="67" y="1835"/>
                </a:lnTo>
                <a:lnTo>
                  <a:pt x="74" y="1786"/>
                </a:lnTo>
                <a:lnTo>
                  <a:pt x="82" y="1737"/>
                </a:lnTo>
                <a:lnTo>
                  <a:pt x="89" y="1690"/>
                </a:lnTo>
                <a:lnTo>
                  <a:pt x="97" y="1642"/>
                </a:lnTo>
                <a:lnTo>
                  <a:pt x="104" y="1596"/>
                </a:lnTo>
                <a:lnTo>
                  <a:pt x="112" y="1550"/>
                </a:lnTo>
                <a:lnTo>
                  <a:pt x="119" y="1506"/>
                </a:lnTo>
                <a:lnTo>
                  <a:pt x="127" y="1462"/>
                </a:lnTo>
                <a:lnTo>
                  <a:pt x="134" y="1419"/>
                </a:lnTo>
                <a:lnTo>
                  <a:pt x="142" y="1376"/>
                </a:lnTo>
                <a:lnTo>
                  <a:pt x="149" y="1335"/>
                </a:lnTo>
                <a:lnTo>
                  <a:pt x="157" y="1294"/>
                </a:lnTo>
                <a:lnTo>
                  <a:pt x="164" y="1253"/>
                </a:lnTo>
                <a:lnTo>
                  <a:pt x="172" y="1214"/>
                </a:lnTo>
                <a:lnTo>
                  <a:pt x="179" y="1175"/>
                </a:lnTo>
                <a:lnTo>
                  <a:pt x="187" y="1138"/>
                </a:lnTo>
                <a:lnTo>
                  <a:pt x="194" y="1100"/>
                </a:lnTo>
                <a:lnTo>
                  <a:pt x="201" y="1064"/>
                </a:lnTo>
                <a:lnTo>
                  <a:pt x="209" y="1028"/>
                </a:lnTo>
                <a:lnTo>
                  <a:pt x="216" y="993"/>
                </a:lnTo>
                <a:lnTo>
                  <a:pt x="224" y="959"/>
                </a:lnTo>
                <a:lnTo>
                  <a:pt x="231" y="925"/>
                </a:lnTo>
                <a:lnTo>
                  <a:pt x="239" y="892"/>
                </a:lnTo>
                <a:lnTo>
                  <a:pt x="246" y="860"/>
                </a:lnTo>
                <a:lnTo>
                  <a:pt x="254" y="828"/>
                </a:lnTo>
                <a:lnTo>
                  <a:pt x="261" y="797"/>
                </a:lnTo>
                <a:lnTo>
                  <a:pt x="269" y="767"/>
                </a:lnTo>
                <a:lnTo>
                  <a:pt x="276" y="737"/>
                </a:lnTo>
                <a:lnTo>
                  <a:pt x="284" y="709"/>
                </a:lnTo>
                <a:lnTo>
                  <a:pt x="291" y="680"/>
                </a:lnTo>
                <a:lnTo>
                  <a:pt x="299" y="653"/>
                </a:lnTo>
                <a:lnTo>
                  <a:pt x="306" y="626"/>
                </a:lnTo>
                <a:lnTo>
                  <a:pt x="313" y="600"/>
                </a:lnTo>
                <a:lnTo>
                  <a:pt x="321" y="574"/>
                </a:lnTo>
                <a:lnTo>
                  <a:pt x="328" y="549"/>
                </a:lnTo>
                <a:lnTo>
                  <a:pt x="336" y="524"/>
                </a:lnTo>
                <a:lnTo>
                  <a:pt x="343" y="501"/>
                </a:lnTo>
                <a:lnTo>
                  <a:pt x="351" y="478"/>
                </a:lnTo>
                <a:lnTo>
                  <a:pt x="358" y="455"/>
                </a:lnTo>
                <a:lnTo>
                  <a:pt x="366" y="434"/>
                </a:lnTo>
                <a:lnTo>
                  <a:pt x="373" y="412"/>
                </a:lnTo>
                <a:lnTo>
                  <a:pt x="380" y="392"/>
                </a:lnTo>
                <a:lnTo>
                  <a:pt x="388" y="371"/>
                </a:lnTo>
                <a:lnTo>
                  <a:pt x="395" y="352"/>
                </a:lnTo>
                <a:lnTo>
                  <a:pt x="403" y="333"/>
                </a:lnTo>
                <a:lnTo>
                  <a:pt x="410" y="315"/>
                </a:lnTo>
                <a:lnTo>
                  <a:pt x="418" y="297"/>
                </a:lnTo>
                <a:lnTo>
                  <a:pt x="425" y="280"/>
                </a:lnTo>
                <a:lnTo>
                  <a:pt x="433" y="263"/>
                </a:lnTo>
                <a:lnTo>
                  <a:pt x="440" y="247"/>
                </a:lnTo>
                <a:lnTo>
                  <a:pt x="448" y="232"/>
                </a:lnTo>
                <a:lnTo>
                  <a:pt x="455" y="217"/>
                </a:lnTo>
                <a:lnTo>
                  <a:pt x="463" y="203"/>
                </a:lnTo>
                <a:lnTo>
                  <a:pt x="470" y="189"/>
                </a:lnTo>
                <a:lnTo>
                  <a:pt x="478" y="175"/>
                </a:lnTo>
                <a:lnTo>
                  <a:pt x="485" y="163"/>
                </a:lnTo>
                <a:lnTo>
                  <a:pt x="493" y="151"/>
                </a:lnTo>
                <a:lnTo>
                  <a:pt x="500" y="139"/>
                </a:lnTo>
                <a:lnTo>
                  <a:pt x="508" y="128"/>
                </a:lnTo>
                <a:lnTo>
                  <a:pt x="515" y="117"/>
                </a:lnTo>
                <a:lnTo>
                  <a:pt x="523" y="107"/>
                </a:lnTo>
                <a:lnTo>
                  <a:pt x="530" y="97"/>
                </a:lnTo>
                <a:lnTo>
                  <a:pt x="538" y="88"/>
                </a:lnTo>
                <a:lnTo>
                  <a:pt x="545" y="79"/>
                </a:lnTo>
                <a:lnTo>
                  <a:pt x="553" y="71"/>
                </a:lnTo>
                <a:lnTo>
                  <a:pt x="560" y="63"/>
                </a:lnTo>
                <a:lnTo>
                  <a:pt x="567" y="56"/>
                </a:lnTo>
                <a:lnTo>
                  <a:pt x="575" y="49"/>
                </a:lnTo>
                <a:lnTo>
                  <a:pt x="582" y="43"/>
                </a:lnTo>
                <a:lnTo>
                  <a:pt x="590" y="37"/>
                </a:lnTo>
                <a:lnTo>
                  <a:pt x="597" y="32"/>
                </a:lnTo>
                <a:lnTo>
                  <a:pt x="605" y="26"/>
                </a:lnTo>
                <a:lnTo>
                  <a:pt x="612" y="22"/>
                </a:lnTo>
                <a:lnTo>
                  <a:pt x="620" y="18"/>
                </a:lnTo>
                <a:lnTo>
                  <a:pt x="627" y="14"/>
                </a:lnTo>
                <a:lnTo>
                  <a:pt x="634" y="11"/>
                </a:lnTo>
                <a:lnTo>
                  <a:pt x="642" y="8"/>
                </a:lnTo>
                <a:lnTo>
                  <a:pt x="649" y="6"/>
                </a:lnTo>
                <a:lnTo>
                  <a:pt x="657" y="4"/>
                </a:lnTo>
                <a:lnTo>
                  <a:pt x="664" y="2"/>
                </a:lnTo>
                <a:lnTo>
                  <a:pt x="672" y="1"/>
                </a:lnTo>
                <a:lnTo>
                  <a:pt x="679" y="1"/>
                </a:lnTo>
                <a:lnTo>
                  <a:pt x="687" y="0"/>
                </a:lnTo>
                <a:lnTo>
                  <a:pt x="692" y="0"/>
                </a:lnTo>
              </a:path>
            </a:pathLst>
          </a:custGeom>
          <a:noFill/>
          <a:ln w="635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5" name="Freeform 4"/>
          <p:cNvSpPr/>
          <p:nvPr/>
        </p:nvSpPr>
        <p:spPr>
          <a:xfrm>
            <a:off x="3417986" y="2256982"/>
            <a:ext cx="763275" cy="1074549"/>
          </a:xfrm>
          <a:custGeom>
            <a:avLst/>
            <a:gdLst>
              <a:gd name="connsiteX0" fmla="*/ 0 w 810882"/>
              <a:gd name="connsiteY0" fmla="*/ 0 h 1155758"/>
              <a:gd name="connsiteX1" fmla="*/ 87782 w 810882"/>
              <a:gd name="connsiteY1" fmla="*/ 43891 h 1155758"/>
              <a:gd name="connsiteX2" fmla="*/ 299923 w 810882"/>
              <a:gd name="connsiteY2" fmla="*/ 256032 h 1155758"/>
              <a:gd name="connsiteX3" fmla="*/ 490118 w 810882"/>
              <a:gd name="connsiteY3" fmla="*/ 548640 h 1155758"/>
              <a:gd name="connsiteX4" fmla="*/ 782726 w 810882"/>
              <a:gd name="connsiteY4" fmla="*/ 1104595 h 1155758"/>
              <a:gd name="connsiteX5" fmla="*/ 782726 w 810882"/>
              <a:gd name="connsiteY5" fmla="*/ 1097280 h 11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882" h="1155758">
                <a:moveTo>
                  <a:pt x="0" y="0"/>
                </a:moveTo>
                <a:cubicBezTo>
                  <a:pt x="18897" y="609"/>
                  <a:pt x="37795" y="1219"/>
                  <a:pt x="87782" y="43891"/>
                </a:cubicBezTo>
                <a:cubicBezTo>
                  <a:pt x="137769" y="86563"/>
                  <a:pt x="232867" y="171907"/>
                  <a:pt x="299923" y="256032"/>
                </a:cubicBezTo>
                <a:cubicBezTo>
                  <a:pt x="366979" y="340157"/>
                  <a:pt x="409651" y="407213"/>
                  <a:pt x="490118" y="548640"/>
                </a:cubicBezTo>
                <a:cubicBezTo>
                  <a:pt x="570585" y="690067"/>
                  <a:pt x="733958" y="1013155"/>
                  <a:pt x="782726" y="1104595"/>
                </a:cubicBezTo>
                <a:cubicBezTo>
                  <a:pt x="831494" y="1196035"/>
                  <a:pt x="807110" y="1146657"/>
                  <a:pt x="782726" y="1097280"/>
                </a:cubicBezTo>
              </a:path>
            </a:pathLst>
          </a:custGeom>
          <a:noFill/>
          <a:ln w="635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9" name="Freeform 8"/>
          <p:cNvSpPr/>
          <p:nvPr/>
        </p:nvSpPr>
        <p:spPr>
          <a:xfrm>
            <a:off x="4992556" y="3381575"/>
            <a:ext cx="506978" cy="924106"/>
          </a:xfrm>
          <a:custGeom>
            <a:avLst/>
            <a:gdLst>
              <a:gd name="connsiteX0" fmla="*/ 0 w 443986"/>
              <a:gd name="connsiteY0" fmla="*/ 882687 h 882687"/>
              <a:gd name="connsiteX1" fmla="*/ 95140 w 443986"/>
              <a:gd name="connsiteY1" fmla="*/ 803404 h 882687"/>
              <a:gd name="connsiteX2" fmla="*/ 211422 w 443986"/>
              <a:gd name="connsiteY2" fmla="*/ 644837 h 882687"/>
              <a:gd name="connsiteX3" fmla="*/ 311847 w 443986"/>
              <a:gd name="connsiteY3" fmla="*/ 412273 h 882687"/>
              <a:gd name="connsiteX4" fmla="*/ 412273 w 443986"/>
              <a:gd name="connsiteY4" fmla="*/ 153281 h 882687"/>
              <a:gd name="connsiteX5" fmla="*/ 443986 w 443986"/>
              <a:gd name="connsiteY5" fmla="*/ 0 h 88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986" h="882687">
                <a:moveTo>
                  <a:pt x="0" y="882687"/>
                </a:moveTo>
                <a:cubicBezTo>
                  <a:pt x="29951" y="862866"/>
                  <a:pt x="59903" y="843046"/>
                  <a:pt x="95140" y="803404"/>
                </a:cubicBezTo>
                <a:cubicBezTo>
                  <a:pt x="130377" y="763762"/>
                  <a:pt x="175304" y="710025"/>
                  <a:pt x="211422" y="644837"/>
                </a:cubicBezTo>
                <a:cubicBezTo>
                  <a:pt x="247540" y="579649"/>
                  <a:pt x="278372" y="494199"/>
                  <a:pt x="311847" y="412273"/>
                </a:cubicBezTo>
                <a:cubicBezTo>
                  <a:pt x="345322" y="330347"/>
                  <a:pt x="390250" y="221993"/>
                  <a:pt x="412273" y="153281"/>
                </a:cubicBezTo>
                <a:cubicBezTo>
                  <a:pt x="434296" y="84569"/>
                  <a:pt x="439141" y="42284"/>
                  <a:pt x="443986" y="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Freeform 9"/>
          <p:cNvSpPr/>
          <p:nvPr/>
        </p:nvSpPr>
        <p:spPr>
          <a:xfrm>
            <a:off x="5481793" y="1277927"/>
            <a:ext cx="414156" cy="2161762"/>
          </a:xfrm>
          <a:custGeom>
            <a:avLst/>
            <a:gdLst>
              <a:gd name="connsiteX0" fmla="*/ 0 w 391130"/>
              <a:gd name="connsiteY0" fmla="*/ 2071935 h 2071935"/>
              <a:gd name="connsiteX1" fmla="*/ 58141 w 391130"/>
              <a:gd name="connsiteY1" fmla="*/ 1913369 h 2071935"/>
              <a:gd name="connsiteX2" fmla="*/ 137424 w 391130"/>
              <a:gd name="connsiteY2" fmla="*/ 1516952 h 2071935"/>
              <a:gd name="connsiteX3" fmla="*/ 232564 w 391130"/>
              <a:gd name="connsiteY3" fmla="*/ 1025396 h 2071935"/>
              <a:gd name="connsiteX4" fmla="*/ 295990 w 391130"/>
              <a:gd name="connsiteY4" fmla="*/ 639551 h 2071935"/>
              <a:gd name="connsiteX5" fmla="*/ 359417 w 391130"/>
              <a:gd name="connsiteY5" fmla="*/ 243135 h 2071935"/>
              <a:gd name="connsiteX6" fmla="*/ 391130 w 391130"/>
              <a:gd name="connsiteY6" fmla="*/ 0 h 207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130" h="2071935">
                <a:moveTo>
                  <a:pt x="0" y="2071935"/>
                </a:moveTo>
                <a:cubicBezTo>
                  <a:pt x="17618" y="2038900"/>
                  <a:pt x="35237" y="2005866"/>
                  <a:pt x="58141" y="1913369"/>
                </a:cubicBezTo>
                <a:cubicBezTo>
                  <a:pt x="81045" y="1820872"/>
                  <a:pt x="108354" y="1664947"/>
                  <a:pt x="137424" y="1516952"/>
                </a:cubicBezTo>
                <a:cubicBezTo>
                  <a:pt x="166494" y="1368957"/>
                  <a:pt x="206136" y="1171629"/>
                  <a:pt x="232564" y="1025396"/>
                </a:cubicBezTo>
                <a:cubicBezTo>
                  <a:pt x="258992" y="879162"/>
                  <a:pt x="274848" y="769928"/>
                  <a:pt x="295990" y="639551"/>
                </a:cubicBezTo>
                <a:cubicBezTo>
                  <a:pt x="317132" y="509174"/>
                  <a:pt x="343560" y="349727"/>
                  <a:pt x="359417" y="243135"/>
                </a:cubicBezTo>
                <a:cubicBezTo>
                  <a:pt x="375274" y="136543"/>
                  <a:pt x="383202" y="68271"/>
                  <a:pt x="391130" y="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reeform 10"/>
          <p:cNvSpPr/>
          <p:nvPr/>
        </p:nvSpPr>
        <p:spPr>
          <a:xfrm>
            <a:off x="2374593" y="3283932"/>
            <a:ext cx="395023" cy="2259814"/>
          </a:xfrm>
          <a:custGeom>
            <a:avLst/>
            <a:gdLst>
              <a:gd name="connsiteX0" fmla="*/ 0 w 338275"/>
              <a:gd name="connsiteY0" fmla="*/ 1934511 h 1934511"/>
              <a:gd name="connsiteX1" fmla="*/ 163852 w 338275"/>
              <a:gd name="connsiteY1" fmla="*/ 872116 h 1934511"/>
              <a:gd name="connsiteX2" fmla="*/ 338275 w 338275"/>
              <a:gd name="connsiteY2" fmla="*/ 0 h 1934511"/>
            </a:gdLst>
            <a:ahLst/>
            <a:cxnLst>
              <a:cxn ang="0">
                <a:pos x="connsiteX0" y="connsiteY0"/>
              </a:cxn>
              <a:cxn ang="0">
                <a:pos x="connsiteX1" y="connsiteY1"/>
              </a:cxn>
              <a:cxn ang="0">
                <a:pos x="connsiteX2" y="connsiteY2"/>
              </a:cxn>
            </a:cxnLst>
            <a:rect l="l" t="t" r="r" b="b"/>
            <a:pathLst>
              <a:path w="338275" h="1934511">
                <a:moveTo>
                  <a:pt x="0" y="1934511"/>
                </a:moveTo>
                <a:cubicBezTo>
                  <a:pt x="53736" y="1564522"/>
                  <a:pt x="107473" y="1194534"/>
                  <a:pt x="163852" y="872116"/>
                </a:cubicBezTo>
                <a:cubicBezTo>
                  <a:pt x="220231" y="549698"/>
                  <a:pt x="279253" y="274849"/>
                  <a:pt x="338275" y="0"/>
                </a:cubicBezTo>
              </a:path>
            </a:pathLst>
          </a:custGeom>
          <a:noFill/>
          <a:ln w="635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12" name="Freeform 11"/>
          <p:cNvSpPr/>
          <p:nvPr/>
        </p:nvSpPr>
        <p:spPr>
          <a:xfrm>
            <a:off x="4121677" y="3243012"/>
            <a:ext cx="870879" cy="1062670"/>
          </a:xfrm>
          <a:custGeom>
            <a:avLst/>
            <a:gdLst>
              <a:gd name="connsiteX0" fmla="*/ 0 w 719138"/>
              <a:gd name="connsiteY0" fmla="*/ 0 h 900113"/>
              <a:gd name="connsiteX1" fmla="*/ 100013 w 719138"/>
              <a:gd name="connsiteY1" fmla="*/ 161925 h 900113"/>
              <a:gd name="connsiteX2" fmla="*/ 285750 w 719138"/>
              <a:gd name="connsiteY2" fmla="*/ 500063 h 900113"/>
              <a:gd name="connsiteX3" fmla="*/ 519113 w 719138"/>
              <a:gd name="connsiteY3" fmla="*/ 790575 h 900113"/>
              <a:gd name="connsiteX4" fmla="*/ 719138 w 719138"/>
              <a:gd name="connsiteY4" fmla="*/ 900113 h 90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138" h="900113">
                <a:moveTo>
                  <a:pt x="0" y="0"/>
                </a:moveTo>
                <a:cubicBezTo>
                  <a:pt x="26194" y="39290"/>
                  <a:pt x="52388" y="78581"/>
                  <a:pt x="100013" y="161925"/>
                </a:cubicBezTo>
                <a:cubicBezTo>
                  <a:pt x="147638" y="245269"/>
                  <a:pt x="215900" y="395288"/>
                  <a:pt x="285750" y="500063"/>
                </a:cubicBezTo>
                <a:cubicBezTo>
                  <a:pt x="355600" y="604838"/>
                  <a:pt x="446882" y="723900"/>
                  <a:pt x="519113" y="790575"/>
                </a:cubicBezTo>
                <a:cubicBezTo>
                  <a:pt x="591344" y="857250"/>
                  <a:pt x="655241" y="878681"/>
                  <a:pt x="719138" y="900113"/>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9" name="TextBox 258"/>
          <p:cNvSpPr txBox="1"/>
          <p:nvPr/>
        </p:nvSpPr>
        <p:spPr>
          <a:xfrm>
            <a:off x="5618389" y="3024443"/>
            <a:ext cx="1649812" cy="307777"/>
          </a:xfrm>
          <a:prstGeom prst="rect">
            <a:avLst/>
          </a:prstGeom>
          <a:noFill/>
        </p:spPr>
        <p:txBody>
          <a:bodyPr wrap="none" rtlCol="0">
            <a:spAutoFit/>
          </a:bodyPr>
          <a:lstStyle/>
          <a:p>
            <a:pPr algn="ctr"/>
            <a:r>
              <a:rPr lang="en-IE" sz="1400" b="1" i="1" dirty="0" smtClean="0">
                <a:solidFill>
                  <a:srgbClr val="7030A0"/>
                </a:solidFill>
                <a:latin typeface="Century Gothic" pitchFamily="34" charset="0"/>
              </a:rPr>
              <a:t> f(x) is increasing</a:t>
            </a:r>
            <a:endParaRPr lang="en-IE" sz="1400" b="1" i="1" dirty="0">
              <a:solidFill>
                <a:srgbClr val="7030A0"/>
              </a:solidFill>
              <a:latin typeface="Century Gothic" pitchFamily="34" charset="0"/>
            </a:endParaRPr>
          </a:p>
        </p:txBody>
      </p:sp>
      <p:sp>
        <p:nvSpPr>
          <p:cNvPr id="255" name="Oval 254"/>
          <p:cNvSpPr/>
          <p:nvPr/>
        </p:nvSpPr>
        <p:spPr>
          <a:xfrm>
            <a:off x="4030588" y="3137884"/>
            <a:ext cx="136595" cy="1275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0" name="TextBox 259"/>
          <p:cNvSpPr txBox="1"/>
          <p:nvPr/>
        </p:nvSpPr>
        <p:spPr>
          <a:xfrm>
            <a:off x="2833028" y="3199452"/>
            <a:ext cx="1394934" cy="954107"/>
          </a:xfrm>
          <a:prstGeom prst="rect">
            <a:avLst/>
          </a:prstGeom>
          <a:noFill/>
        </p:spPr>
        <p:txBody>
          <a:bodyPr wrap="none" rtlCol="0">
            <a:spAutoFit/>
          </a:bodyPr>
          <a:lstStyle/>
          <a:p>
            <a:pPr algn="ctr"/>
            <a:r>
              <a:rPr lang="en-IE" sz="1400" b="1" i="1" dirty="0">
                <a:solidFill>
                  <a:srgbClr val="FF0000"/>
                </a:solidFill>
                <a:latin typeface="Century Gothic" pitchFamily="34" charset="0"/>
              </a:rPr>
              <a:t>f</a:t>
            </a:r>
            <a:r>
              <a:rPr lang="en-IE" sz="1400" b="1" i="1" dirty="0" smtClean="0">
                <a:solidFill>
                  <a:srgbClr val="FF0000"/>
                </a:solidFill>
                <a:latin typeface="Century Gothic" pitchFamily="34" charset="0"/>
              </a:rPr>
              <a:t>’(x) is neither </a:t>
            </a:r>
          </a:p>
          <a:p>
            <a:pPr algn="ctr"/>
            <a:r>
              <a:rPr lang="en-IE" sz="1400" b="1" i="1" dirty="0" smtClean="0">
                <a:solidFill>
                  <a:srgbClr val="FF0000"/>
                </a:solidFill>
                <a:latin typeface="Century Gothic" pitchFamily="34" charset="0"/>
              </a:rPr>
              <a:t>increasing</a:t>
            </a:r>
          </a:p>
          <a:p>
            <a:pPr algn="ctr"/>
            <a:r>
              <a:rPr lang="en-IE" sz="1400" b="1" i="1" dirty="0">
                <a:solidFill>
                  <a:srgbClr val="FF0000"/>
                </a:solidFill>
                <a:latin typeface="Century Gothic" pitchFamily="34" charset="0"/>
              </a:rPr>
              <a:t>n</a:t>
            </a:r>
            <a:r>
              <a:rPr lang="en-IE" sz="1400" b="1" i="1" dirty="0" smtClean="0">
                <a:solidFill>
                  <a:srgbClr val="FF0000"/>
                </a:solidFill>
                <a:latin typeface="Century Gothic" pitchFamily="34" charset="0"/>
              </a:rPr>
              <a:t>or</a:t>
            </a:r>
          </a:p>
          <a:p>
            <a:pPr algn="ctr"/>
            <a:r>
              <a:rPr lang="en-IE" sz="1400" b="1" i="1" dirty="0" smtClean="0">
                <a:solidFill>
                  <a:srgbClr val="FF0000"/>
                </a:solidFill>
                <a:latin typeface="Century Gothic" pitchFamily="34" charset="0"/>
              </a:rPr>
              <a:t>decreasing</a:t>
            </a:r>
            <a:endParaRPr lang="en-IE" sz="1400" b="1" i="1" dirty="0">
              <a:solidFill>
                <a:srgbClr val="FF0000"/>
              </a:solidFill>
              <a:latin typeface="Century Gothic" pitchFamily="34" charset="0"/>
            </a:endParaRPr>
          </a:p>
        </p:txBody>
      </p:sp>
      <p:sp>
        <p:nvSpPr>
          <p:cNvPr id="261" name="TextBox 260"/>
          <p:cNvSpPr txBox="1"/>
          <p:nvPr/>
        </p:nvSpPr>
        <p:spPr>
          <a:xfrm>
            <a:off x="630849" y="1037854"/>
            <a:ext cx="7882303" cy="369332"/>
          </a:xfrm>
          <a:prstGeom prst="rect">
            <a:avLst/>
          </a:prstGeom>
          <a:noFill/>
        </p:spPr>
        <p:txBody>
          <a:bodyPr wrap="square" rtlCol="0">
            <a:spAutoFit/>
          </a:bodyPr>
          <a:lstStyle/>
          <a:p>
            <a:pPr algn="ctr"/>
            <a:r>
              <a:rPr lang="en-IE" b="1" i="1" dirty="0" smtClean="0">
                <a:solidFill>
                  <a:srgbClr val="990033"/>
                </a:solidFill>
                <a:latin typeface="Century Gothic" pitchFamily="34" charset="0"/>
              </a:rPr>
              <a:t>The slope function is…		f’(</a:t>
            </a:r>
            <a:r>
              <a:rPr lang="en-IE" b="1" i="1" dirty="0">
                <a:solidFill>
                  <a:srgbClr val="990033"/>
                </a:solidFill>
                <a:latin typeface="Century Gothic" pitchFamily="34" charset="0"/>
              </a:rPr>
              <a:t>x) </a:t>
            </a:r>
            <a:r>
              <a:rPr lang="en-IE" b="1" i="1" dirty="0" smtClean="0">
                <a:solidFill>
                  <a:srgbClr val="990033"/>
                </a:solidFill>
                <a:latin typeface="Century Gothic" pitchFamily="34" charset="0"/>
              </a:rPr>
              <a:t>is…	           </a:t>
            </a:r>
            <a:r>
              <a:rPr lang="en-IE" b="1" i="1" dirty="0" err="1" smtClean="0">
                <a:solidFill>
                  <a:srgbClr val="990033"/>
                </a:solidFill>
                <a:latin typeface="Century Gothic" pitchFamily="34" charset="0"/>
              </a:rPr>
              <a:t>dy</a:t>
            </a:r>
            <a:r>
              <a:rPr lang="en-IE" b="1" i="1" dirty="0" smtClean="0">
                <a:solidFill>
                  <a:srgbClr val="990033"/>
                </a:solidFill>
                <a:latin typeface="Century Gothic" pitchFamily="34" charset="0"/>
              </a:rPr>
              <a:t>/dx </a:t>
            </a:r>
            <a:r>
              <a:rPr lang="en-IE" b="1" i="1" dirty="0">
                <a:solidFill>
                  <a:srgbClr val="990033"/>
                </a:solidFill>
                <a:latin typeface="Century Gothic" pitchFamily="34" charset="0"/>
              </a:rPr>
              <a:t>is</a:t>
            </a:r>
            <a:r>
              <a:rPr lang="en-IE" b="1" i="1" dirty="0" smtClean="0">
                <a:solidFill>
                  <a:srgbClr val="990033"/>
                </a:solidFill>
                <a:latin typeface="Century Gothic" pitchFamily="34" charset="0"/>
              </a:rPr>
              <a:t>…	</a:t>
            </a:r>
            <a:endParaRPr lang="en-IE" b="1" i="1" dirty="0">
              <a:solidFill>
                <a:srgbClr val="990033"/>
              </a:solidFill>
              <a:latin typeface="Century Gothic" pitchFamily="34" charset="0"/>
            </a:endParaRPr>
          </a:p>
        </p:txBody>
      </p:sp>
    </p:spTree>
    <p:extLst>
      <p:ext uri="{BB962C8B-B14F-4D97-AF65-F5344CB8AC3E}">
        <p14:creationId xmlns:p14="http://schemas.microsoft.com/office/powerpoint/2010/main" val="35880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9"/>
                                        </p:tgtEl>
                                        <p:attrNameLst>
                                          <p:attrName>style.visibility</p:attrName>
                                        </p:attrNameLst>
                                      </p:cBhvr>
                                      <p:to>
                                        <p:strVal val="visible"/>
                                      </p:to>
                                    </p:set>
                                    <p:animEffect transition="in" filter="wipe(left)">
                                      <p:cBhvr>
                                        <p:cTn id="7" dur="2000"/>
                                        <p:tgtEl>
                                          <p:spTgt spid="9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 grpId="0" animBg="1"/>
      <p:bldP spid="234" grpId="0"/>
      <p:bldP spid="259" grpId="0"/>
      <p:bldP spid="2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2"/>
          <p:cNvGrpSpPr/>
          <p:nvPr/>
        </p:nvGrpSpPr>
        <p:grpSpPr>
          <a:xfrm>
            <a:off x="214282" y="1357298"/>
            <a:ext cx="8645934" cy="4359153"/>
            <a:chOff x="-442913" y="857250"/>
            <a:chExt cx="10029826" cy="5143500"/>
          </a:xfrm>
        </p:grpSpPr>
        <p:sp>
          <p:nvSpPr>
            <p:cNvPr id="35844" name="AutoShape 4"/>
            <p:cNvSpPr>
              <a:spLocks noChangeAspect="1" noChangeArrowheads="1" noTextEdit="1"/>
            </p:cNvSpPr>
            <p:nvPr/>
          </p:nvSpPr>
          <p:spPr bwMode="auto">
            <a:xfrm>
              <a:off x="-442913" y="857250"/>
              <a:ext cx="10029826"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a:p>
          </p:txBody>
        </p:sp>
        <p:grpSp>
          <p:nvGrpSpPr>
            <p:cNvPr id="3" name="Group 206"/>
            <p:cNvGrpSpPr>
              <a:grpSpLocks/>
            </p:cNvGrpSpPr>
            <p:nvPr/>
          </p:nvGrpSpPr>
          <p:grpSpPr bwMode="auto">
            <a:xfrm>
              <a:off x="-274638" y="1028701"/>
              <a:ext cx="9655176" cy="4916488"/>
              <a:chOff x="-173" y="648"/>
              <a:chExt cx="6082" cy="3097"/>
            </a:xfrm>
          </p:grpSpPr>
          <p:sp>
            <p:nvSpPr>
              <p:cNvPr id="35847" name="Line 7"/>
              <p:cNvSpPr>
                <a:spLocks noChangeShapeType="1"/>
              </p:cNvSpPr>
              <p:nvPr/>
            </p:nvSpPr>
            <p:spPr bwMode="auto">
              <a:xfrm flipV="1">
                <a:off x="-110"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852" name="Line 12"/>
              <p:cNvSpPr>
                <a:spLocks noChangeShapeType="1"/>
              </p:cNvSpPr>
              <p:nvPr/>
            </p:nvSpPr>
            <p:spPr bwMode="auto">
              <a:xfrm flipV="1">
                <a:off x="388"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857" name="Line 17"/>
              <p:cNvSpPr>
                <a:spLocks noChangeShapeType="1"/>
              </p:cNvSpPr>
              <p:nvPr/>
            </p:nvSpPr>
            <p:spPr bwMode="auto">
              <a:xfrm flipV="1">
                <a:off x="886"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862" name="Line 22"/>
              <p:cNvSpPr>
                <a:spLocks noChangeShapeType="1"/>
              </p:cNvSpPr>
              <p:nvPr/>
            </p:nvSpPr>
            <p:spPr bwMode="auto">
              <a:xfrm flipV="1">
                <a:off x="1384"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867" name="Line 27"/>
              <p:cNvSpPr>
                <a:spLocks noChangeShapeType="1"/>
              </p:cNvSpPr>
              <p:nvPr/>
            </p:nvSpPr>
            <p:spPr bwMode="auto">
              <a:xfrm flipV="1">
                <a:off x="1882"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872" name="Line 32"/>
              <p:cNvSpPr>
                <a:spLocks noChangeShapeType="1"/>
              </p:cNvSpPr>
              <p:nvPr/>
            </p:nvSpPr>
            <p:spPr bwMode="auto">
              <a:xfrm flipV="1">
                <a:off x="2379"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877" name="Line 37"/>
              <p:cNvSpPr>
                <a:spLocks noChangeShapeType="1"/>
              </p:cNvSpPr>
              <p:nvPr/>
            </p:nvSpPr>
            <p:spPr bwMode="auto">
              <a:xfrm flipV="1">
                <a:off x="2877"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882" name="Line 42"/>
              <p:cNvSpPr>
                <a:spLocks noChangeShapeType="1"/>
              </p:cNvSpPr>
              <p:nvPr/>
            </p:nvSpPr>
            <p:spPr bwMode="auto">
              <a:xfrm flipV="1">
                <a:off x="3375"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887" name="Line 47"/>
              <p:cNvSpPr>
                <a:spLocks noChangeShapeType="1"/>
              </p:cNvSpPr>
              <p:nvPr/>
            </p:nvSpPr>
            <p:spPr bwMode="auto">
              <a:xfrm flipV="1">
                <a:off x="3873"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892" name="Line 52"/>
              <p:cNvSpPr>
                <a:spLocks noChangeShapeType="1"/>
              </p:cNvSpPr>
              <p:nvPr/>
            </p:nvSpPr>
            <p:spPr bwMode="auto">
              <a:xfrm flipV="1">
                <a:off x="4371"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897" name="Line 57"/>
              <p:cNvSpPr>
                <a:spLocks noChangeShapeType="1"/>
              </p:cNvSpPr>
              <p:nvPr/>
            </p:nvSpPr>
            <p:spPr bwMode="auto">
              <a:xfrm flipV="1">
                <a:off x="4869"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02" name="Line 62"/>
              <p:cNvSpPr>
                <a:spLocks noChangeShapeType="1"/>
              </p:cNvSpPr>
              <p:nvPr/>
            </p:nvSpPr>
            <p:spPr bwMode="auto">
              <a:xfrm flipV="1">
                <a:off x="5366" y="684"/>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07" name="Line 67"/>
              <p:cNvSpPr>
                <a:spLocks noChangeShapeType="1"/>
              </p:cNvSpPr>
              <p:nvPr/>
            </p:nvSpPr>
            <p:spPr bwMode="auto">
              <a:xfrm>
                <a:off x="-110" y="367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12" name="Line 72"/>
              <p:cNvSpPr>
                <a:spLocks noChangeShapeType="1"/>
              </p:cNvSpPr>
              <p:nvPr/>
            </p:nvSpPr>
            <p:spPr bwMode="auto">
              <a:xfrm>
                <a:off x="-110" y="342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17" name="Line 77"/>
              <p:cNvSpPr>
                <a:spLocks noChangeShapeType="1"/>
              </p:cNvSpPr>
              <p:nvPr/>
            </p:nvSpPr>
            <p:spPr bwMode="auto">
              <a:xfrm>
                <a:off x="-110" y="317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22" name="Line 82"/>
              <p:cNvSpPr>
                <a:spLocks noChangeShapeType="1"/>
              </p:cNvSpPr>
              <p:nvPr/>
            </p:nvSpPr>
            <p:spPr bwMode="auto">
              <a:xfrm>
                <a:off x="-110" y="2925"/>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27" name="Line 87"/>
              <p:cNvSpPr>
                <a:spLocks noChangeShapeType="1"/>
              </p:cNvSpPr>
              <p:nvPr/>
            </p:nvSpPr>
            <p:spPr bwMode="auto">
              <a:xfrm>
                <a:off x="-110" y="2676"/>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32" name="Line 92"/>
              <p:cNvSpPr>
                <a:spLocks noChangeShapeType="1"/>
              </p:cNvSpPr>
              <p:nvPr/>
            </p:nvSpPr>
            <p:spPr bwMode="auto">
              <a:xfrm>
                <a:off x="-110" y="242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37" name="Line 97"/>
              <p:cNvSpPr>
                <a:spLocks noChangeShapeType="1"/>
              </p:cNvSpPr>
              <p:nvPr/>
            </p:nvSpPr>
            <p:spPr bwMode="auto">
              <a:xfrm>
                <a:off x="-110" y="2178"/>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42" name="Line 102"/>
              <p:cNvSpPr>
                <a:spLocks noChangeShapeType="1"/>
              </p:cNvSpPr>
              <p:nvPr/>
            </p:nvSpPr>
            <p:spPr bwMode="auto">
              <a:xfrm>
                <a:off x="-110" y="192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47" name="Line 107"/>
              <p:cNvSpPr>
                <a:spLocks noChangeShapeType="1"/>
              </p:cNvSpPr>
              <p:nvPr/>
            </p:nvSpPr>
            <p:spPr bwMode="auto">
              <a:xfrm>
                <a:off x="-110" y="1680"/>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52" name="Line 112"/>
              <p:cNvSpPr>
                <a:spLocks noChangeShapeType="1"/>
              </p:cNvSpPr>
              <p:nvPr/>
            </p:nvSpPr>
            <p:spPr bwMode="auto">
              <a:xfrm>
                <a:off x="-110" y="143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57" name="Line 117"/>
              <p:cNvSpPr>
                <a:spLocks noChangeShapeType="1"/>
              </p:cNvSpPr>
              <p:nvPr/>
            </p:nvSpPr>
            <p:spPr bwMode="auto">
              <a:xfrm>
                <a:off x="-110" y="118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62" name="Line 122"/>
              <p:cNvSpPr>
                <a:spLocks noChangeShapeType="1"/>
              </p:cNvSpPr>
              <p:nvPr/>
            </p:nvSpPr>
            <p:spPr bwMode="auto">
              <a:xfrm>
                <a:off x="-110" y="93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67" name="Line 127"/>
              <p:cNvSpPr>
                <a:spLocks noChangeShapeType="1"/>
              </p:cNvSpPr>
              <p:nvPr/>
            </p:nvSpPr>
            <p:spPr bwMode="auto">
              <a:xfrm flipV="1">
                <a:off x="-110"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68" name="Line 128"/>
              <p:cNvSpPr>
                <a:spLocks noChangeShapeType="1"/>
              </p:cNvSpPr>
              <p:nvPr/>
            </p:nvSpPr>
            <p:spPr bwMode="auto">
              <a:xfrm flipV="1">
                <a:off x="-110"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69" name="Line 129"/>
              <p:cNvSpPr>
                <a:spLocks noChangeShapeType="1"/>
              </p:cNvSpPr>
              <p:nvPr/>
            </p:nvSpPr>
            <p:spPr bwMode="auto">
              <a:xfrm flipV="1">
                <a:off x="388"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70" name="Line 130"/>
              <p:cNvSpPr>
                <a:spLocks noChangeShapeType="1"/>
              </p:cNvSpPr>
              <p:nvPr/>
            </p:nvSpPr>
            <p:spPr bwMode="auto">
              <a:xfrm flipV="1">
                <a:off x="388"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71" name="Line 131"/>
              <p:cNvSpPr>
                <a:spLocks noChangeShapeType="1"/>
              </p:cNvSpPr>
              <p:nvPr/>
            </p:nvSpPr>
            <p:spPr bwMode="auto">
              <a:xfrm flipV="1">
                <a:off x="886"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72" name="Line 132"/>
              <p:cNvSpPr>
                <a:spLocks noChangeShapeType="1"/>
              </p:cNvSpPr>
              <p:nvPr/>
            </p:nvSpPr>
            <p:spPr bwMode="auto">
              <a:xfrm flipV="1">
                <a:off x="886"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73" name="Line 133"/>
              <p:cNvSpPr>
                <a:spLocks noChangeShapeType="1"/>
              </p:cNvSpPr>
              <p:nvPr/>
            </p:nvSpPr>
            <p:spPr bwMode="auto">
              <a:xfrm flipV="1">
                <a:off x="1384"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74" name="Line 134"/>
              <p:cNvSpPr>
                <a:spLocks noChangeShapeType="1"/>
              </p:cNvSpPr>
              <p:nvPr/>
            </p:nvSpPr>
            <p:spPr bwMode="auto">
              <a:xfrm flipV="1">
                <a:off x="1384"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75" name="Line 135"/>
              <p:cNvSpPr>
                <a:spLocks noChangeShapeType="1"/>
              </p:cNvSpPr>
              <p:nvPr/>
            </p:nvSpPr>
            <p:spPr bwMode="auto">
              <a:xfrm flipV="1">
                <a:off x="1882"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76" name="Line 136"/>
              <p:cNvSpPr>
                <a:spLocks noChangeShapeType="1"/>
              </p:cNvSpPr>
              <p:nvPr/>
            </p:nvSpPr>
            <p:spPr bwMode="auto">
              <a:xfrm flipV="1">
                <a:off x="1882"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77" name="Line 137"/>
              <p:cNvSpPr>
                <a:spLocks noChangeShapeType="1"/>
              </p:cNvSpPr>
              <p:nvPr/>
            </p:nvSpPr>
            <p:spPr bwMode="auto">
              <a:xfrm flipV="1">
                <a:off x="2379"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78" name="Line 138"/>
              <p:cNvSpPr>
                <a:spLocks noChangeShapeType="1"/>
              </p:cNvSpPr>
              <p:nvPr/>
            </p:nvSpPr>
            <p:spPr bwMode="auto">
              <a:xfrm flipV="1">
                <a:off x="2379"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79" name="Line 139"/>
              <p:cNvSpPr>
                <a:spLocks noChangeShapeType="1"/>
              </p:cNvSpPr>
              <p:nvPr/>
            </p:nvSpPr>
            <p:spPr bwMode="auto">
              <a:xfrm flipV="1">
                <a:off x="3375"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80" name="Line 140"/>
              <p:cNvSpPr>
                <a:spLocks noChangeShapeType="1"/>
              </p:cNvSpPr>
              <p:nvPr/>
            </p:nvSpPr>
            <p:spPr bwMode="auto">
              <a:xfrm flipV="1">
                <a:off x="3375"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81" name="Line 141"/>
              <p:cNvSpPr>
                <a:spLocks noChangeShapeType="1"/>
              </p:cNvSpPr>
              <p:nvPr/>
            </p:nvSpPr>
            <p:spPr bwMode="auto">
              <a:xfrm flipV="1">
                <a:off x="3873"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82" name="Line 142"/>
              <p:cNvSpPr>
                <a:spLocks noChangeShapeType="1"/>
              </p:cNvSpPr>
              <p:nvPr/>
            </p:nvSpPr>
            <p:spPr bwMode="auto">
              <a:xfrm flipV="1">
                <a:off x="3873"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83" name="Line 143"/>
              <p:cNvSpPr>
                <a:spLocks noChangeShapeType="1"/>
              </p:cNvSpPr>
              <p:nvPr/>
            </p:nvSpPr>
            <p:spPr bwMode="auto">
              <a:xfrm flipV="1">
                <a:off x="4371"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84" name="Line 144"/>
              <p:cNvSpPr>
                <a:spLocks noChangeShapeType="1"/>
              </p:cNvSpPr>
              <p:nvPr/>
            </p:nvSpPr>
            <p:spPr bwMode="auto">
              <a:xfrm flipV="1">
                <a:off x="4371"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85" name="Line 145"/>
              <p:cNvSpPr>
                <a:spLocks noChangeShapeType="1"/>
              </p:cNvSpPr>
              <p:nvPr/>
            </p:nvSpPr>
            <p:spPr bwMode="auto">
              <a:xfrm flipV="1">
                <a:off x="4869"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86" name="Line 146"/>
              <p:cNvSpPr>
                <a:spLocks noChangeShapeType="1"/>
              </p:cNvSpPr>
              <p:nvPr/>
            </p:nvSpPr>
            <p:spPr bwMode="auto">
              <a:xfrm flipV="1">
                <a:off x="4869"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87" name="Line 147"/>
              <p:cNvSpPr>
                <a:spLocks noChangeShapeType="1"/>
              </p:cNvSpPr>
              <p:nvPr/>
            </p:nvSpPr>
            <p:spPr bwMode="auto">
              <a:xfrm flipV="1">
                <a:off x="5366"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88" name="Line 148"/>
              <p:cNvSpPr>
                <a:spLocks noChangeShapeType="1"/>
              </p:cNvSpPr>
              <p:nvPr/>
            </p:nvSpPr>
            <p:spPr bwMode="auto">
              <a:xfrm flipV="1">
                <a:off x="5366"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89" name="Line 149"/>
              <p:cNvSpPr>
                <a:spLocks noChangeShapeType="1"/>
              </p:cNvSpPr>
              <p:nvPr/>
            </p:nvSpPr>
            <p:spPr bwMode="auto">
              <a:xfrm flipV="1">
                <a:off x="5864" y="684"/>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90" name="Line 150"/>
              <p:cNvSpPr>
                <a:spLocks noChangeShapeType="1"/>
              </p:cNvSpPr>
              <p:nvPr/>
            </p:nvSpPr>
            <p:spPr bwMode="auto">
              <a:xfrm flipV="1">
                <a:off x="5864" y="2162"/>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91" name="Line 151"/>
              <p:cNvSpPr>
                <a:spLocks noChangeShapeType="1"/>
              </p:cNvSpPr>
              <p:nvPr/>
            </p:nvSpPr>
            <p:spPr bwMode="auto">
              <a:xfrm>
                <a:off x="-110" y="3672"/>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92" name="Line 152"/>
              <p:cNvSpPr>
                <a:spLocks noChangeShapeType="1"/>
              </p:cNvSpPr>
              <p:nvPr/>
            </p:nvSpPr>
            <p:spPr bwMode="auto">
              <a:xfrm>
                <a:off x="2857" y="3672"/>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93" name="Line 153"/>
              <p:cNvSpPr>
                <a:spLocks noChangeShapeType="1"/>
              </p:cNvSpPr>
              <p:nvPr/>
            </p:nvSpPr>
            <p:spPr bwMode="auto">
              <a:xfrm>
                <a:off x="-110" y="342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94" name="Line 154"/>
              <p:cNvSpPr>
                <a:spLocks noChangeShapeType="1"/>
              </p:cNvSpPr>
              <p:nvPr/>
            </p:nvSpPr>
            <p:spPr bwMode="auto">
              <a:xfrm>
                <a:off x="2857" y="342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95" name="Line 155"/>
              <p:cNvSpPr>
                <a:spLocks noChangeShapeType="1"/>
              </p:cNvSpPr>
              <p:nvPr/>
            </p:nvSpPr>
            <p:spPr bwMode="auto">
              <a:xfrm>
                <a:off x="-110" y="317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96" name="Line 156"/>
              <p:cNvSpPr>
                <a:spLocks noChangeShapeType="1"/>
              </p:cNvSpPr>
              <p:nvPr/>
            </p:nvSpPr>
            <p:spPr bwMode="auto">
              <a:xfrm>
                <a:off x="2857" y="317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97" name="Line 157"/>
              <p:cNvSpPr>
                <a:spLocks noChangeShapeType="1"/>
              </p:cNvSpPr>
              <p:nvPr/>
            </p:nvSpPr>
            <p:spPr bwMode="auto">
              <a:xfrm>
                <a:off x="-110" y="292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98" name="Line 158"/>
              <p:cNvSpPr>
                <a:spLocks noChangeShapeType="1"/>
              </p:cNvSpPr>
              <p:nvPr/>
            </p:nvSpPr>
            <p:spPr bwMode="auto">
              <a:xfrm>
                <a:off x="2857" y="292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5999" name="Line 159"/>
              <p:cNvSpPr>
                <a:spLocks noChangeShapeType="1"/>
              </p:cNvSpPr>
              <p:nvPr/>
            </p:nvSpPr>
            <p:spPr bwMode="auto">
              <a:xfrm>
                <a:off x="-110" y="2676"/>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00" name="Line 160"/>
              <p:cNvSpPr>
                <a:spLocks noChangeShapeType="1"/>
              </p:cNvSpPr>
              <p:nvPr/>
            </p:nvSpPr>
            <p:spPr bwMode="auto">
              <a:xfrm>
                <a:off x="2857" y="2676"/>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01" name="Line 161"/>
              <p:cNvSpPr>
                <a:spLocks noChangeShapeType="1"/>
              </p:cNvSpPr>
              <p:nvPr/>
            </p:nvSpPr>
            <p:spPr bwMode="auto">
              <a:xfrm>
                <a:off x="-110" y="2427"/>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02" name="Line 162"/>
              <p:cNvSpPr>
                <a:spLocks noChangeShapeType="1"/>
              </p:cNvSpPr>
              <p:nvPr/>
            </p:nvSpPr>
            <p:spPr bwMode="auto">
              <a:xfrm>
                <a:off x="2857" y="2427"/>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03" name="Line 163"/>
              <p:cNvSpPr>
                <a:spLocks noChangeShapeType="1"/>
              </p:cNvSpPr>
              <p:nvPr/>
            </p:nvSpPr>
            <p:spPr bwMode="auto">
              <a:xfrm>
                <a:off x="-110" y="1929"/>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04" name="Line 164"/>
              <p:cNvSpPr>
                <a:spLocks noChangeShapeType="1"/>
              </p:cNvSpPr>
              <p:nvPr/>
            </p:nvSpPr>
            <p:spPr bwMode="auto">
              <a:xfrm>
                <a:off x="2857" y="1929"/>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05" name="Line 165"/>
              <p:cNvSpPr>
                <a:spLocks noChangeShapeType="1"/>
              </p:cNvSpPr>
              <p:nvPr/>
            </p:nvSpPr>
            <p:spPr bwMode="auto">
              <a:xfrm>
                <a:off x="-110" y="1680"/>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06" name="Line 166"/>
              <p:cNvSpPr>
                <a:spLocks noChangeShapeType="1"/>
              </p:cNvSpPr>
              <p:nvPr/>
            </p:nvSpPr>
            <p:spPr bwMode="auto">
              <a:xfrm>
                <a:off x="2857" y="1680"/>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07" name="Line 167"/>
              <p:cNvSpPr>
                <a:spLocks noChangeShapeType="1"/>
              </p:cNvSpPr>
              <p:nvPr/>
            </p:nvSpPr>
            <p:spPr bwMode="auto">
              <a:xfrm>
                <a:off x="-110" y="1431"/>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08" name="Line 168"/>
              <p:cNvSpPr>
                <a:spLocks noChangeShapeType="1"/>
              </p:cNvSpPr>
              <p:nvPr/>
            </p:nvSpPr>
            <p:spPr bwMode="auto">
              <a:xfrm>
                <a:off x="2857" y="1431"/>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09" name="Line 169"/>
              <p:cNvSpPr>
                <a:spLocks noChangeShapeType="1"/>
              </p:cNvSpPr>
              <p:nvPr/>
            </p:nvSpPr>
            <p:spPr bwMode="auto">
              <a:xfrm>
                <a:off x="-110" y="1182"/>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10" name="Line 170"/>
              <p:cNvSpPr>
                <a:spLocks noChangeShapeType="1"/>
              </p:cNvSpPr>
              <p:nvPr/>
            </p:nvSpPr>
            <p:spPr bwMode="auto">
              <a:xfrm>
                <a:off x="2857" y="1182"/>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11" name="Line 171"/>
              <p:cNvSpPr>
                <a:spLocks noChangeShapeType="1"/>
              </p:cNvSpPr>
              <p:nvPr/>
            </p:nvSpPr>
            <p:spPr bwMode="auto">
              <a:xfrm>
                <a:off x="-110" y="93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12" name="Line 172"/>
              <p:cNvSpPr>
                <a:spLocks noChangeShapeType="1"/>
              </p:cNvSpPr>
              <p:nvPr/>
            </p:nvSpPr>
            <p:spPr bwMode="auto">
              <a:xfrm>
                <a:off x="2857" y="93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13" name="Line 173"/>
              <p:cNvSpPr>
                <a:spLocks noChangeShapeType="1"/>
              </p:cNvSpPr>
              <p:nvPr/>
            </p:nvSpPr>
            <p:spPr bwMode="auto">
              <a:xfrm>
                <a:off x="-110" y="68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14" name="Line 174"/>
              <p:cNvSpPr>
                <a:spLocks noChangeShapeType="1"/>
              </p:cNvSpPr>
              <p:nvPr/>
            </p:nvSpPr>
            <p:spPr bwMode="auto">
              <a:xfrm>
                <a:off x="2857" y="68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15" name="Line 175"/>
              <p:cNvSpPr>
                <a:spLocks noChangeShapeType="1"/>
              </p:cNvSpPr>
              <p:nvPr/>
            </p:nvSpPr>
            <p:spPr bwMode="auto">
              <a:xfrm>
                <a:off x="-110" y="2178"/>
                <a:ext cx="5974"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16" name="Freeform 176"/>
              <p:cNvSpPr>
                <a:spLocks/>
              </p:cNvSpPr>
              <p:nvPr/>
            </p:nvSpPr>
            <p:spPr bwMode="auto">
              <a:xfrm>
                <a:off x="5864" y="2160"/>
                <a:ext cx="36" cy="36"/>
              </a:xfrm>
              <a:custGeom>
                <a:avLst/>
                <a:gdLst/>
                <a:ahLst/>
                <a:cxnLst>
                  <a:cxn ang="0">
                    <a:pos x="0" y="36"/>
                  </a:cxn>
                  <a:cxn ang="0">
                    <a:pos x="0" y="0"/>
                  </a:cxn>
                  <a:cxn ang="0">
                    <a:pos x="36" y="18"/>
                  </a:cxn>
                  <a:cxn ang="0">
                    <a:pos x="0" y="36"/>
                  </a:cxn>
                </a:cxnLst>
                <a:rect l="0" t="0" r="r" b="b"/>
                <a:pathLst>
                  <a:path w="36" h="36">
                    <a:moveTo>
                      <a:pt x="0" y="36"/>
                    </a:moveTo>
                    <a:lnTo>
                      <a:pt x="0" y="0"/>
                    </a:lnTo>
                    <a:lnTo>
                      <a:pt x="36" y="18"/>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36017" name="Line 177"/>
              <p:cNvSpPr>
                <a:spLocks noChangeShapeType="1"/>
              </p:cNvSpPr>
              <p:nvPr/>
            </p:nvSpPr>
            <p:spPr bwMode="auto">
              <a:xfrm flipV="1">
                <a:off x="2877" y="684"/>
                <a:ext cx="1" cy="29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18" name="Freeform 178"/>
              <p:cNvSpPr>
                <a:spLocks/>
              </p:cNvSpPr>
              <p:nvPr/>
            </p:nvSpPr>
            <p:spPr bwMode="auto">
              <a:xfrm>
                <a:off x="2859" y="648"/>
                <a:ext cx="36" cy="36"/>
              </a:xfrm>
              <a:custGeom>
                <a:avLst/>
                <a:gdLst/>
                <a:ahLst/>
                <a:cxnLst>
                  <a:cxn ang="0">
                    <a:pos x="0" y="36"/>
                  </a:cxn>
                  <a:cxn ang="0">
                    <a:pos x="36" y="36"/>
                  </a:cxn>
                  <a:cxn ang="0">
                    <a:pos x="18" y="0"/>
                  </a:cxn>
                  <a:cxn ang="0">
                    <a:pos x="0" y="36"/>
                  </a:cxn>
                </a:cxnLst>
                <a:rect l="0" t="0" r="r" b="b"/>
                <a:pathLst>
                  <a:path w="36" h="36">
                    <a:moveTo>
                      <a:pt x="0" y="36"/>
                    </a:moveTo>
                    <a:lnTo>
                      <a:pt x="36" y="36"/>
                    </a:lnTo>
                    <a:lnTo>
                      <a:pt x="18" y="0"/>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p>
            </p:txBody>
          </p:sp>
          <p:sp>
            <p:nvSpPr>
              <p:cNvPr id="36019" name="Oval 179"/>
              <p:cNvSpPr>
                <a:spLocks noChangeArrowheads="1"/>
              </p:cNvSpPr>
              <p:nvPr/>
            </p:nvSpPr>
            <p:spPr bwMode="auto">
              <a:xfrm>
                <a:off x="2817" y="2122"/>
                <a:ext cx="115" cy="115"/>
              </a:xfrm>
              <a:prstGeom prst="ellips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20" name="Line 180"/>
              <p:cNvSpPr>
                <a:spLocks noChangeShapeType="1"/>
              </p:cNvSpPr>
              <p:nvPr/>
            </p:nvSpPr>
            <p:spPr bwMode="auto">
              <a:xfrm flipV="1">
                <a:off x="-110"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21" name="Rectangle 181"/>
              <p:cNvSpPr>
                <a:spLocks noChangeArrowheads="1"/>
              </p:cNvSpPr>
              <p:nvPr/>
            </p:nvSpPr>
            <p:spPr bwMode="auto">
              <a:xfrm>
                <a:off x="-173" y="2215"/>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022" name="Line 182"/>
              <p:cNvSpPr>
                <a:spLocks noChangeShapeType="1"/>
              </p:cNvSpPr>
              <p:nvPr/>
            </p:nvSpPr>
            <p:spPr bwMode="auto">
              <a:xfrm flipV="1">
                <a:off x="388"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23" name="Rectangle 183"/>
              <p:cNvSpPr>
                <a:spLocks noChangeArrowheads="1"/>
              </p:cNvSpPr>
              <p:nvPr/>
            </p:nvSpPr>
            <p:spPr bwMode="auto">
              <a:xfrm>
                <a:off x="326" y="2215"/>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024" name="Line 184"/>
              <p:cNvSpPr>
                <a:spLocks noChangeShapeType="1"/>
              </p:cNvSpPr>
              <p:nvPr/>
            </p:nvSpPr>
            <p:spPr bwMode="auto">
              <a:xfrm flipV="1">
                <a:off x="886"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25" name="Rectangle 185"/>
              <p:cNvSpPr>
                <a:spLocks noChangeArrowheads="1"/>
              </p:cNvSpPr>
              <p:nvPr/>
            </p:nvSpPr>
            <p:spPr bwMode="auto">
              <a:xfrm>
                <a:off x="824" y="2215"/>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026" name="Line 186"/>
              <p:cNvSpPr>
                <a:spLocks noChangeShapeType="1"/>
              </p:cNvSpPr>
              <p:nvPr/>
            </p:nvSpPr>
            <p:spPr bwMode="auto">
              <a:xfrm flipV="1">
                <a:off x="1384"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27" name="Rectangle 187"/>
              <p:cNvSpPr>
                <a:spLocks noChangeArrowheads="1"/>
              </p:cNvSpPr>
              <p:nvPr/>
            </p:nvSpPr>
            <p:spPr bwMode="auto">
              <a:xfrm>
                <a:off x="1322" y="2215"/>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028" name="Line 188"/>
              <p:cNvSpPr>
                <a:spLocks noChangeShapeType="1"/>
              </p:cNvSpPr>
              <p:nvPr/>
            </p:nvSpPr>
            <p:spPr bwMode="auto">
              <a:xfrm flipV="1">
                <a:off x="1882"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29" name="Rectangle 189"/>
              <p:cNvSpPr>
                <a:spLocks noChangeArrowheads="1"/>
              </p:cNvSpPr>
              <p:nvPr/>
            </p:nvSpPr>
            <p:spPr bwMode="auto">
              <a:xfrm>
                <a:off x="1820" y="2215"/>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030" name="Line 190"/>
              <p:cNvSpPr>
                <a:spLocks noChangeShapeType="1"/>
              </p:cNvSpPr>
              <p:nvPr/>
            </p:nvSpPr>
            <p:spPr bwMode="auto">
              <a:xfrm flipV="1">
                <a:off x="2379"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31" name="Rectangle 191"/>
              <p:cNvSpPr>
                <a:spLocks noChangeArrowheads="1"/>
              </p:cNvSpPr>
              <p:nvPr/>
            </p:nvSpPr>
            <p:spPr bwMode="auto">
              <a:xfrm>
                <a:off x="2319" y="2215"/>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032" name="Line 192"/>
              <p:cNvSpPr>
                <a:spLocks noChangeShapeType="1"/>
              </p:cNvSpPr>
              <p:nvPr/>
            </p:nvSpPr>
            <p:spPr bwMode="auto">
              <a:xfrm flipV="1">
                <a:off x="3375"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33" name="Rectangle 193"/>
              <p:cNvSpPr>
                <a:spLocks noChangeArrowheads="1"/>
              </p:cNvSpPr>
              <p:nvPr/>
            </p:nvSpPr>
            <p:spPr bwMode="auto">
              <a:xfrm>
                <a:off x="3338" y="2215"/>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34" name="Line 194"/>
              <p:cNvSpPr>
                <a:spLocks noChangeShapeType="1"/>
              </p:cNvSpPr>
              <p:nvPr/>
            </p:nvSpPr>
            <p:spPr bwMode="auto">
              <a:xfrm flipV="1">
                <a:off x="3873"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35" name="Rectangle 195"/>
              <p:cNvSpPr>
                <a:spLocks noChangeArrowheads="1"/>
              </p:cNvSpPr>
              <p:nvPr/>
            </p:nvSpPr>
            <p:spPr bwMode="auto">
              <a:xfrm>
                <a:off x="3836" y="2215"/>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36" name="Line 196"/>
              <p:cNvSpPr>
                <a:spLocks noChangeShapeType="1"/>
              </p:cNvSpPr>
              <p:nvPr/>
            </p:nvSpPr>
            <p:spPr bwMode="auto">
              <a:xfrm flipV="1">
                <a:off x="4371"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37" name="Rectangle 197"/>
              <p:cNvSpPr>
                <a:spLocks noChangeArrowheads="1"/>
              </p:cNvSpPr>
              <p:nvPr/>
            </p:nvSpPr>
            <p:spPr bwMode="auto">
              <a:xfrm>
                <a:off x="4335" y="2215"/>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38" name="Line 198"/>
              <p:cNvSpPr>
                <a:spLocks noChangeShapeType="1"/>
              </p:cNvSpPr>
              <p:nvPr/>
            </p:nvSpPr>
            <p:spPr bwMode="auto">
              <a:xfrm flipV="1">
                <a:off x="4869"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39" name="Rectangle 199"/>
              <p:cNvSpPr>
                <a:spLocks noChangeArrowheads="1"/>
              </p:cNvSpPr>
              <p:nvPr/>
            </p:nvSpPr>
            <p:spPr bwMode="auto">
              <a:xfrm>
                <a:off x="4833" y="2215"/>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40" name="Line 200"/>
              <p:cNvSpPr>
                <a:spLocks noChangeShapeType="1"/>
              </p:cNvSpPr>
              <p:nvPr/>
            </p:nvSpPr>
            <p:spPr bwMode="auto">
              <a:xfrm flipV="1">
                <a:off x="5366"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41" name="Rectangle 201"/>
              <p:cNvSpPr>
                <a:spLocks noChangeArrowheads="1"/>
              </p:cNvSpPr>
              <p:nvPr/>
            </p:nvSpPr>
            <p:spPr bwMode="auto">
              <a:xfrm>
                <a:off x="5331" y="2215"/>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42" name="Line 202"/>
              <p:cNvSpPr>
                <a:spLocks noChangeShapeType="1"/>
              </p:cNvSpPr>
              <p:nvPr/>
            </p:nvSpPr>
            <p:spPr bwMode="auto">
              <a:xfrm flipV="1">
                <a:off x="5864" y="2153"/>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43" name="Rectangle 203"/>
              <p:cNvSpPr>
                <a:spLocks noChangeArrowheads="1"/>
              </p:cNvSpPr>
              <p:nvPr/>
            </p:nvSpPr>
            <p:spPr bwMode="auto">
              <a:xfrm>
                <a:off x="5829" y="2215"/>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44" name="Line 204"/>
              <p:cNvSpPr>
                <a:spLocks noChangeShapeType="1"/>
              </p:cNvSpPr>
              <p:nvPr/>
            </p:nvSpPr>
            <p:spPr bwMode="auto">
              <a:xfrm>
                <a:off x="2848" y="3672"/>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45" name="Rectangle 205"/>
              <p:cNvSpPr>
                <a:spLocks noChangeArrowheads="1"/>
              </p:cNvSpPr>
              <p:nvPr/>
            </p:nvSpPr>
            <p:spPr bwMode="auto">
              <a:xfrm>
                <a:off x="2700" y="3638"/>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6047" name="Line 207"/>
            <p:cNvSpPr>
              <a:spLocks noChangeShapeType="1"/>
            </p:cNvSpPr>
            <p:nvPr/>
          </p:nvSpPr>
          <p:spPr bwMode="auto">
            <a:xfrm>
              <a:off x="4521200" y="5434013"/>
              <a:ext cx="84138" cy="15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48" name="Rectangle 208"/>
            <p:cNvSpPr>
              <a:spLocks noChangeArrowheads="1"/>
            </p:cNvSpPr>
            <p:nvPr/>
          </p:nvSpPr>
          <p:spPr bwMode="auto">
            <a:xfrm>
              <a:off x="4286250" y="5380038"/>
              <a:ext cx="12343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049" name="Line 209"/>
            <p:cNvSpPr>
              <a:spLocks noChangeShapeType="1"/>
            </p:cNvSpPr>
            <p:nvPr/>
          </p:nvSpPr>
          <p:spPr bwMode="auto">
            <a:xfrm>
              <a:off x="4521200" y="5038725"/>
              <a:ext cx="84138" cy="15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50" name="Rectangle 210"/>
            <p:cNvSpPr>
              <a:spLocks noChangeArrowheads="1"/>
            </p:cNvSpPr>
            <p:nvPr/>
          </p:nvSpPr>
          <p:spPr bwMode="auto">
            <a:xfrm>
              <a:off x="4286250" y="4984750"/>
              <a:ext cx="12343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051" name="Line 211"/>
            <p:cNvSpPr>
              <a:spLocks noChangeShapeType="1"/>
            </p:cNvSpPr>
            <p:nvPr/>
          </p:nvSpPr>
          <p:spPr bwMode="auto">
            <a:xfrm>
              <a:off x="4521200" y="4643438"/>
              <a:ext cx="84138" cy="15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52" name="Rectangle 212"/>
            <p:cNvSpPr>
              <a:spLocks noChangeArrowheads="1"/>
            </p:cNvSpPr>
            <p:nvPr/>
          </p:nvSpPr>
          <p:spPr bwMode="auto">
            <a:xfrm>
              <a:off x="4286250" y="4589463"/>
              <a:ext cx="12343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053" name="Line 213"/>
            <p:cNvSpPr>
              <a:spLocks noChangeShapeType="1"/>
            </p:cNvSpPr>
            <p:nvPr/>
          </p:nvSpPr>
          <p:spPr bwMode="auto">
            <a:xfrm>
              <a:off x="4521200" y="4248150"/>
              <a:ext cx="84138" cy="15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54" name="Rectangle 214"/>
            <p:cNvSpPr>
              <a:spLocks noChangeArrowheads="1"/>
            </p:cNvSpPr>
            <p:nvPr/>
          </p:nvSpPr>
          <p:spPr bwMode="auto">
            <a:xfrm>
              <a:off x="4286250" y="4194175"/>
              <a:ext cx="12343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055" name="Line 215"/>
            <p:cNvSpPr>
              <a:spLocks noChangeShapeType="1"/>
            </p:cNvSpPr>
            <p:nvPr/>
          </p:nvSpPr>
          <p:spPr bwMode="auto">
            <a:xfrm>
              <a:off x="4521200" y="3852863"/>
              <a:ext cx="84138" cy="15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56" name="Rectangle 216"/>
            <p:cNvSpPr>
              <a:spLocks noChangeArrowheads="1"/>
            </p:cNvSpPr>
            <p:nvPr/>
          </p:nvSpPr>
          <p:spPr bwMode="auto">
            <a:xfrm>
              <a:off x="4286250" y="3800475"/>
              <a:ext cx="12343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057" name="Line 217"/>
            <p:cNvSpPr>
              <a:spLocks noChangeShapeType="1"/>
            </p:cNvSpPr>
            <p:nvPr/>
          </p:nvSpPr>
          <p:spPr bwMode="auto">
            <a:xfrm>
              <a:off x="4521200" y="3062288"/>
              <a:ext cx="84138" cy="15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58" name="Rectangle 218"/>
            <p:cNvSpPr>
              <a:spLocks noChangeArrowheads="1"/>
            </p:cNvSpPr>
            <p:nvPr/>
          </p:nvSpPr>
          <p:spPr bwMode="auto">
            <a:xfrm>
              <a:off x="4357687" y="3009900"/>
              <a:ext cx="128588" cy="166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59" name="Line 219"/>
            <p:cNvSpPr>
              <a:spLocks noChangeShapeType="1"/>
            </p:cNvSpPr>
            <p:nvPr/>
          </p:nvSpPr>
          <p:spPr bwMode="auto">
            <a:xfrm>
              <a:off x="4521200" y="2667000"/>
              <a:ext cx="84138" cy="15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60" name="Rectangle 220"/>
            <p:cNvSpPr>
              <a:spLocks noChangeArrowheads="1"/>
            </p:cNvSpPr>
            <p:nvPr/>
          </p:nvSpPr>
          <p:spPr bwMode="auto">
            <a:xfrm>
              <a:off x="4357687" y="2614613"/>
              <a:ext cx="128588" cy="166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61" name="Line 221"/>
            <p:cNvSpPr>
              <a:spLocks noChangeShapeType="1"/>
            </p:cNvSpPr>
            <p:nvPr/>
          </p:nvSpPr>
          <p:spPr bwMode="auto">
            <a:xfrm>
              <a:off x="4521200" y="2271713"/>
              <a:ext cx="84138" cy="15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62" name="Rectangle 222"/>
            <p:cNvSpPr>
              <a:spLocks noChangeArrowheads="1"/>
            </p:cNvSpPr>
            <p:nvPr/>
          </p:nvSpPr>
          <p:spPr bwMode="auto">
            <a:xfrm>
              <a:off x="4357687" y="2219325"/>
              <a:ext cx="128588" cy="166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63" name="Line 223"/>
            <p:cNvSpPr>
              <a:spLocks noChangeShapeType="1"/>
            </p:cNvSpPr>
            <p:nvPr/>
          </p:nvSpPr>
          <p:spPr bwMode="auto">
            <a:xfrm>
              <a:off x="4521200" y="1876425"/>
              <a:ext cx="84138" cy="15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64" name="Rectangle 224"/>
            <p:cNvSpPr>
              <a:spLocks noChangeArrowheads="1"/>
            </p:cNvSpPr>
            <p:nvPr/>
          </p:nvSpPr>
          <p:spPr bwMode="auto">
            <a:xfrm>
              <a:off x="4357687" y="1824038"/>
              <a:ext cx="128588" cy="166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65" name="Line 225"/>
            <p:cNvSpPr>
              <a:spLocks noChangeShapeType="1"/>
            </p:cNvSpPr>
            <p:nvPr/>
          </p:nvSpPr>
          <p:spPr bwMode="auto">
            <a:xfrm>
              <a:off x="4521200" y="1481138"/>
              <a:ext cx="84138" cy="15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66" name="Rectangle 226"/>
            <p:cNvSpPr>
              <a:spLocks noChangeArrowheads="1"/>
            </p:cNvSpPr>
            <p:nvPr/>
          </p:nvSpPr>
          <p:spPr bwMode="auto">
            <a:xfrm>
              <a:off x="4357687" y="1428750"/>
              <a:ext cx="128588" cy="166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67" name="Line 227"/>
            <p:cNvSpPr>
              <a:spLocks noChangeShapeType="1"/>
            </p:cNvSpPr>
            <p:nvPr/>
          </p:nvSpPr>
          <p:spPr bwMode="auto">
            <a:xfrm>
              <a:off x="4521200" y="1085850"/>
              <a:ext cx="84138" cy="15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36068" name="Rectangle 228"/>
            <p:cNvSpPr>
              <a:spLocks noChangeArrowheads="1"/>
            </p:cNvSpPr>
            <p:nvPr/>
          </p:nvSpPr>
          <p:spPr bwMode="auto">
            <a:xfrm>
              <a:off x="4357687" y="1035050"/>
              <a:ext cx="128588" cy="166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69" name="Rectangle 229"/>
            <p:cNvSpPr>
              <a:spLocks noChangeArrowheads="1"/>
            </p:cNvSpPr>
            <p:nvPr/>
          </p:nvSpPr>
          <p:spPr bwMode="auto">
            <a:xfrm>
              <a:off x="9199563" y="3248025"/>
              <a:ext cx="117475" cy="166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for Autograph Uni"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070" name="Rectangle 230"/>
            <p:cNvSpPr>
              <a:spLocks noChangeArrowheads="1"/>
            </p:cNvSpPr>
            <p:nvPr/>
          </p:nvSpPr>
          <p:spPr bwMode="auto">
            <a:xfrm>
              <a:off x="4660900" y="1035050"/>
              <a:ext cx="117475" cy="166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for Autograph Uni" pitchFamily="34"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38" name="Freeform 231"/>
          <p:cNvSpPr>
            <a:spLocks/>
          </p:cNvSpPr>
          <p:nvPr/>
        </p:nvSpPr>
        <p:spPr bwMode="auto">
          <a:xfrm>
            <a:off x="3542991" y="1205353"/>
            <a:ext cx="3351360" cy="2027545"/>
          </a:xfrm>
          <a:custGeom>
            <a:avLst/>
            <a:gdLst/>
            <a:ahLst/>
            <a:cxnLst>
              <a:cxn ang="0">
                <a:pos x="37" y="91"/>
              </a:cxn>
              <a:cxn ang="0">
                <a:pos x="82" y="195"/>
              </a:cxn>
              <a:cxn ang="0">
                <a:pos x="126" y="297"/>
              </a:cxn>
              <a:cxn ang="0">
                <a:pos x="171" y="393"/>
              </a:cxn>
              <a:cxn ang="0">
                <a:pos x="216" y="486"/>
              </a:cxn>
              <a:cxn ang="0">
                <a:pos x="261" y="575"/>
              </a:cxn>
              <a:cxn ang="0">
                <a:pos x="306" y="659"/>
              </a:cxn>
              <a:cxn ang="0">
                <a:pos x="350" y="740"/>
              </a:cxn>
              <a:cxn ang="0">
                <a:pos x="395" y="817"/>
              </a:cxn>
              <a:cxn ang="0">
                <a:pos x="440" y="889"/>
              </a:cxn>
              <a:cxn ang="0">
                <a:pos x="485" y="958"/>
              </a:cxn>
              <a:cxn ang="0">
                <a:pos x="529" y="1023"/>
              </a:cxn>
              <a:cxn ang="0">
                <a:pos x="574" y="1083"/>
              </a:cxn>
              <a:cxn ang="0">
                <a:pos x="619" y="1140"/>
              </a:cxn>
              <a:cxn ang="0">
                <a:pos x="664" y="1192"/>
              </a:cxn>
              <a:cxn ang="0">
                <a:pos x="709" y="1240"/>
              </a:cxn>
              <a:cxn ang="0">
                <a:pos x="754" y="1285"/>
              </a:cxn>
              <a:cxn ang="0">
                <a:pos x="798" y="1325"/>
              </a:cxn>
              <a:cxn ang="0">
                <a:pos x="843" y="1361"/>
              </a:cxn>
              <a:cxn ang="0">
                <a:pos x="888" y="1393"/>
              </a:cxn>
              <a:cxn ang="0">
                <a:pos x="933" y="1422"/>
              </a:cxn>
              <a:cxn ang="0">
                <a:pos x="978" y="1446"/>
              </a:cxn>
              <a:cxn ang="0">
                <a:pos x="1023" y="1466"/>
              </a:cxn>
              <a:cxn ang="0">
                <a:pos x="1067" y="1482"/>
              </a:cxn>
              <a:cxn ang="0">
                <a:pos x="1112" y="1494"/>
              </a:cxn>
              <a:cxn ang="0">
                <a:pos x="1157" y="1503"/>
              </a:cxn>
              <a:cxn ang="0">
                <a:pos x="1202" y="1507"/>
              </a:cxn>
              <a:cxn ang="0">
                <a:pos x="1246" y="1507"/>
              </a:cxn>
              <a:cxn ang="0">
                <a:pos x="1291" y="1503"/>
              </a:cxn>
              <a:cxn ang="0">
                <a:pos x="1336" y="1494"/>
              </a:cxn>
              <a:cxn ang="0">
                <a:pos x="1381" y="1482"/>
              </a:cxn>
              <a:cxn ang="0">
                <a:pos x="1426" y="1466"/>
              </a:cxn>
              <a:cxn ang="0">
                <a:pos x="1470" y="1446"/>
              </a:cxn>
              <a:cxn ang="0">
                <a:pos x="1515" y="1422"/>
              </a:cxn>
              <a:cxn ang="0">
                <a:pos x="1560" y="1393"/>
              </a:cxn>
              <a:cxn ang="0">
                <a:pos x="1605" y="1361"/>
              </a:cxn>
              <a:cxn ang="0">
                <a:pos x="1650" y="1325"/>
              </a:cxn>
              <a:cxn ang="0">
                <a:pos x="1695" y="1285"/>
              </a:cxn>
              <a:cxn ang="0">
                <a:pos x="1739" y="1240"/>
              </a:cxn>
              <a:cxn ang="0">
                <a:pos x="1784" y="1192"/>
              </a:cxn>
              <a:cxn ang="0">
                <a:pos x="1829" y="1140"/>
              </a:cxn>
              <a:cxn ang="0">
                <a:pos x="1874" y="1083"/>
              </a:cxn>
              <a:cxn ang="0">
                <a:pos x="1918" y="1023"/>
              </a:cxn>
              <a:cxn ang="0">
                <a:pos x="1963" y="958"/>
              </a:cxn>
              <a:cxn ang="0">
                <a:pos x="2008" y="889"/>
              </a:cxn>
              <a:cxn ang="0">
                <a:pos x="2053" y="817"/>
              </a:cxn>
              <a:cxn ang="0">
                <a:pos x="2098" y="740"/>
              </a:cxn>
              <a:cxn ang="0">
                <a:pos x="2143" y="659"/>
              </a:cxn>
              <a:cxn ang="0">
                <a:pos x="2187" y="575"/>
              </a:cxn>
              <a:cxn ang="0">
                <a:pos x="2232" y="486"/>
              </a:cxn>
              <a:cxn ang="0">
                <a:pos x="2277" y="393"/>
              </a:cxn>
              <a:cxn ang="0">
                <a:pos x="2322" y="297"/>
              </a:cxn>
              <a:cxn ang="0">
                <a:pos x="2367" y="195"/>
              </a:cxn>
              <a:cxn ang="0">
                <a:pos x="2411" y="91"/>
              </a:cxn>
            </a:cxnLst>
            <a:rect l="0" t="0" r="r" b="b"/>
            <a:pathLst>
              <a:path w="2449" h="1507">
                <a:moveTo>
                  <a:pt x="0" y="0"/>
                </a:moveTo>
                <a:lnTo>
                  <a:pt x="7" y="18"/>
                </a:lnTo>
                <a:lnTo>
                  <a:pt x="15" y="37"/>
                </a:lnTo>
                <a:lnTo>
                  <a:pt x="22" y="55"/>
                </a:lnTo>
                <a:lnTo>
                  <a:pt x="29" y="73"/>
                </a:lnTo>
                <a:lnTo>
                  <a:pt x="37" y="91"/>
                </a:lnTo>
                <a:lnTo>
                  <a:pt x="44" y="108"/>
                </a:lnTo>
                <a:lnTo>
                  <a:pt x="52" y="126"/>
                </a:lnTo>
                <a:lnTo>
                  <a:pt x="59" y="144"/>
                </a:lnTo>
                <a:lnTo>
                  <a:pt x="67" y="161"/>
                </a:lnTo>
                <a:lnTo>
                  <a:pt x="74" y="178"/>
                </a:lnTo>
                <a:lnTo>
                  <a:pt x="82" y="195"/>
                </a:lnTo>
                <a:lnTo>
                  <a:pt x="89" y="213"/>
                </a:lnTo>
                <a:lnTo>
                  <a:pt x="96" y="230"/>
                </a:lnTo>
                <a:lnTo>
                  <a:pt x="104" y="246"/>
                </a:lnTo>
                <a:lnTo>
                  <a:pt x="111" y="263"/>
                </a:lnTo>
                <a:lnTo>
                  <a:pt x="119" y="280"/>
                </a:lnTo>
                <a:lnTo>
                  <a:pt x="126" y="297"/>
                </a:lnTo>
                <a:lnTo>
                  <a:pt x="134" y="313"/>
                </a:lnTo>
                <a:lnTo>
                  <a:pt x="141" y="329"/>
                </a:lnTo>
                <a:lnTo>
                  <a:pt x="149" y="345"/>
                </a:lnTo>
                <a:lnTo>
                  <a:pt x="156" y="361"/>
                </a:lnTo>
                <a:lnTo>
                  <a:pt x="164" y="377"/>
                </a:lnTo>
                <a:lnTo>
                  <a:pt x="171" y="393"/>
                </a:lnTo>
                <a:lnTo>
                  <a:pt x="179" y="409"/>
                </a:lnTo>
                <a:lnTo>
                  <a:pt x="186" y="424"/>
                </a:lnTo>
                <a:lnTo>
                  <a:pt x="194" y="440"/>
                </a:lnTo>
                <a:lnTo>
                  <a:pt x="201" y="456"/>
                </a:lnTo>
                <a:lnTo>
                  <a:pt x="208" y="471"/>
                </a:lnTo>
                <a:lnTo>
                  <a:pt x="216" y="486"/>
                </a:lnTo>
                <a:lnTo>
                  <a:pt x="223" y="501"/>
                </a:lnTo>
                <a:lnTo>
                  <a:pt x="231" y="516"/>
                </a:lnTo>
                <a:lnTo>
                  <a:pt x="238" y="531"/>
                </a:lnTo>
                <a:lnTo>
                  <a:pt x="246" y="546"/>
                </a:lnTo>
                <a:lnTo>
                  <a:pt x="253" y="560"/>
                </a:lnTo>
                <a:lnTo>
                  <a:pt x="261" y="575"/>
                </a:lnTo>
                <a:lnTo>
                  <a:pt x="268" y="589"/>
                </a:lnTo>
                <a:lnTo>
                  <a:pt x="276" y="603"/>
                </a:lnTo>
                <a:lnTo>
                  <a:pt x="283" y="618"/>
                </a:lnTo>
                <a:lnTo>
                  <a:pt x="291" y="632"/>
                </a:lnTo>
                <a:lnTo>
                  <a:pt x="298" y="646"/>
                </a:lnTo>
                <a:lnTo>
                  <a:pt x="306" y="659"/>
                </a:lnTo>
                <a:lnTo>
                  <a:pt x="313" y="673"/>
                </a:lnTo>
                <a:lnTo>
                  <a:pt x="321" y="687"/>
                </a:lnTo>
                <a:lnTo>
                  <a:pt x="328" y="700"/>
                </a:lnTo>
                <a:lnTo>
                  <a:pt x="336" y="714"/>
                </a:lnTo>
                <a:lnTo>
                  <a:pt x="343" y="727"/>
                </a:lnTo>
                <a:lnTo>
                  <a:pt x="350" y="740"/>
                </a:lnTo>
                <a:lnTo>
                  <a:pt x="358" y="753"/>
                </a:lnTo>
                <a:lnTo>
                  <a:pt x="365" y="766"/>
                </a:lnTo>
                <a:lnTo>
                  <a:pt x="373" y="779"/>
                </a:lnTo>
                <a:lnTo>
                  <a:pt x="380" y="792"/>
                </a:lnTo>
                <a:lnTo>
                  <a:pt x="388" y="804"/>
                </a:lnTo>
                <a:lnTo>
                  <a:pt x="395" y="817"/>
                </a:lnTo>
                <a:lnTo>
                  <a:pt x="403" y="829"/>
                </a:lnTo>
                <a:lnTo>
                  <a:pt x="410" y="841"/>
                </a:lnTo>
                <a:lnTo>
                  <a:pt x="418" y="853"/>
                </a:lnTo>
                <a:lnTo>
                  <a:pt x="425" y="866"/>
                </a:lnTo>
                <a:lnTo>
                  <a:pt x="433" y="877"/>
                </a:lnTo>
                <a:lnTo>
                  <a:pt x="440" y="889"/>
                </a:lnTo>
                <a:lnTo>
                  <a:pt x="448" y="901"/>
                </a:lnTo>
                <a:lnTo>
                  <a:pt x="455" y="913"/>
                </a:lnTo>
                <a:lnTo>
                  <a:pt x="462" y="924"/>
                </a:lnTo>
                <a:lnTo>
                  <a:pt x="470" y="936"/>
                </a:lnTo>
                <a:lnTo>
                  <a:pt x="477" y="947"/>
                </a:lnTo>
                <a:lnTo>
                  <a:pt x="485" y="958"/>
                </a:lnTo>
                <a:lnTo>
                  <a:pt x="492" y="969"/>
                </a:lnTo>
                <a:lnTo>
                  <a:pt x="500" y="980"/>
                </a:lnTo>
                <a:lnTo>
                  <a:pt x="507" y="991"/>
                </a:lnTo>
                <a:lnTo>
                  <a:pt x="515" y="1002"/>
                </a:lnTo>
                <a:lnTo>
                  <a:pt x="522" y="1012"/>
                </a:lnTo>
                <a:lnTo>
                  <a:pt x="529" y="1023"/>
                </a:lnTo>
                <a:lnTo>
                  <a:pt x="537" y="1033"/>
                </a:lnTo>
                <a:lnTo>
                  <a:pt x="544" y="1043"/>
                </a:lnTo>
                <a:lnTo>
                  <a:pt x="552" y="1053"/>
                </a:lnTo>
                <a:lnTo>
                  <a:pt x="559" y="1063"/>
                </a:lnTo>
                <a:lnTo>
                  <a:pt x="567" y="1073"/>
                </a:lnTo>
                <a:lnTo>
                  <a:pt x="574" y="1083"/>
                </a:lnTo>
                <a:lnTo>
                  <a:pt x="582" y="1093"/>
                </a:lnTo>
                <a:lnTo>
                  <a:pt x="589" y="1102"/>
                </a:lnTo>
                <a:lnTo>
                  <a:pt x="597" y="1112"/>
                </a:lnTo>
                <a:lnTo>
                  <a:pt x="604" y="1121"/>
                </a:lnTo>
                <a:lnTo>
                  <a:pt x="612" y="1130"/>
                </a:lnTo>
                <a:lnTo>
                  <a:pt x="619" y="1140"/>
                </a:lnTo>
                <a:lnTo>
                  <a:pt x="627" y="1149"/>
                </a:lnTo>
                <a:lnTo>
                  <a:pt x="634" y="1158"/>
                </a:lnTo>
                <a:lnTo>
                  <a:pt x="642" y="1166"/>
                </a:lnTo>
                <a:lnTo>
                  <a:pt x="649" y="1175"/>
                </a:lnTo>
                <a:lnTo>
                  <a:pt x="657" y="1183"/>
                </a:lnTo>
                <a:lnTo>
                  <a:pt x="664" y="1192"/>
                </a:lnTo>
                <a:lnTo>
                  <a:pt x="672" y="1200"/>
                </a:lnTo>
                <a:lnTo>
                  <a:pt x="679" y="1209"/>
                </a:lnTo>
                <a:lnTo>
                  <a:pt x="687" y="1216"/>
                </a:lnTo>
                <a:lnTo>
                  <a:pt x="694" y="1225"/>
                </a:lnTo>
                <a:lnTo>
                  <a:pt x="702" y="1233"/>
                </a:lnTo>
                <a:lnTo>
                  <a:pt x="709" y="1240"/>
                </a:lnTo>
                <a:lnTo>
                  <a:pt x="716" y="1248"/>
                </a:lnTo>
                <a:lnTo>
                  <a:pt x="724" y="1255"/>
                </a:lnTo>
                <a:lnTo>
                  <a:pt x="731" y="1263"/>
                </a:lnTo>
                <a:lnTo>
                  <a:pt x="739" y="1270"/>
                </a:lnTo>
                <a:lnTo>
                  <a:pt x="746" y="1278"/>
                </a:lnTo>
                <a:lnTo>
                  <a:pt x="754" y="1285"/>
                </a:lnTo>
                <a:lnTo>
                  <a:pt x="761" y="1292"/>
                </a:lnTo>
                <a:lnTo>
                  <a:pt x="769" y="1299"/>
                </a:lnTo>
                <a:lnTo>
                  <a:pt x="776" y="1305"/>
                </a:lnTo>
                <a:lnTo>
                  <a:pt x="783" y="1312"/>
                </a:lnTo>
                <a:lnTo>
                  <a:pt x="791" y="1318"/>
                </a:lnTo>
                <a:lnTo>
                  <a:pt x="798" y="1325"/>
                </a:lnTo>
                <a:lnTo>
                  <a:pt x="806" y="1332"/>
                </a:lnTo>
                <a:lnTo>
                  <a:pt x="813" y="1338"/>
                </a:lnTo>
                <a:lnTo>
                  <a:pt x="821" y="1344"/>
                </a:lnTo>
                <a:lnTo>
                  <a:pt x="828" y="1350"/>
                </a:lnTo>
                <a:lnTo>
                  <a:pt x="836" y="1356"/>
                </a:lnTo>
                <a:lnTo>
                  <a:pt x="843" y="1361"/>
                </a:lnTo>
                <a:lnTo>
                  <a:pt x="851" y="1367"/>
                </a:lnTo>
                <a:lnTo>
                  <a:pt x="858" y="1372"/>
                </a:lnTo>
                <a:lnTo>
                  <a:pt x="866" y="1378"/>
                </a:lnTo>
                <a:lnTo>
                  <a:pt x="873" y="1383"/>
                </a:lnTo>
                <a:lnTo>
                  <a:pt x="881" y="1389"/>
                </a:lnTo>
                <a:lnTo>
                  <a:pt x="888" y="1393"/>
                </a:lnTo>
                <a:lnTo>
                  <a:pt x="895" y="1399"/>
                </a:lnTo>
                <a:lnTo>
                  <a:pt x="903" y="1404"/>
                </a:lnTo>
                <a:lnTo>
                  <a:pt x="910" y="1408"/>
                </a:lnTo>
                <a:lnTo>
                  <a:pt x="918" y="1413"/>
                </a:lnTo>
                <a:lnTo>
                  <a:pt x="925" y="1417"/>
                </a:lnTo>
                <a:lnTo>
                  <a:pt x="933" y="1422"/>
                </a:lnTo>
                <a:lnTo>
                  <a:pt x="940" y="1426"/>
                </a:lnTo>
                <a:lnTo>
                  <a:pt x="948" y="1430"/>
                </a:lnTo>
                <a:lnTo>
                  <a:pt x="955" y="1434"/>
                </a:lnTo>
                <a:lnTo>
                  <a:pt x="963" y="1438"/>
                </a:lnTo>
                <a:lnTo>
                  <a:pt x="970" y="1442"/>
                </a:lnTo>
                <a:lnTo>
                  <a:pt x="978" y="1446"/>
                </a:lnTo>
                <a:lnTo>
                  <a:pt x="985" y="1450"/>
                </a:lnTo>
                <a:lnTo>
                  <a:pt x="993" y="1453"/>
                </a:lnTo>
                <a:lnTo>
                  <a:pt x="1000" y="1457"/>
                </a:lnTo>
                <a:lnTo>
                  <a:pt x="1008" y="1460"/>
                </a:lnTo>
                <a:lnTo>
                  <a:pt x="1015" y="1463"/>
                </a:lnTo>
                <a:lnTo>
                  <a:pt x="1023" y="1466"/>
                </a:lnTo>
                <a:lnTo>
                  <a:pt x="1030" y="1469"/>
                </a:lnTo>
                <a:lnTo>
                  <a:pt x="1037" y="1472"/>
                </a:lnTo>
                <a:lnTo>
                  <a:pt x="1045" y="1475"/>
                </a:lnTo>
                <a:lnTo>
                  <a:pt x="1052" y="1477"/>
                </a:lnTo>
                <a:lnTo>
                  <a:pt x="1060" y="1480"/>
                </a:lnTo>
                <a:lnTo>
                  <a:pt x="1067" y="1482"/>
                </a:lnTo>
                <a:lnTo>
                  <a:pt x="1075" y="1485"/>
                </a:lnTo>
                <a:lnTo>
                  <a:pt x="1082" y="1487"/>
                </a:lnTo>
                <a:lnTo>
                  <a:pt x="1090" y="1489"/>
                </a:lnTo>
                <a:lnTo>
                  <a:pt x="1097" y="1491"/>
                </a:lnTo>
                <a:lnTo>
                  <a:pt x="1105" y="1493"/>
                </a:lnTo>
                <a:lnTo>
                  <a:pt x="1112" y="1494"/>
                </a:lnTo>
                <a:lnTo>
                  <a:pt x="1120" y="1496"/>
                </a:lnTo>
                <a:lnTo>
                  <a:pt x="1127" y="1498"/>
                </a:lnTo>
                <a:lnTo>
                  <a:pt x="1135" y="1499"/>
                </a:lnTo>
                <a:lnTo>
                  <a:pt x="1142" y="1500"/>
                </a:lnTo>
                <a:lnTo>
                  <a:pt x="1149" y="1501"/>
                </a:lnTo>
                <a:lnTo>
                  <a:pt x="1157" y="1503"/>
                </a:lnTo>
                <a:lnTo>
                  <a:pt x="1164" y="1503"/>
                </a:lnTo>
                <a:lnTo>
                  <a:pt x="1172" y="1504"/>
                </a:lnTo>
                <a:lnTo>
                  <a:pt x="1179" y="1505"/>
                </a:lnTo>
                <a:lnTo>
                  <a:pt x="1187" y="1506"/>
                </a:lnTo>
                <a:lnTo>
                  <a:pt x="1194" y="1506"/>
                </a:lnTo>
                <a:lnTo>
                  <a:pt x="1202" y="1507"/>
                </a:lnTo>
                <a:lnTo>
                  <a:pt x="1209" y="1507"/>
                </a:lnTo>
                <a:lnTo>
                  <a:pt x="1216" y="1507"/>
                </a:lnTo>
                <a:lnTo>
                  <a:pt x="1224" y="1507"/>
                </a:lnTo>
                <a:lnTo>
                  <a:pt x="1231" y="1507"/>
                </a:lnTo>
                <a:lnTo>
                  <a:pt x="1239" y="1507"/>
                </a:lnTo>
                <a:lnTo>
                  <a:pt x="1246" y="1507"/>
                </a:lnTo>
                <a:lnTo>
                  <a:pt x="1254" y="1506"/>
                </a:lnTo>
                <a:lnTo>
                  <a:pt x="1261" y="1506"/>
                </a:lnTo>
                <a:lnTo>
                  <a:pt x="1269" y="1505"/>
                </a:lnTo>
                <a:lnTo>
                  <a:pt x="1276" y="1504"/>
                </a:lnTo>
                <a:lnTo>
                  <a:pt x="1284" y="1503"/>
                </a:lnTo>
                <a:lnTo>
                  <a:pt x="1291" y="1503"/>
                </a:lnTo>
                <a:lnTo>
                  <a:pt x="1299" y="1501"/>
                </a:lnTo>
                <a:lnTo>
                  <a:pt x="1306" y="1500"/>
                </a:lnTo>
                <a:lnTo>
                  <a:pt x="1314" y="1499"/>
                </a:lnTo>
                <a:lnTo>
                  <a:pt x="1321" y="1498"/>
                </a:lnTo>
                <a:lnTo>
                  <a:pt x="1329" y="1496"/>
                </a:lnTo>
                <a:lnTo>
                  <a:pt x="1336" y="1494"/>
                </a:lnTo>
                <a:lnTo>
                  <a:pt x="1344" y="1493"/>
                </a:lnTo>
                <a:lnTo>
                  <a:pt x="1351" y="1491"/>
                </a:lnTo>
                <a:lnTo>
                  <a:pt x="1359" y="1489"/>
                </a:lnTo>
                <a:lnTo>
                  <a:pt x="1366" y="1487"/>
                </a:lnTo>
                <a:lnTo>
                  <a:pt x="1374" y="1485"/>
                </a:lnTo>
                <a:lnTo>
                  <a:pt x="1381" y="1482"/>
                </a:lnTo>
                <a:lnTo>
                  <a:pt x="1389" y="1480"/>
                </a:lnTo>
                <a:lnTo>
                  <a:pt x="1396" y="1477"/>
                </a:lnTo>
                <a:lnTo>
                  <a:pt x="1403" y="1475"/>
                </a:lnTo>
                <a:lnTo>
                  <a:pt x="1411" y="1472"/>
                </a:lnTo>
                <a:lnTo>
                  <a:pt x="1418" y="1469"/>
                </a:lnTo>
                <a:lnTo>
                  <a:pt x="1426" y="1466"/>
                </a:lnTo>
                <a:lnTo>
                  <a:pt x="1433" y="1463"/>
                </a:lnTo>
                <a:lnTo>
                  <a:pt x="1441" y="1460"/>
                </a:lnTo>
                <a:lnTo>
                  <a:pt x="1448" y="1457"/>
                </a:lnTo>
                <a:lnTo>
                  <a:pt x="1456" y="1453"/>
                </a:lnTo>
                <a:lnTo>
                  <a:pt x="1463" y="1450"/>
                </a:lnTo>
                <a:lnTo>
                  <a:pt x="1470" y="1446"/>
                </a:lnTo>
                <a:lnTo>
                  <a:pt x="1478" y="1442"/>
                </a:lnTo>
                <a:lnTo>
                  <a:pt x="1485" y="1438"/>
                </a:lnTo>
                <a:lnTo>
                  <a:pt x="1493" y="1434"/>
                </a:lnTo>
                <a:lnTo>
                  <a:pt x="1500" y="1430"/>
                </a:lnTo>
                <a:lnTo>
                  <a:pt x="1508" y="1426"/>
                </a:lnTo>
                <a:lnTo>
                  <a:pt x="1515" y="1422"/>
                </a:lnTo>
                <a:lnTo>
                  <a:pt x="1523" y="1417"/>
                </a:lnTo>
                <a:lnTo>
                  <a:pt x="1530" y="1413"/>
                </a:lnTo>
                <a:lnTo>
                  <a:pt x="1538" y="1408"/>
                </a:lnTo>
                <a:lnTo>
                  <a:pt x="1545" y="1404"/>
                </a:lnTo>
                <a:lnTo>
                  <a:pt x="1553" y="1399"/>
                </a:lnTo>
                <a:lnTo>
                  <a:pt x="1560" y="1393"/>
                </a:lnTo>
                <a:lnTo>
                  <a:pt x="1567" y="1389"/>
                </a:lnTo>
                <a:lnTo>
                  <a:pt x="1575" y="1383"/>
                </a:lnTo>
                <a:lnTo>
                  <a:pt x="1582" y="1378"/>
                </a:lnTo>
                <a:lnTo>
                  <a:pt x="1590" y="1372"/>
                </a:lnTo>
                <a:lnTo>
                  <a:pt x="1597" y="1367"/>
                </a:lnTo>
                <a:lnTo>
                  <a:pt x="1605" y="1361"/>
                </a:lnTo>
                <a:lnTo>
                  <a:pt x="1612" y="1356"/>
                </a:lnTo>
                <a:lnTo>
                  <a:pt x="1620" y="1350"/>
                </a:lnTo>
                <a:lnTo>
                  <a:pt x="1627" y="1344"/>
                </a:lnTo>
                <a:lnTo>
                  <a:pt x="1635" y="1338"/>
                </a:lnTo>
                <a:lnTo>
                  <a:pt x="1642" y="1332"/>
                </a:lnTo>
                <a:lnTo>
                  <a:pt x="1650" y="1325"/>
                </a:lnTo>
                <a:lnTo>
                  <a:pt x="1657" y="1318"/>
                </a:lnTo>
                <a:lnTo>
                  <a:pt x="1665" y="1312"/>
                </a:lnTo>
                <a:lnTo>
                  <a:pt x="1672" y="1305"/>
                </a:lnTo>
                <a:lnTo>
                  <a:pt x="1680" y="1299"/>
                </a:lnTo>
                <a:lnTo>
                  <a:pt x="1687" y="1292"/>
                </a:lnTo>
                <a:lnTo>
                  <a:pt x="1695" y="1285"/>
                </a:lnTo>
                <a:lnTo>
                  <a:pt x="1702" y="1278"/>
                </a:lnTo>
                <a:lnTo>
                  <a:pt x="1709" y="1270"/>
                </a:lnTo>
                <a:lnTo>
                  <a:pt x="1717" y="1263"/>
                </a:lnTo>
                <a:lnTo>
                  <a:pt x="1724" y="1255"/>
                </a:lnTo>
                <a:lnTo>
                  <a:pt x="1732" y="1248"/>
                </a:lnTo>
                <a:lnTo>
                  <a:pt x="1739" y="1240"/>
                </a:lnTo>
                <a:lnTo>
                  <a:pt x="1747" y="1233"/>
                </a:lnTo>
                <a:lnTo>
                  <a:pt x="1754" y="1225"/>
                </a:lnTo>
                <a:lnTo>
                  <a:pt x="1762" y="1216"/>
                </a:lnTo>
                <a:lnTo>
                  <a:pt x="1769" y="1209"/>
                </a:lnTo>
                <a:lnTo>
                  <a:pt x="1777" y="1200"/>
                </a:lnTo>
                <a:lnTo>
                  <a:pt x="1784" y="1192"/>
                </a:lnTo>
                <a:lnTo>
                  <a:pt x="1792" y="1183"/>
                </a:lnTo>
                <a:lnTo>
                  <a:pt x="1799" y="1175"/>
                </a:lnTo>
                <a:lnTo>
                  <a:pt x="1807" y="1166"/>
                </a:lnTo>
                <a:lnTo>
                  <a:pt x="1814" y="1158"/>
                </a:lnTo>
                <a:lnTo>
                  <a:pt x="1822" y="1149"/>
                </a:lnTo>
                <a:lnTo>
                  <a:pt x="1829" y="1140"/>
                </a:lnTo>
                <a:lnTo>
                  <a:pt x="1836" y="1130"/>
                </a:lnTo>
                <a:lnTo>
                  <a:pt x="1844" y="1121"/>
                </a:lnTo>
                <a:lnTo>
                  <a:pt x="1851" y="1112"/>
                </a:lnTo>
                <a:lnTo>
                  <a:pt x="1859" y="1102"/>
                </a:lnTo>
                <a:lnTo>
                  <a:pt x="1866" y="1093"/>
                </a:lnTo>
                <a:lnTo>
                  <a:pt x="1874" y="1083"/>
                </a:lnTo>
                <a:lnTo>
                  <a:pt x="1881" y="1073"/>
                </a:lnTo>
                <a:lnTo>
                  <a:pt x="1889" y="1063"/>
                </a:lnTo>
                <a:lnTo>
                  <a:pt x="1896" y="1053"/>
                </a:lnTo>
                <a:lnTo>
                  <a:pt x="1903" y="1043"/>
                </a:lnTo>
                <a:lnTo>
                  <a:pt x="1911" y="1033"/>
                </a:lnTo>
                <a:lnTo>
                  <a:pt x="1918" y="1023"/>
                </a:lnTo>
                <a:lnTo>
                  <a:pt x="1926" y="1012"/>
                </a:lnTo>
                <a:lnTo>
                  <a:pt x="1933" y="1002"/>
                </a:lnTo>
                <a:lnTo>
                  <a:pt x="1941" y="991"/>
                </a:lnTo>
                <a:lnTo>
                  <a:pt x="1948" y="980"/>
                </a:lnTo>
                <a:lnTo>
                  <a:pt x="1956" y="969"/>
                </a:lnTo>
                <a:lnTo>
                  <a:pt x="1963" y="958"/>
                </a:lnTo>
                <a:lnTo>
                  <a:pt x="1971" y="947"/>
                </a:lnTo>
                <a:lnTo>
                  <a:pt x="1978" y="936"/>
                </a:lnTo>
                <a:lnTo>
                  <a:pt x="1986" y="924"/>
                </a:lnTo>
                <a:lnTo>
                  <a:pt x="1993" y="913"/>
                </a:lnTo>
                <a:lnTo>
                  <a:pt x="2001" y="901"/>
                </a:lnTo>
                <a:lnTo>
                  <a:pt x="2008" y="889"/>
                </a:lnTo>
                <a:lnTo>
                  <a:pt x="2016" y="877"/>
                </a:lnTo>
                <a:lnTo>
                  <a:pt x="2023" y="866"/>
                </a:lnTo>
                <a:lnTo>
                  <a:pt x="2031" y="853"/>
                </a:lnTo>
                <a:lnTo>
                  <a:pt x="2038" y="841"/>
                </a:lnTo>
                <a:lnTo>
                  <a:pt x="2046" y="829"/>
                </a:lnTo>
                <a:lnTo>
                  <a:pt x="2053" y="817"/>
                </a:lnTo>
                <a:lnTo>
                  <a:pt x="2061" y="804"/>
                </a:lnTo>
                <a:lnTo>
                  <a:pt x="2068" y="792"/>
                </a:lnTo>
                <a:lnTo>
                  <a:pt x="2076" y="779"/>
                </a:lnTo>
                <a:lnTo>
                  <a:pt x="2083" y="766"/>
                </a:lnTo>
                <a:lnTo>
                  <a:pt x="2090" y="753"/>
                </a:lnTo>
                <a:lnTo>
                  <a:pt x="2098" y="740"/>
                </a:lnTo>
                <a:lnTo>
                  <a:pt x="2105" y="727"/>
                </a:lnTo>
                <a:lnTo>
                  <a:pt x="2113" y="714"/>
                </a:lnTo>
                <a:lnTo>
                  <a:pt x="2120" y="700"/>
                </a:lnTo>
                <a:lnTo>
                  <a:pt x="2128" y="687"/>
                </a:lnTo>
                <a:lnTo>
                  <a:pt x="2135" y="673"/>
                </a:lnTo>
                <a:lnTo>
                  <a:pt x="2143" y="659"/>
                </a:lnTo>
                <a:lnTo>
                  <a:pt x="2150" y="646"/>
                </a:lnTo>
                <a:lnTo>
                  <a:pt x="2157" y="632"/>
                </a:lnTo>
                <a:lnTo>
                  <a:pt x="2165" y="618"/>
                </a:lnTo>
                <a:lnTo>
                  <a:pt x="2172" y="603"/>
                </a:lnTo>
                <a:lnTo>
                  <a:pt x="2180" y="589"/>
                </a:lnTo>
                <a:lnTo>
                  <a:pt x="2187" y="575"/>
                </a:lnTo>
                <a:lnTo>
                  <a:pt x="2195" y="560"/>
                </a:lnTo>
                <a:lnTo>
                  <a:pt x="2202" y="546"/>
                </a:lnTo>
                <a:lnTo>
                  <a:pt x="2210" y="531"/>
                </a:lnTo>
                <a:lnTo>
                  <a:pt x="2217" y="516"/>
                </a:lnTo>
                <a:lnTo>
                  <a:pt x="2225" y="501"/>
                </a:lnTo>
                <a:lnTo>
                  <a:pt x="2232" y="486"/>
                </a:lnTo>
                <a:lnTo>
                  <a:pt x="2240" y="471"/>
                </a:lnTo>
                <a:lnTo>
                  <a:pt x="2247" y="456"/>
                </a:lnTo>
                <a:lnTo>
                  <a:pt x="2254" y="440"/>
                </a:lnTo>
                <a:lnTo>
                  <a:pt x="2262" y="424"/>
                </a:lnTo>
                <a:lnTo>
                  <a:pt x="2269" y="409"/>
                </a:lnTo>
                <a:lnTo>
                  <a:pt x="2277" y="393"/>
                </a:lnTo>
                <a:lnTo>
                  <a:pt x="2284" y="377"/>
                </a:lnTo>
                <a:lnTo>
                  <a:pt x="2292" y="361"/>
                </a:lnTo>
                <a:lnTo>
                  <a:pt x="2299" y="345"/>
                </a:lnTo>
                <a:lnTo>
                  <a:pt x="2307" y="329"/>
                </a:lnTo>
                <a:lnTo>
                  <a:pt x="2314" y="313"/>
                </a:lnTo>
                <a:lnTo>
                  <a:pt x="2322" y="297"/>
                </a:lnTo>
                <a:lnTo>
                  <a:pt x="2329" y="280"/>
                </a:lnTo>
                <a:lnTo>
                  <a:pt x="2337" y="263"/>
                </a:lnTo>
                <a:lnTo>
                  <a:pt x="2344" y="246"/>
                </a:lnTo>
                <a:lnTo>
                  <a:pt x="2352" y="230"/>
                </a:lnTo>
                <a:lnTo>
                  <a:pt x="2359" y="213"/>
                </a:lnTo>
                <a:lnTo>
                  <a:pt x="2367" y="195"/>
                </a:lnTo>
                <a:lnTo>
                  <a:pt x="2374" y="178"/>
                </a:lnTo>
                <a:lnTo>
                  <a:pt x="2382" y="161"/>
                </a:lnTo>
                <a:lnTo>
                  <a:pt x="2389" y="144"/>
                </a:lnTo>
                <a:lnTo>
                  <a:pt x="2396" y="126"/>
                </a:lnTo>
                <a:lnTo>
                  <a:pt x="2404" y="108"/>
                </a:lnTo>
                <a:lnTo>
                  <a:pt x="2411" y="91"/>
                </a:lnTo>
                <a:lnTo>
                  <a:pt x="2419" y="73"/>
                </a:lnTo>
                <a:lnTo>
                  <a:pt x="2426" y="55"/>
                </a:lnTo>
                <a:lnTo>
                  <a:pt x="2434" y="37"/>
                </a:lnTo>
                <a:lnTo>
                  <a:pt x="2441" y="18"/>
                </a:lnTo>
                <a:lnTo>
                  <a:pt x="2449" y="0"/>
                </a:lnTo>
              </a:path>
            </a:pathLst>
          </a:custGeom>
          <a:noFill/>
          <a:ln w="381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412" name="Freeform 181"/>
          <p:cNvSpPr>
            <a:spLocks/>
          </p:cNvSpPr>
          <p:nvPr/>
        </p:nvSpPr>
        <p:spPr bwMode="auto">
          <a:xfrm>
            <a:off x="3534363" y="1183275"/>
            <a:ext cx="1643074" cy="2071702"/>
          </a:xfrm>
          <a:custGeom>
            <a:avLst/>
            <a:gdLst/>
            <a:ahLst/>
            <a:cxnLst>
              <a:cxn ang="0">
                <a:pos x="13" y="38"/>
              </a:cxn>
              <a:cxn ang="0">
                <a:pos x="32" y="94"/>
              </a:cxn>
              <a:cxn ang="0">
                <a:pos x="51" y="148"/>
              </a:cxn>
              <a:cxn ang="0">
                <a:pos x="70" y="201"/>
              </a:cxn>
              <a:cxn ang="0">
                <a:pos x="90" y="253"/>
              </a:cxn>
              <a:cxn ang="0">
                <a:pos x="109" y="303"/>
              </a:cxn>
              <a:cxn ang="0">
                <a:pos x="128" y="352"/>
              </a:cxn>
              <a:cxn ang="0">
                <a:pos x="148" y="400"/>
              </a:cxn>
              <a:cxn ang="0">
                <a:pos x="167" y="447"/>
              </a:cxn>
              <a:cxn ang="0">
                <a:pos x="186" y="492"/>
              </a:cxn>
              <a:cxn ang="0">
                <a:pos x="205" y="537"/>
              </a:cxn>
              <a:cxn ang="0">
                <a:pos x="225" y="579"/>
              </a:cxn>
              <a:cxn ang="0">
                <a:pos x="244" y="621"/>
              </a:cxn>
              <a:cxn ang="0">
                <a:pos x="263" y="661"/>
              </a:cxn>
              <a:cxn ang="0">
                <a:pos x="282" y="700"/>
              </a:cxn>
              <a:cxn ang="0">
                <a:pos x="302" y="738"/>
              </a:cxn>
              <a:cxn ang="0">
                <a:pos x="321" y="774"/>
              </a:cxn>
              <a:cxn ang="0">
                <a:pos x="340" y="809"/>
              </a:cxn>
              <a:cxn ang="0">
                <a:pos x="360" y="843"/>
              </a:cxn>
              <a:cxn ang="0">
                <a:pos x="379" y="875"/>
              </a:cxn>
              <a:cxn ang="0">
                <a:pos x="398" y="906"/>
              </a:cxn>
              <a:cxn ang="0">
                <a:pos x="417" y="936"/>
              </a:cxn>
              <a:cxn ang="0">
                <a:pos x="437" y="965"/>
              </a:cxn>
              <a:cxn ang="0">
                <a:pos x="456" y="992"/>
              </a:cxn>
              <a:cxn ang="0">
                <a:pos x="475" y="1018"/>
              </a:cxn>
              <a:cxn ang="0">
                <a:pos x="494" y="1043"/>
              </a:cxn>
              <a:cxn ang="0">
                <a:pos x="514" y="1067"/>
              </a:cxn>
              <a:cxn ang="0">
                <a:pos x="533" y="1089"/>
              </a:cxn>
              <a:cxn ang="0">
                <a:pos x="552" y="1110"/>
              </a:cxn>
              <a:cxn ang="0">
                <a:pos x="572" y="1130"/>
              </a:cxn>
              <a:cxn ang="0">
                <a:pos x="591" y="1148"/>
              </a:cxn>
              <a:cxn ang="0">
                <a:pos x="610" y="1165"/>
              </a:cxn>
              <a:cxn ang="0">
                <a:pos x="629" y="1181"/>
              </a:cxn>
              <a:cxn ang="0">
                <a:pos x="649" y="1195"/>
              </a:cxn>
              <a:cxn ang="0">
                <a:pos x="668" y="1208"/>
              </a:cxn>
              <a:cxn ang="0">
                <a:pos x="687" y="1220"/>
              </a:cxn>
              <a:cxn ang="0">
                <a:pos x="706" y="1231"/>
              </a:cxn>
              <a:cxn ang="0">
                <a:pos x="726" y="1240"/>
              </a:cxn>
              <a:cxn ang="0">
                <a:pos x="745" y="1248"/>
              </a:cxn>
              <a:cxn ang="0">
                <a:pos x="764" y="1255"/>
              </a:cxn>
              <a:cxn ang="0">
                <a:pos x="784" y="1261"/>
              </a:cxn>
              <a:cxn ang="0">
                <a:pos x="803" y="1265"/>
              </a:cxn>
              <a:cxn ang="0">
                <a:pos x="822" y="1268"/>
              </a:cxn>
              <a:cxn ang="0">
                <a:pos x="841" y="1269"/>
              </a:cxn>
              <a:cxn ang="0">
                <a:pos x="856" y="1270"/>
              </a:cxn>
            </a:cxnLst>
            <a:rect l="0" t="0" r="r" b="b"/>
            <a:pathLst>
              <a:path w="856" h="1270">
                <a:moveTo>
                  <a:pt x="0" y="0"/>
                </a:moveTo>
                <a:lnTo>
                  <a:pt x="6" y="19"/>
                </a:lnTo>
                <a:lnTo>
                  <a:pt x="13" y="38"/>
                </a:lnTo>
                <a:lnTo>
                  <a:pt x="19" y="57"/>
                </a:lnTo>
                <a:lnTo>
                  <a:pt x="26" y="75"/>
                </a:lnTo>
                <a:lnTo>
                  <a:pt x="32" y="94"/>
                </a:lnTo>
                <a:lnTo>
                  <a:pt x="38" y="112"/>
                </a:lnTo>
                <a:lnTo>
                  <a:pt x="45" y="130"/>
                </a:lnTo>
                <a:lnTo>
                  <a:pt x="51" y="148"/>
                </a:lnTo>
                <a:lnTo>
                  <a:pt x="57" y="166"/>
                </a:lnTo>
                <a:lnTo>
                  <a:pt x="64" y="184"/>
                </a:lnTo>
                <a:lnTo>
                  <a:pt x="70" y="201"/>
                </a:lnTo>
                <a:lnTo>
                  <a:pt x="77" y="219"/>
                </a:lnTo>
                <a:lnTo>
                  <a:pt x="83" y="236"/>
                </a:lnTo>
                <a:lnTo>
                  <a:pt x="90" y="253"/>
                </a:lnTo>
                <a:lnTo>
                  <a:pt x="96" y="270"/>
                </a:lnTo>
                <a:lnTo>
                  <a:pt x="102" y="287"/>
                </a:lnTo>
                <a:lnTo>
                  <a:pt x="109" y="303"/>
                </a:lnTo>
                <a:lnTo>
                  <a:pt x="115" y="320"/>
                </a:lnTo>
                <a:lnTo>
                  <a:pt x="122" y="336"/>
                </a:lnTo>
                <a:lnTo>
                  <a:pt x="128" y="352"/>
                </a:lnTo>
                <a:lnTo>
                  <a:pt x="135" y="369"/>
                </a:lnTo>
                <a:lnTo>
                  <a:pt x="141" y="385"/>
                </a:lnTo>
                <a:lnTo>
                  <a:pt x="148" y="400"/>
                </a:lnTo>
                <a:lnTo>
                  <a:pt x="154" y="416"/>
                </a:lnTo>
                <a:lnTo>
                  <a:pt x="161" y="432"/>
                </a:lnTo>
                <a:lnTo>
                  <a:pt x="167" y="447"/>
                </a:lnTo>
                <a:lnTo>
                  <a:pt x="173" y="462"/>
                </a:lnTo>
                <a:lnTo>
                  <a:pt x="180" y="478"/>
                </a:lnTo>
                <a:lnTo>
                  <a:pt x="186" y="492"/>
                </a:lnTo>
                <a:lnTo>
                  <a:pt x="193" y="507"/>
                </a:lnTo>
                <a:lnTo>
                  <a:pt x="199" y="522"/>
                </a:lnTo>
                <a:lnTo>
                  <a:pt x="205" y="537"/>
                </a:lnTo>
                <a:lnTo>
                  <a:pt x="212" y="551"/>
                </a:lnTo>
                <a:lnTo>
                  <a:pt x="218" y="565"/>
                </a:lnTo>
                <a:lnTo>
                  <a:pt x="225" y="579"/>
                </a:lnTo>
                <a:lnTo>
                  <a:pt x="231" y="593"/>
                </a:lnTo>
                <a:lnTo>
                  <a:pt x="237" y="607"/>
                </a:lnTo>
                <a:lnTo>
                  <a:pt x="244" y="621"/>
                </a:lnTo>
                <a:lnTo>
                  <a:pt x="250" y="634"/>
                </a:lnTo>
                <a:lnTo>
                  <a:pt x="257" y="648"/>
                </a:lnTo>
                <a:lnTo>
                  <a:pt x="263" y="661"/>
                </a:lnTo>
                <a:lnTo>
                  <a:pt x="270" y="674"/>
                </a:lnTo>
                <a:lnTo>
                  <a:pt x="276" y="687"/>
                </a:lnTo>
                <a:lnTo>
                  <a:pt x="282" y="700"/>
                </a:lnTo>
                <a:lnTo>
                  <a:pt x="289" y="713"/>
                </a:lnTo>
                <a:lnTo>
                  <a:pt x="295" y="725"/>
                </a:lnTo>
                <a:lnTo>
                  <a:pt x="302" y="738"/>
                </a:lnTo>
                <a:lnTo>
                  <a:pt x="308" y="750"/>
                </a:lnTo>
                <a:lnTo>
                  <a:pt x="315" y="762"/>
                </a:lnTo>
                <a:lnTo>
                  <a:pt x="321" y="774"/>
                </a:lnTo>
                <a:lnTo>
                  <a:pt x="327" y="786"/>
                </a:lnTo>
                <a:lnTo>
                  <a:pt x="334" y="797"/>
                </a:lnTo>
                <a:lnTo>
                  <a:pt x="340" y="809"/>
                </a:lnTo>
                <a:lnTo>
                  <a:pt x="347" y="821"/>
                </a:lnTo>
                <a:lnTo>
                  <a:pt x="353" y="832"/>
                </a:lnTo>
                <a:lnTo>
                  <a:pt x="360" y="843"/>
                </a:lnTo>
                <a:lnTo>
                  <a:pt x="366" y="854"/>
                </a:lnTo>
                <a:lnTo>
                  <a:pt x="372" y="865"/>
                </a:lnTo>
                <a:lnTo>
                  <a:pt x="379" y="875"/>
                </a:lnTo>
                <a:lnTo>
                  <a:pt x="385" y="886"/>
                </a:lnTo>
                <a:lnTo>
                  <a:pt x="392" y="896"/>
                </a:lnTo>
                <a:lnTo>
                  <a:pt x="398" y="906"/>
                </a:lnTo>
                <a:lnTo>
                  <a:pt x="405" y="917"/>
                </a:lnTo>
                <a:lnTo>
                  <a:pt x="411" y="927"/>
                </a:lnTo>
                <a:lnTo>
                  <a:pt x="417" y="936"/>
                </a:lnTo>
                <a:lnTo>
                  <a:pt x="424" y="946"/>
                </a:lnTo>
                <a:lnTo>
                  <a:pt x="430" y="955"/>
                </a:lnTo>
                <a:lnTo>
                  <a:pt x="437" y="965"/>
                </a:lnTo>
                <a:lnTo>
                  <a:pt x="443" y="974"/>
                </a:lnTo>
                <a:lnTo>
                  <a:pt x="449" y="983"/>
                </a:lnTo>
                <a:lnTo>
                  <a:pt x="456" y="992"/>
                </a:lnTo>
                <a:lnTo>
                  <a:pt x="462" y="1001"/>
                </a:lnTo>
                <a:lnTo>
                  <a:pt x="469" y="1010"/>
                </a:lnTo>
                <a:lnTo>
                  <a:pt x="475" y="1018"/>
                </a:lnTo>
                <a:lnTo>
                  <a:pt x="482" y="1027"/>
                </a:lnTo>
                <a:lnTo>
                  <a:pt x="488" y="1035"/>
                </a:lnTo>
                <a:lnTo>
                  <a:pt x="494" y="1043"/>
                </a:lnTo>
                <a:lnTo>
                  <a:pt x="501" y="1051"/>
                </a:lnTo>
                <a:lnTo>
                  <a:pt x="507" y="1059"/>
                </a:lnTo>
                <a:lnTo>
                  <a:pt x="514" y="1067"/>
                </a:lnTo>
                <a:lnTo>
                  <a:pt x="520" y="1074"/>
                </a:lnTo>
                <a:lnTo>
                  <a:pt x="527" y="1082"/>
                </a:lnTo>
                <a:lnTo>
                  <a:pt x="533" y="1089"/>
                </a:lnTo>
                <a:lnTo>
                  <a:pt x="540" y="1096"/>
                </a:lnTo>
                <a:lnTo>
                  <a:pt x="546" y="1103"/>
                </a:lnTo>
                <a:lnTo>
                  <a:pt x="552" y="1110"/>
                </a:lnTo>
                <a:lnTo>
                  <a:pt x="559" y="1117"/>
                </a:lnTo>
                <a:lnTo>
                  <a:pt x="565" y="1123"/>
                </a:lnTo>
                <a:lnTo>
                  <a:pt x="572" y="1130"/>
                </a:lnTo>
                <a:lnTo>
                  <a:pt x="578" y="1136"/>
                </a:lnTo>
                <a:lnTo>
                  <a:pt x="585" y="1142"/>
                </a:lnTo>
                <a:lnTo>
                  <a:pt x="591" y="1148"/>
                </a:lnTo>
                <a:lnTo>
                  <a:pt x="597" y="1154"/>
                </a:lnTo>
                <a:lnTo>
                  <a:pt x="604" y="1159"/>
                </a:lnTo>
                <a:lnTo>
                  <a:pt x="610" y="1165"/>
                </a:lnTo>
                <a:lnTo>
                  <a:pt x="616" y="1170"/>
                </a:lnTo>
                <a:lnTo>
                  <a:pt x="623" y="1176"/>
                </a:lnTo>
                <a:lnTo>
                  <a:pt x="629" y="1181"/>
                </a:lnTo>
                <a:lnTo>
                  <a:pt x="636" y="1186"/>
                </a:lnTo>
                <a:lnTo>
                  <a:pt x="642" y="1190"/>
                </a:lnTo>
                <a:lnTo>
                  <a:pt x="649" y="1195"/>
                </a:lnTo>
                <a:lnTo>
                  <a:pt x="655" y="1200"/>
                </a:lnTo>
                <a:lnTo>
                  <a:pt x="661" y="1204"/>
                </a:lnTo>
                <a:lnTo>
                  <a:pt x="668" y="1208"/>
                </a:lnTo>
                <a:lnTo>
                  <a:pt x="674" y="1213"/>
                </a:lnTo>
                <a:lnTo>
                  <a:pt x="681" y="1216"/>
                </a:lnTo>
                <a:lnTo>
                  <a:pt x="687" y="1220"/>
                </a:lnTo>
                <a:lnTo>
                  <a:pt x="694" y="1224"/>
                </a:lnTo>
                <a:lnTo>
                  <a:pt x="700" y="1227"/>
                </a:lnTo>
                <a:lnTo>
                  <a:pt x="706" y="1231"/>
                </a:lnTo>
                <a:lnTo>
                  <a:pt x="713" y="1234"/>
                </a:lnTo>
                <a:lnTo>
                  <a:pt x="719" y="1237"/>
                </a:lnTo>
                <a:lnTo>
                  <a:pt x="726" y="1240"/>
                </a:lnTo>
                <a:lnTo>
                  <a:pt x="732" y="1243"/>
                </a:lnTo>
                <a:lnTo>
                  <a:pt x="739" y="1246"/>
                </a:lnTo>
                <a:lnTo>
                  <a:pt x="745" y="1248"/>
                </a:lnTo>
                <a:lnTo>
                  <a:pt x="752" y="1251"/>
                </a:lnTo>
                <a:lnTo>
                  <a:pt x="758" y="1253"/>
                </a:lnTo>
                <a:lnTo>
                  <a:pt x="764" y="1255"/>
                </a:lnTo>
                <a:lnTo>
                  <a:pt x="771" y="1257"/>
                </a:lnTo>
                <a:lnTo>
                  <a:pt x="777" y="1259"/>
                </a:lnTo>
                <a:lnTo>
                  <a:pt x="784" y="1261"/>
                </a:lnTo>
                <a:lnTo>
                  <a:pt x="790" y="1262"/>
                </a:lnTo>
                <a:lnTo>
                  <a:pt x="797" y="1264"/>
                </a:lnTo>
                <a:lnTo>
                  <a:pt x="803" y="1265"/>
                </a:lnTo>
                <a:lnTo>
                  <a:pt x="809" y="1266"/>
                </a:lnTo>
                <a:lnTo>
                  <a:pt x="816" y="1267"/>
                </a:lnTo>
                <a:lnTo>
                  <a:pt x="822" y="1268"/>
                </a:lnTo>
                <a:lnTo>
                  <a:pt x="828" y="1269"/>
                </a:lnTo>
                <a:lnTo>
                  <a:pt x="835" y="1269"/>
                </a:lnTo>
                <a:lnTo>
                  <a:pt x="841" y="1269"/>
                </a:lnTo>
                <a:lnTo>
                  <a:pt x="848" y="1270"/>
                </a:lnTo>
                <a:lnTo>
                  <a:pt x="854" y="1270"/>
                </a:lnTo>
                <a:lnTo>
                  <a:pt x="856" y="1270"/>
                </a:lnTo>
              </a:path>
            </a:pathLst>
          </a:custGeom>
          <a:noFill/>
          <a:ln w="508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413" name="Freeform 181"/>
          <p:cNvSpPr>
            <a:spLocks/>
          </p:cNvSpPr>
          <p:nvPr/>
        </p:nvSpPr>
        <p:spPr bwMode="auto">
          <a:xfrm rot="252653" flipH="1">
            <a:off x="5241105" y="1194459"/>
            <a:ext cx="1563422" cy="2115180"/>
          </a:xfrm>
          <a:custGeom>
            <a:avLst/>
            <a:gdLst/>
            <a:ahLst/>
            <a:cxnLst>
              <a:cxn ang="0">
                <a:pos x="13" y="38"/>
              </a:cxn>
              <a:cxn ang="0">
                <a:pos x="32" y="94"/>
              </a:cxn>
              <a:cxn ang="0">
                <a:pos x="51" y="148"/>
              </a:cxn>
              <a:cxn ang="0">
                <a:pos x="70" y="201"/>
              </a:cxn>
              <a:cxn ang="0">
                <a:pos x="90" y="253"/>
              </a:cxn>
              <a:cxn ang="0">
                <a:pos x="109" y="303"/>
              </a:cxn>
              <a:cxn ang="0">
                <a:pos x="128" y="352"/>
              </a:cxn>
              <a:cxn ang="0">
                <a:pos x="148" y="400"/>
              </a:cxn>
              <a:cxn ang="0">
                <a:pos x="167" y="447"/>
              </a:cxn>
              <a:cxn ang="0">
                <a:pos x="186" y="492"/>
              </a:cxn>
              <a:cxn ang="0">
                <a:pos x="205" y="537"/>
              </a:cxn>
              <a:cxn ang="0">
                <a:pos x="225" y="579"/>
              </a:cxn>
              <a:cxn ang="0">
                <a:pos x="244" y="621"/>
              </a:cxn>
              <a:cxn ang="0">
                <a:pos x="263" y="661"/>
              </a:cxn>
              <a:cxn ang="0">
                <a:pos x="282" y="700"/>
              </a:cxn>
              <a:cxn ang="0">
                <a:pos x="302" y="738"/>
              </a:cxn>
              <a:cxn ang="0">
                <a:pos x="321" y="774"/>
              </a:cxn>
              <a:cxn ang="0">
                <a:pos x="340" y="809"/>
              </a:cxn>
              <a:cxn ang="0">
                <a:pos x="360" y="843"/>
              </a:cxn>
              <a:cxn ang="0">
                <a:pos x="379" y="875"/>
              </a:cxn>
              <a:cxn ang="0">
                <a:pos x="398" y="906"/>
              </a:cxn>
              <a:cxn ang="0">
                <a:pos x="417" y="936"/>
              </a:cxn>
              <a:cxn ang="0">
                <a:pos x="437" y="965"/>
              </a:cxn>
              <a:cxn ang="0">
                <a:pos x="456" y="992"/>
              </a:cxn>
              <a:cxn ang="0">
                <a:pos x="475" y="1018"/>
              </a:cxn>
              <a:cxn ang="0">
                <a:pos x="494" y="1043"/>
              </a:cxn>
              <a:cxn ang="0">
                <a:pos x="514" y="1067"/>
              </a:cxn>
              <a:cxn ang="0">
                <a:pos x="533" y="1089"/>
              </a:cxn>
              <a:cxn ang="0">
                <a:pos x="552" y="1110"/>
              </a:cxn>
              <a:cxn ang="0">
                <a:pos x="572" y="1130"/>
              </a:cxn>
              <a:cxn ang="0">
                <a:pos x="591" y="1148"/>
              </a:cxn>
              <a:cxn ang="0">
                <a:pos x="610" y="1165"/>
              </a:cxn>
              <a:cxn ang="0">
                <a:pos x="629" y="1181"/>
              </a:cxn>
              <a:cxn ang="0">
                <a:pos x="649" y="1195"/>
              </a:cxn>
              <a:cxn ang="0">
                <a:pos x="668" y="1208"/>
              </a:cxn>
              <a:cxn ang="0">
                <a:pos x="687" y="1220"/>
              </a:cxn>
              <a:cxn ang="0">
                <a:pos x="706" y="1231"/>
              </a:cxn>
              <a:cxn ang="0">
                <a:pos x="726" y="1240"/>
              </a:cxn>
              <a:cxn ang="0">
                <a:pos x="745" y="1248"/>
              </a:cxn>
              <a:cxn ang="0">
                <a:pos x="764" y="1255"/>
              </a:cxn>
              <a:cxn ang="0">
                <a:pos x="784" y="1261"/>
              </a:cxn>
              <a:cxn ang="0">
                <a:pos x="803" y="1265"/>
              </a:cxn>
              <a:cxn ang="0">
                <a:pos x="822" y="1268"/>
              </a:cxn>
              <a:cxn ang="0">
                <a:pos x="841" y="1269"/>
              </a:cxn>
              <a:cxn ang="0">
                <a:pos x="856" y="1270"/>
              </a:cxn>
            </a:cxnLst>
            <a:rect l="0" t="0" r="r" b="b"/>
            <a:pathLst>
              <a:path w="856" h="1270">
                <a:moveTo>
                  <a:pt x="0" y="0"/>
                </a:moveTo>
                <a:lnTo>
                  <a:pt x="6" y="19"/>
                </a:lnTo>
                <a:lnTo>
                  <a:pt x="13" y="38"/>
                </a:lnTo>
                <a:lnTo>
                  <a:pt x="19" y="57"/>
                </a:lnTo>
                <a:lnTo>
                  <a:pt x="26" y="75"/>
                </a:lnTo>
                <a:lnTo>
                  <a:pt x="32" y="94"/>
                </a:lnTo>
                <a:lnTo>
                  <a:pt x="38" y="112"/>
                </a:lnTo>
                <a:lnTo>
                  <a:pt x="45" y="130"/>
                </a:lnTo>
                <a:lnTo>
                  <a:pt x="51" y="148"/>
                </a:lnTo>
                <a:lnTo>
                  <a:pt x="57" y="166"/>
                </a:lnTo>
                <a:lnTo>
                  <a:pt x="64" y="184"/>
                </a:lnTo>
                <a:lnTo>
                  <a:pt x="70" y="201"/>
                </a:lnTo>
                <a:lnTo>
                  <a:pt x="77" y="219"/>
                </a:lnTo>
                <a:lnTo>
                  <a:pt x="83" y="236"/>
                </a:lnTo>
                <a:lnTo>
                  <a:pt x="90" y="253"/>
                </a:lnTo>
                <a:lnTo>
                  <a:pt x="96" y="270"/>
                </a:lnTo>
                <a:lnTo>
                  <a:pt x="102" y="287"/>
                </a:lnTo>
                <a:lnTo>
                  <a:pt x="109" y="303"/>
                </a:lnTo>
                <a:lnTo>
                  <a:pt x="115" y="320"/>
                </a:lnTo>
                <a:lnTo>
                  <a:pt x="122" y="336"/>
                </a:lnTo>
                <a:lnTo>
                  <a:pt x="128" y="352"/>
                </a:lnTo>
                <a:lnTo>
                  <a:pt x="135" y="369"/>
                </a:lnTo>
                <a:lnTo>
                  <a:pt x="141" y="385"/>
                </a:lnTo>
                <a:lnTo>
                  <a:pt x="148" y="400"/>
                </a:lnTo>
                <a:lnTo>
                  <a:pt x="154" y="416"/>
                </a:lnTo>
                <a:lnTo>
                  <a:pt x="161" y="432"/>
                </a:lnTo>
                <a:lnTo>
                  <a:pt x="167" y="447"/>
                </a:lnTo>
                <a:lnTo>
                  <a:pt x="173" y="462"/>
                </a:lnTo>
                <a:lnTo>
                  <a:pt x="180" y="478"/>
                </a:lnTo>
                <a:lnTo>
                  <a:pt x="186" y="492"/>
                </a:lnTo>
                <a:lnTo>
                  <a:pt x="193" y="507"/>
                </a:lnTo>
                <a:lnTo>
                  <a:pt x="199" y="522"/>
                </a:lnTo>
                <a:lnTo>
                  <a:pt x="205" y="537"/>
                </a:lnTo>
                <a:lnTo>
                  <a:pt x="212" y="551"/>
                </a:lnTo>
                <a:lnTo>
                  <a:pt x="218" y="565"/>
                </a:lnTo>
                <a:lnTo>
                  <a:pt x="225" y="579"/>
                </a:lnTo>
                <a:lnTo>
                  <a:pt x="231" y="593"/>
                </a:lnTo>
                <a:lnTo>
                  <a:pt x="237" y="607"/>
                </a:lnTo>
                <a:lnTo>
                  <a:pt x="244" y="621"/>
                </a:lnTo>
                <a:lnTo>
                  <a:pt x="250" y="634"/>
                </a:lnTo>
                <a:lnTo>
                  <a:pt x="257" y="648"/>
                </a:lnTo>
                <a:lnTo>
                  <a:pt x="263" y="661"/>
                </a:lnTo>
                <a:lnTo>
                  <a:pt x="270" y="674"/>
                </a:lnTo>
                <a:lnTo>
                  <a:pt x="276" y="687"/>
                </a:lnTo>
                <a:lnTo>
                  <a:pt x="282" y="700"/>
                </a:lnTo>
                <a:lnTo>
                  <a:pt x="289" y="713"/>
                </a:lnTo>
                <a:lnTo>
                  <a:pt x="295" y="725"/>
                </a:lnTo>
                <a:lnTo>
                  <a:pt x="302" y="738"/>
                </a:lnTo>
                <a:lnTo>
                  <a:pt x="308" y="750"/>
                </a:lnTo>
                <a:lnTo>
                  <a:pt x="315" y="762"/>
                </a:lnTo>
                <a:lnTo>
                  <a:pt x="321" y="774"/>
                </a:lnTo>
                <a:lnTo>
                  <a:pt x="327" y="786"/>
                </a:lnTo>
                <a:lnTo>
                  <a:pt x="334" y="797"/>
                </a:lnTo>
                <a:lnTo>
                  <a:pt x="340" y="809"/>
                </a:lnTo>
                <a:lnTo>
                  <a:pt x="347" y="821"/>
                </a:lnTo>
                <a:lnTo>
                  <a:pt x="353" y="832"/>
                </a:lnTo>
                <a:lnTo>
                  <a:pt x="360" y="843"/>
                </a:lnTo>
                <a:lnTo>
                  <a:pt x="366" y="854"/>
                </a:lnTo>
                <a:lnTo>
                  <a:pt x="372" y="865"/>
                </a:lnTo>
                <a:lnTo>
                  <a:pt x="379" y="875"/>
                </a:lnTo>
                <a:lnTo>
                  <a:pt x="385" y="886"/>
                </a:lnTo>
                <a:lnTo>
                  <a:pt x="392" y="896"/>
                </a:lnTo>
                <a:lnTo>
                  <a:pt x="398" y="906"/>
                </a:lnTo>
                <a:lnTo>
                  <a:pt x="405" y="917"/>
                </a:lnTo>
                <a:lnTo>
                  <a:pt x="411" y="927"/>
                </a:lnTo>
                <a:lnTo>
                  <a:pt x="417" y="936"/>
                </a:lnTo>
                <a:lnTo>
                  <a:pt x="424" y="946"/>
                </a:lnTo>
                <a:lnTo>
                  <a:pt x="430" y="955"/>
                </a:lnTo>
                <a:lnTo>
                  <a:pt x="437" y="965"/>
                </a:lnTo>
                <a:lnTo>
                  <a:pt x="443" y="974"/>
                </a:lnTo>
                <a:lnTo>
                  <a:pt x="449" y="983"/>
                </a:lnTo>
                <a:lnTo>
                  <a:pt x="456" y="992"/>
                </a:lnTo>
                <a:lnTo>
                  <a:pt x="462" y="1001"/>
                </a:lnTo>
                <a:lnTo>
                  <a:pt x="469" y="1010"/>
                </a:lnTo>
                <a:lnTo>
                  <a:pt x="475" y="1018"/>
                </a:lnTo>
                <a:lnTo>
                  <a:pt x="482" y="1027"/>
                </a:lnTo>
                <a:lnTo>
                  <a:pt x="488" y="1035"/>
                </a:lnTo>
                <a:lnTo>
                  <a:pt x="494" y="1043"/>
                </a:lnTo>
                <a:lnTo>
                  <a:pt x="501" y="1051"/>
                </a:lnTo>
                <a:lnTo>
                  <a:pt x="507" y="1059"/>
                </a:lnTo>
                <a:lnTo>
                  <a:pt x="514" y="1067"/>
                </a:lnTo>
                <a:lnTo>
                  <a:pt x="520" y="1074"/>
                </a:lnTo>
                <a:lnTo>
                  <a:pt x="527" y="1082"/>
                </a:lnTo>
                <a:lnTo>
                  <a:pt x="533" y="1089"/>
                </a:lnTo>
                <a:lnTo>
                  <a:pt x="540" y="1096"/>
                </a:lnTo>
                <a:lnTo>
                  <a:pt x="546" y="1103"/>
                </a:lnTo>
                <a:lnTo>
                  <a:pt x="552" y="1110"/>
                </a:lnTo>
                <a:lnTo>
                  <a:pt x="559" y="1117"/>
                </a:lnTo>
                <a:lnTo>
                  <a:pt x="565" y="1123"/>
                </a:lnTo>
                <a:lnTo>
                  <a:pt x="572" y="1130"/>
                </a:lnTo>
                <a:lnTo>
                  <a:pt x="578" y="1136"/>
                </a:lnTo>
                <a:lnTo>
                  <a:pt x="585" y="1142"/>
                </a:lnTo>
                <a:lnTo>
                  <a:pt x="591" y="1148"/>
                </a:lnTo>
                <a:lnTo>
                  <a:pt x="597" y="1154"/>
                </a:lnTo>
                <a:lnTo>
                  <a:pt x="604" y="1159"/>
                </a:lnTo>
                <a:lnTo>
                  <a:pt x="610" y="1165"/>
                </a:lnTo>
                <a:lnTo>
                  <a:pt x="616" y="1170"/>
                </a:lnTo>
                <a:lnTo>
                  <a:pt x="623" y="1176"/>
                </a:lnTo>
                <a:lnTo>
                  <a:pt x="629" y="1181"/>
                </a:lnTo>
                <a:lnTo>
                  <a:pt x="636" y="1186"/>
                </a:lnTo>
                <a:lnTo>
                  <a:pt x="642" y="1190"/>
                </a:lnTo>
                <a:lnTo>
                  <a:pt x="649" y="1195"/>
                </a:lnTo>
                <a:lnTo>
                  <a:pt x="655" y="1200"/>
                </a:lnTo>
                <a:lnTo>
                  <a:pt x="661" y="1204"/>
                </a:lnTo>
                <a:lnTo>
                  <a:pt x="668" y="1208"/>
                </a:lnTo>
                <a:lnTo>
                  <a:pt x="674" y="1213"/>
                </a:lnTo>
                <a:lnTo>
                  <a:pt x="681" y="1216"/>
                </a:lnTo>
                <a:lnTo>
                  <a:pt x="687" y="1220"/>
                </a:lnTo>
                <a:lnTo>
                  <a:pt x="694" y="1224"/>
                </a:lnTo>
                <a:lnTo>
                  <a:pt x="700" y="1227"/>
                </a:lnTo>
                <a:lnTo>
                  <a:pt x="706" y="1231"/>
                </a:lnTo>
                <a:lnTo>
                  <a:pt x="713" y="1234"/>
                </a:lnTo>
                <a:lnTo>
                  <a:pt x="719" y="1237"/>
                </a:lnTo>
                <a:lnTo>
                  <a:pt x="726" y="1240"/>
                </a:lnTo>
                <a:lnTo>
                  <a:pt x="732" y="1243"/>
                </a:lnTo>
                <a:lnTo>
                  <a:pt x="739" y="1246"/>
                </a:lnTo>
                <a:lnTo>
                  <a:pt x="745" y="1248"/>
                </a:lnTo>
                <a:lnTo>
                  <a:pt x="752" y="1251"/>
                </a:lnTo>
                <a:lnTo>
                  <a:pt x="758" y="1253"/>
                </a:lnTo>
                <a:lnTo>
                  <a:pt x="764" y="1255"/>
                </a:lnTo>
                <a:lnTo>
                  <a:pt x="771" y="1257"/>
                </a:lnTo>
                <a:lnTo>
                  <a:pt x="777" y="1259"/>
                </a:lnTo>
                <a:lnTo>
                  <a:pt x="784" y="1261"/>
                </a:lnTo>
                <a:lnTo>
                  <a:pt x="790" y="1262"/>
                </a:lnTo>
                <a:lnTo>
                  <a:pt x="797" y="1264"/>
                </a:lnTo>
                <a:lnTo>
                  <a:pt x="803" y="1265"/>
                </a:lnTo>
                <a:lnTo>
                  <a:pt x="809" y="1266"/>
                </a:lnTo>
                <a:lnTo>
                  <a:pt x="816" y="1267"/>
                </a:lnTo>
                <a:lnTo>
                  <a:pt x="822" y="1268"/>
                </a:lnTo>
                <a:lnTo>
                  <a:pt x="828" y="1269"/>
                </a:lnTo>
                <a:lnTo>
                  <a:pt x="835" y="1269"/>
                </a:lnTo>
                <a:lnTo>
                  <a:pt x="841" y="1269"/>
                </a:lnTo>
                <a:lnTo>
                  <a:pt x="848" y="1270"/>
                </a:lnTo>
                <a:lnTo>
                  <a:pt x="854" y="1270"/>
                </a:lnTo>
                <a:lnTo>
                  <a:pt x="856" y="1270"/>
                </a:lnTo>
              </a:path>
            </a:pathLst>
          </a:custGeom>
          <a:noFill/>
          <a:ln w="50800"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p>
        </p:txBody>
      </p:sp>
      <p:sp>
        <p:nvSpPr>
          <p:cNvPr id="414" name="TextBox 413"/>
          <p:cNvSpPr txBox="1"/>
          <p:nvPr/>
        </p:nvSpPr>
        <p:spPr>
          <a:xfrm>
            <a:off x="6626185" y="2332269"/>
            <a:ext cx="2295821" cy="523220"/>
          </a:xfrm>
          <a:prstGeom prst="rect">
            <a:avLst/>
          </a:prstGeom>
          <a:noFill/>
        </p:spPr>
        <p:txBody>
          <a:bodyPr wrap="none" rtlCol="0">
            <a:spAutoFit/>
          </a:bodyPr>
          <a:lstStyle/>
          <a:p>
            <a:pPr algn="ctr"/>
            <a:r>
              <a:rPr lang="en-IE" sz="1400" b="1" i="1" dirty="0" smtClean="0">
                <a:solidFill>
                  <a:srgbClr val="0070C0"/>
                </a:solidFill>
                <a:latin typeface="Century Gothic" pitchFamily="34" charset="0"/>
              </a:rPr>
              <a:t>The slope of the function</a:t>
            </a:r>
          </a:p>
          <a:p>
            <a:pPr algn="ctr"/>
            <a:r>
              <a:rPr lang="en-IE" sz="1400" b="1" i="1" dirty="0" smtClean="0">
                <a:solidFill>
                  <a:srgbClr val="0070C0"/>
                </a:solidFill>
                <a:latin typeface="Century Gothic" pitchFamily="34" charset="0"/>
              </a:rPr>
              <a:t>is positive</a:t>
            </a:r>
            <a:endParaRPr lang="en-IE" sz="1400" b="1" i="1" dirty="0">
              <a:solidFill>
                <a:srgbClr val="0070C0"/>
              </a:solidFill>
              <a:latin typeface="Century Gothic" pitchFamily="34" charset="0"/>
            </a:endParaRPr>
          </a:p>
        </p:txBody>
      </p:sp>
      <p:sp>
        <p:nvSpPr>
          <p:cNvPr id="415" name="TextBox 414"/>
          <p:cNvSpPr txBox="1"/>
          <p:nvPr/>
        </p:nvSpPr>
        <p:spPr>
          <a:xfrm>
            <a:off x="1620205" y="2332269"/>
            <a:ext cx="2345514" cy="523220"/>
          </a:xfrm>
          <a:prstGeom prst="rect">
            <a:avLst/>
          </a:prstGeom>
          <a:noFill/>
        </p:spPr>
        <p:txBody>
          <a:bodyPr wrap="none" rtlCol="0">
            <a:spAutoFit/>
          </a:bodyPr>
          <a:lstStyle/>
          <a:p>
            <a:pPr algn="ctr"/>
            <a:r>
              <a:rPr lang="en-IE" sz="1400" b="1" i="1" dirty="0" smtClean="0">
                <a:solidFill>
                  <a:srgbClr val="FF0000"/>
                </a:solidFill>
                <a:latin typeface="Century Gothic" pitchFamily="34" charset="0"/>
              </a:rPr>
              <a:t>The slope of the function </a:t>
            </a:r>
          </a:p>
          <a:p>
            <a:pPr algn="ctr"/>
            <a:r>
              <a:rPr lang="en-IE" sz="1400" b="1" i="1" dirty="0" smtClean="0">
                <a:solidFill>
                  <a:srgbClr val="FF0000"/>
                </a:solidFill>
                <a:latin typeface="Century Gothic" pitchFamily="34" charset="0"/>
              </a:rPr>
              <a:t>is negative</a:t>
            </a:r>
            <a:endParaRPr lang="en-IE" sz="1400" b="1" i="1" dirty="0">
              <a:solidFill>
                <a:srgbClr val="FF0000"/>
              </a:solidFill>
              <a:latin typeface="Century Gothic" pitchFamily="34" charset="0"/>
            </a:endParaRPr>
          </a:p>
        </p:txBody>
      </p:sp>
      <p:sp>
        <p:nvSpPr>
          <p:cNvPr id="416" name="TextBox 415"/>
          <p:cNvSpPr txBox="1"/>
          <p:nvPr/>
        </p:nvSpPr>
        <p:spPr>
          <a:xfrm>
            <a:off x="1134200" y="285728"/>
            <a:ext cx="6875600" cy="1200329"/>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pPr algn="ctr"/>
            <a:r>
              <a:rPr lang="en-IE" sz="3600" b="1" i="1" dirty="0" smtClean="0">
                <a:solidFill>
                  <a:srgbClr val="990033"/>
                </a:solidFill>
                <a:effectLst>
                  <a:outerShdw blurRad="38100" dist="38100" dir="2700000" algn="tl">
                    <a:srgbClr val="000000">
                      <a:alpha val="43137"/>
                    </a:srgbClr>
                  </a:outerShdw>
                </a:effectLst>
                <a:latin typeface="Century Gothic" pitchFamily="34" charset="0"/>
              </a:rPr>
              <a:t>+x</a:t>
            </a:r>
            <a:r>
              <a:rPr lang="en-IE" sz="3600" b="1" i="1" baseline="40000" dirty="0" smtClean="0">
                <a:solidFill>
                  <a:srgbClr val="990033"/>
                </a:solidFill>
                <a:effectLst>
                  <a:outerShdw blurRad="38100" dist="38100" dir="2700000" algn="tl">
                    <a:srgbClr val="000000">
                      <a:alpha val="43137"/>
                    </a:srgbClr>
                  </a:outerShdw>
                </a:effectLst>
                <a:latin typeface="Century Gothic" pitchFamily="34" charset="0"/>
              </a:rPr>
              <a:t>2</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Graphs: Relating the </a:t>
            </a:r>
          </a:p>
          <a:p>
            <a:pPr algn="ctr"/>
            <a:r>
              <a:rPr lang="en-IE" sz="3600" b="1" i="1" dirty="0" smtClean="0">
                <a:solidFill>
                  <a:srgbClr val="990033"/>
                </a:solidFill>
                <a:effectLst>
                  <a:outerShdw blurRad="38100" dist="38100" dir="2700000" algn="tl">
                    <a:srgbClr val="000000">
                      <a:alpha val="43137"/>
                    </a:srgbClr>
                  </a:outerShdw>
                </a:effectLst>
                <a:latin typeface="Century Gothic" pitchFamily="34" charset="0"/>
              </a:rPr>
              <a:t>Function to the Slope </a:t>
            </a:r>
            <a:r>
              <a:rPr lang="en-IE" sz="3600" b="1" i="1" dirty="0">
                <a:solidFill>
                  <a:srgbClr val="990033"/>
                </a:solidFill>
                <a:effectLst>
                  <a:outerShdw blurRad="38100" dist="38100" dir="2700000" algn="tl">
                    <a:srgbClr val="000000">
                      <a:alpha val="43137"/>
                    </a:srgbClr>
                  </a:outerShdw>
                </a:effectLst>
                <a:latin typeface="Century Gothic" pitchFamily="34" charset="0"/>
              </a:rPr>
              <a:t>F</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unction</a:t>
            </a:r>
            <a:endParaRPr lang="en-IE" sz="3600" b="1" i="1" baseline="40000" dirty="0">
              <a:solidFill>
                <a:srgbClr val="990033"/>
              </a:solidFill>
              <a:effectLst>
                <a:outerShdw blurRad="38100" dist="38100" dir="2700000" algn="tl">
                  <a:srgbClr val="000000">
                    <a:alpha val="43137"/>
                  </a:srgbClr>
                </a:outerShdw>
              </a:effectLst>
              <a:latin typeface="Century Gothic" pitchFamily="34" charset="0"/>
            </a:endParaRPr>
          </a:p>
        </p:txBody>
      </p:sp>
      <p:sp>
        <p:nvSpPr>
          <p:cNvPr id="235" name="Slide Number Placeholder 234"/>
          <p:cNvSpPr>
            <a:spLocks noGrp="1"/>
          </p:cNvSpPr>
          <p:nvPr>
            <p:ph type="sldNum" sz="quarter" idx="12"/>
          </p:nvPr>
        </p:nvSpPr>
        <p:spPr/>
        <p:txBody>
          <a:bodyPr/>
          <a:lstStyle/>
          <a:p>
            <a:fld id="{BDCE12CB-7907-47A2-9857-4766285EEF15}" type="slidenum">
              <a:rPr lang="en-IE" smtClean="0"/>
              <a:pPr/>
              <a:t>27</a:t>
            </a:fld>
            <a:endParaRPr lang="en-IE"/>
          </a:p>
        </p:txBody>
      </p:sp>
      <p:sp>
        <p:nvSpPr>
          <p:cNvPr id="241" name="Oval 240"/>
          <p:cNvSpPr/>
          <p:nvPr/>
        </p:nvSpPr>
        <p:spPr>
          <a:xfrm>
            <a:off x="5129468" y="3182929"/>
            <a:ext cx="136595" cy="127590"/>
          </a:xfrm>
          <a:prstGeom prst="ellipse">
            <a:avLst/>
          </a:prstGeom>
          <a:pattFill prst="lgGrid">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2" name="TextBox 241"/>
          <p:cNvSpPr txBox="1"/>
          <p:nvPr/>
        </p:nvSpPr>
        <p:spPr>
          <a:xfrm>
            <a:off x="5310618" y="3682834"/>
            <a:ext cx="2295821" cy="523220"/>
          </a:xfrm>
          <a:prstGeom prst="rect">
            <a:avLst/>
          </a:prstGeom>
          <a:noFill/>
        </p:spPr>
        <p:txBody>
          <a:bodyPr wrap="none" rtlCol="0">
            <a:spAutoFit/>
          </a:bodyPr>
          <a:lstStyle/>
          <a:p>
            <a:pPr algn="ctr"/>
            <a:r>
              <a:rPr lang="en-IE" sz="1400" b="1" i="1" dirty="0" smtClean="0">
                <a:latin typeface="Century Gothic" pitchFamily="34" charset="0"/>
              </a:rPr>
              <a:t>The slope of the function</a:t>
            </a:r>
          </a:p>
          <a:p>
            <a:pPr algn="ctr"/>
            <a:r>
              <a:rPr lang="en-IE" sz="1400" b="1" i="1" dirty="0" smtClean="0">
                <a:latin typeface="Century Gothic" pitchFamily="34" charset="0"/>
              </a:rPr>
              <a:t>is zero</a:t>
            </a:r>
            <a:endParaRPr lang="en-IE" sz="1400" b="1" i="1" dirty="0">
              <a:latin typeface="Century Gothic" pitchFamily="34" charset="0"/>
            </a:endParaRPr>
          </a:p>
        </p:txBody>
      </p:sp>
      <p:grpSp>
        <p:nvGrpSpPr>
          <p:cNvPr id="11" name="Group 10"/>
          <p:cNvGrpSpPr/>
          <p:nvPr/>
        </p:nvGrpSpPr>
        <p:grpSpPr>
          <a:xfrm>
            <a:off x="3176928" y="3570333"/>
            <a:ext cx="1997300" cy="1942783"/>
            <a:chOff x="2912467" y="3629708"/>
            <a:chExt cx="1607927" cy="3228292"/>
          </a:xfrm>
          <a:solidFill>
            <a:srgbClr val="FF0000">
              <a:alpha val="50000"/>
            </a:srgbClr>
          </a:solidFill>
        </p:grpSpPr>
        <p:sp>
          <p:nvSpPr>
            <p:cNvPr id="8" name="Rectangle 7"/>
            <p:cNvSpPr/>
            <p:nvPr/>
          </p:nvSpPr>
          <p:spPr>
            <a:xfrm>
              <a:off x="2912467" y="3629708"/>
              <a:ext cx="1607927" cy="3228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p:cNvSpPr txBox="1"/>
            <p:nvPr/>
          </p:nvSpPr>
          <p:spPr>
            <a:xfrm>
              <a:off x="2926136" y="3787955"/>
              <a:ext cx="1564152" cy="1534283"/>
            </a:xfrm>
            <a:prstGeom prst="rect">
              <a:avLst/>
            </a:prstGeom>
            <a:noFill/>
          </p:spPr>
          <p:txBody>
            <a:bodyPr wrap="square" rtlCol="0">
              <a:spAutoFit/>
            </a:bodyPr>
            <a:lstStyle/>
            <a:p>
              <a:r>
                <a:rPr lang="en-IE" i="1" dirty="0" smtClean="0"/>
                <a:t>The slope function will be negative for these x-values</a:t>
              </a:r>
              <a:endParaRPr lang="en-IE" i="1" dirty="0"/>
            </a:p>
          </p:txBody>
        </p:sp>
      </p:grpSp>
      <p:grpSp>
        <p:nvGrpSpPr>
          <p:cNvPr id="10" name="Group 9"/>
          <p:cNvGrpSpPr/>
          <p:nvPr/>
        </p:nvGrpSpPr>
        <p:grpSpPr>
          <a:xfrm>
            <a:off x="5209811" y="1483869"/>
            <a:ext cx="1614017" cy="2026204"/>
            <a:chOff x="3832770" y="2096452"/>
            <a:chExt cx="1628345" cy="1956315"/>
          </a:xfrm>
          <a:solidFill>
            <a:schemeClr val="accent1">
              <a:alpha val="50000"/>
            </a:schemeClr>
          </a:solidFill>
        </p:grpSpPr>
        <p:sp>
          <p:nvSpPr>
            <p:cNvPr id="9" name="Rectangle 8"/>
            <p:cNvSpPr/>
            <p:nvPr/>
          </p:nvSpPr>
          <p:spPr>
            <a:xfrm>
              <a:off x="3855335" y="2171248"/>
              <a:ext cx="1601191" cy="18815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3" name="TextBox 242"/>
            <p:cNvSpPr txBox="1"/>
            <p:nvPr/>
          </p:nvSpPr>
          <p:spPr>
            <a:xfrm>
              <a:off x="3832770" y="2096452"/>
              <a:ext cx="1628345" cy="1158927"/>
            </a:xfrm>
            <a:prstGeom prst="rect">
              <a:avLst/>
            </a:prstGeom>
            <a:noFill/>
          </p:spPr>
          <p:txBody>
            <a:bodyPr wrap="square" rtlCol="0">
              <a:spAutoFit/>
            </a:bodyPr>
            <a:lstStyle/>
            <a:p>
              <a:r>
                <a:rPr lang="en-IE" i="1" dirty="0" smtClean="0"/>
                <a:t>The slope function will be positive for these x-values</a:t>
              </a:r>
              <a:endParaRPr lang="en-IE" i="1" dirty="0"/>
            </a:p>
          </p:txBody>
        </p:sp>
      </p:grpSp>
      <p:sp>
        <p:nvSpPr>
          <p:cNvPr id="245" name="Oval 244"/>
          <p:cNvSpPr/>
          <p:nvPr/>
        </p:nvSpPr>
        <p:spPr>
          <a:xfrm>
            <a:off x="5129000" y="3182301"/>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6" name="TextBox 245"/>
          <p:cNvSpPr txBox="1"/>
          <p:nvPr/>
        </p:nvSpPr>
        <p:spPr>
          <a:xfrm>
            <a:off x="5324044" y="4253917"/>
            <a:ext cx="2326382" cy="646331"/>
          </a:xfrm>
          <a:prstGeom prst="rect">
            <a:avLst/>
          </a:prstGeom>
          <a:noFill/>
        </p:spPr>
        <p:txBody>
          <a:bodyPr wrap="square" rtlCol="0">
            <a:spAutoFit/>
          </a:bodyPr>
          <a:lstStyle/>
          <a:p>
            <a:r>
              <a:rPr lang="en-IE" i="1" dirty="0" smtClean="0"/>
              <a:t>The slope function will be 0 for this x-value.</a:t>
            </a:r>
            <a:endParaRPr lang="en-IE" i="1" dirty="0"/>
          </a:p>
        </p:txBody>
      </p:sp>
      <p:sp>
        <p:nvSpPr>
          <p:cNvPr id="247" name="Oval 246"/>
          <p:cNvSpPr/>
          <p:nvPr/>
        </p:nvSpPr>
        <p:spPr>
          <a:xfrm>
            <a:off x="5143171" y="3504829"/>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8943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left)">
                                      <p:cBhvr>
                                        <p:cTn id="7" dur="20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2"/>
                                        </p:tgtEl>
                                        <p:attrNameLst>
                                          <p:attrName>style.visibility</p:attrName>
                                        </p:attrNameLst>
                                      </p:cBhvr>
                                      <p:to>
                                        <p:strVal val="visible"/>
                                      </p:to>
                                    </p:set>
                                    <p:animEffect transition="in" filter="wipe(up)">
                                      <p:cBhvr>
                                        <p:cTn id="12" dur="2000"/>
                                        <p:tgtEl>
                                          <p:spTgt spid="412"/>
                                        </p:tgtEl>
                                      </p:cBhvr>
                                    </p:animEffec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2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13"/>
                                        </p:tgtEl>
                                        <p:attrNameLst>
                                          <p:attrName>style.visibility</p:attrName>
                                        </p:attrNameLst>
                                      </p:cBhvr>
                                      <p:to>
                                        <p:strVal val="visible"/>
                                      </p:to>
                                    </p:set>
                                    <p:animEffect transition="in" filter="wipe(down)">
                                      <p:cBhvr>
                                        <p:cTn id="28" dur="2000"/>
                                        <p:tgtEl>
                                          <p:spTgt spid="4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412" grpId="0" animBg="1"/>
      <p:bldP spid="413" grpId="0" animBg="1"/>
      <p:bldP spid="414" grpId="0"/>
      <p:bldP spid="415" grpId="0"/>
      <p:bldP spid="241" grpId="0" animBg="1"/>
      <p:bldP spid="242" grpId="0"/>
      <p:bldP spid="245" grpId="0" animBg="1"/>
      <p:bldP spid="246" grpId="0"/>
      <p:bldP spid="2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6"/>
          <p:cNvGrpSpPr>
            <a:grpSpLocks noChangeAspect="1"/>
          </p:cNvGrpSpPr>
          <p:nvPr/>
        </p:nvGrpSpPr>
        <p:grpSpPr bwMode="auto">
          <a:xfrm>
            <a:off x="142844" y="1404422"/>
            <a:ext cx="8729689" cy="4284673"/>
            <a:chOff x="-279" y="541"/>
            <a:chExt cx="6327" cy="3246"/>
          </a:xfrm>
        </p:grpSpPr>
        <p:sp>
          <p:nvSpPr>
            <p:cNvPr id="39607" name="AutoShape 695"/>
            <p:cNvSpPr>
              <a:spLocks noChangeAspect="1" noChangeArrowheads="1" noTextEdit="1"/>
            </p:cNvSpPr>
            <p:nvPr/>
          </p:nvSpPr>
          <p:spPr bwMode="auto">
            <a:xfrm>
              <a:off x="-279" y="541"/>
              <a:ext cx="6318" cy="3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grpSp>
          <p:nvGrpSpPr>
            <p:cNvPr id="3" name="Group 897"/>
            <p:cNvGrpSpPr>
              <a:grpSpLocks/>
            </p:cNvGrpSpPr>
            <p:nvPr/>
          </p:nvGrpSpPr>
          <p:grpSpPr bwMode="auto">
            <a:xfrm>
              <a:off x="-173" y="649"/>
              <a:ext cx="6221" cy="3138"/>
              <a:chOff x="-173" y="649"/>
              <a:chExt cx="6221" cy="3138"/>
            </a:xfrm>
          </p:grpSpPr>
          <p:sp>
            <p:nvSpPr>
              <p:cNvPr id="39609" name="Rectangle 697"/>
              <p:cNvSpPr>
                <a:spLocks noChangeArrowheads="1"/>
              </p:cNvSpPr>
              <p:nvPr/>
            </p:nvSpPr>
            <p:spPr bwMode="auto">
              <a:xfrm>
                <a:off x="-95" y="649"/>
                <a:ext cx="6143" cy="31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0" name="Line 698"/>
              <p:cNvSpPr>
                <a:spLocks noChangeShapeType="1"/>
              </p:cNvSpPr>
              <p:nvPr/>
            </p:nvSpPr>
            <p:spPr bwMode="auto">
              <a:xfrm flipV="1">
                <a:off x="-110"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15" name="Line 703"/>
              <p:cNvSpPr>
                <a:spLocks noChangeShapeType="1"/>
              </p:cNvSpPr>
              <p:nvPr/>
            </p:nvSpPr>
            <p:spPr bwMode="auto">
              <a:xfrm flipV="1">
                <a:off x="388"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0" name="Line 708"/>
              <p:cNvSpPr>
                <a:spLocks noChangeShapeType="1"/>
              </p:cNvSpPr>
              <p:nvPr/>
            </p:nvSpPr>
            <p:spPr bwMode="auto">
              <a:xfrm flipV="1">
                <a:off x="88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25" name="Line 713"/>
              <p:cNvSpPr>
                <a:spLocks noChangeShapeType="1"/>
              </p:cNvSpPr>
              <p:nvPr/>
            </p:nvSpPr>
            <p:spPr bwMode="auto">
              <a:xfrm flipV="1">
                <a:off x="1384"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0" name="Line 718"/>
              <p:cNvSpPr>
                <a:spLocks noChangeShapeType="1"/>
              </p:cNvSpPr>
              <p:nvPr/>
            </p:nvSpPr>
            <p:spPr bwMode="auto">
              <a:xfrm flipV="1">
                <a:off x="1882"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35" name="Line 723"/>
              <p:cNvSpPr>
                <a:spLocks noChangeShapeType="1"/>
              </p:cNvSpPr>
              <p:nvPr/>
            </p:nvSpPr>
            <p:spPr bwMode="auto">
              <a:xfrm flipV="1">
                <a:off x="237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0" name="Line 728"/>
              <p:cNvSpPr>
                <a:spLocks noChangeShapeType="1"/>
              </p:cNvSpPr>
              <p:nvPr/>
            </p:nvSpPr>
            <p:spPr bwMode="auto">
              <a:xfrm flipV="1">
                <a:off x="2877"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45" name="Line 733"/>
              <p:cNvSpPr>
                <a:spLocks noChangeShapeType="1"/>
              </p:cNvSpPr>
              <p:nvPr/>
            </p:nvSpPr>
            <p:spPr bwMode="auto">
              <a:xfrm flipV="1">
                <a:off x="3375"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0" name="Line 738"/>
              <p:cNvSpPr>
                <a:spLocks noChangeShapeType="1"/>
              </p:cNvSpPr>
              <p:nvPr/>
            </p:nvSpPr>
            <p:spPr bwMode="auto">
              <a:xfrm flipV="1">
                <a:off x="3873"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55" name="Line 743"/>
              <p:cNvSpPr>
                <a:spLocks noChangeShapeType="1"/>
              </p:cNvSpPr>
              <p:nvPr/>
            </p:nvSpPr>
            <p:spPr bwMode="auto">
              <a:xfrm flipV="1">
                <a:off x="4371"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0" name="Line 748"/>
              <p:cNvSpPr>
                <a:spLocks noChangeShapeType="1"/>
              </p:cNvSpPr>
              <p:nvPr/>
            </p:nvSpPr>
            <p:spPr bwMode="auto">
              <a:xfrm flipV="1">
                <a:off x="4869"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65" name="Line 753"/>
              <p:cNvSpPr>
                <a:spLocks noChangeShapeType="1"/>
              </p:cNvSpPr>
              <p:nvPr/>
            </p:nvSpPr>
            <p:spPr bwMode="auto">
              <a:xfrm flipV="1">
                <a:off x="5366" y="685"/>
                <a:ext cx="1" cy="2988"/>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0" name="Line 758"/>
              <p:cNvSpPr>
                <a:spLocks noChangeShapeType="1"/>
              </p:cNvSpPr>
              <p:nvPr/>
            </p:nvSpPr>
            <p:spPr bwMode="auto">
              <a:xfrm>
                <a:off x="-110" y="367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75" name="Line 763"/>
              <p:cNvSpPr>
                <a:spLocks noChangeShapeType="1"/>
              </p:cNvSpPr>
              <p:nvPr/>
            </p:nvSpPr>
            <p:spPr bwMode="auto">
              <a:xfrm>
                <a:off x="-110" y="342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0" name="Line 768"/>
              <p:cNvSpPr>
                <a:spLocks noChangeShapeType="1"/>
              </p:cNvSpPr>
              <p:nvPr/>
            </p:nvSpPr>
            <p:spPr bwMode="auto">
              <a:xfrm>
                <a:off x="-110" y="3175"/>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85" name="Line 773"/>
              <p:cNvSpPr>
                <a:spLocks noChangeShapeType="1"/>
              </p:cNvSpPr>
              <p:nvPr/>
            </p:nvSpPr>
            <p:spPr bwMode="auto">
              <a:xfrm>
                <a:off x="-110" y="2926"/>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0" name="Line 778"/>
              <p:cNvSpPr>
                <a:spLocks noChangeShapeType="1"/>
              </p:cNvSpPr>
              <p:nvPr/>
            </p:nvSpPr>
            <p:spPr bwMode="auto">
              <a:xfrm>
                <a:off x="-110" y="2677"/>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695" name="Line 783"/>
              <p:cNvSpPr>
                <a:spLocks noChangeShapeType="1"/>
              </p:cNvSpPr>
              <p:nvPr/>
            </p:nvSpPr>
            <p:spPr bwMode="auto">
              <a:xfrm>
                <a:off x="-110" y="2428"/>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0" name="Line 788"/>
              <p:cNvSpPr>
                <a:spLocks noChangeShapeType="1"/>
              </p:cNvSpPr>
              <p:nvPr/>
            </p:nvSpPr>
            <p:spPr bwMode="auto">
              <a:xfrm>
                <a:off x="-110" y="2179"/>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05" name="Line 793"/>
              <p:cNvSpPr>
                <a:spLocks noChangeShapeType="1"/>
              </p:cNvSpPr>
              <p:nvPr/>
            </p:nvSpPr>
            <p:spPr bwMode="auto">
              <a:xfrm>
                <a:off x="-110" y="1930"/>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0" name="Line 798"/>
              <p:cNvSpPr>
                <a:spLocks noChangeShapeType="1"/>
              </p:cNvSpPr>
              <p:nvPr/>
            </p:nvSpPr>
            <p:spPr bwMode="auto">
              <a:xfrm>
                <a:off x="-110" y="1681"/>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15" name="Line 803"/>
              <p:cNvSpPr>
                <a:spLocks noChangeShapeType="1"/>
              </p:cNvSpPr>
              <p:nvPr/>
            </p:nvSpPr>
            <p:spPr bwMode="auto">
              <a:xfrm>
                <a:off x="-110" y="1432"/>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0" name="Line 808"/>
              <p:cNvSpPr>
                <a:spLocks noChangeShapeType="1"/>
              </p:cNvSpPr>
              <p:nvPr/>
            </p:nvSpPr>
            <p:spPr bwMode="auto">
              <a:xfrm>
                <a:off x="-110" y="1183"/>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25" name="Line 813"/>
              <p:cNvSpPr>
                <a:spLocks noChangeShapeType="1"/>
              </p:cNvSpPr>
              <p:nvPr/>
            </p:nvSpPr>
            <p:spPr bwMode="auto">
              <a:xfrm>
                <a:off x="-110" y="934"/>
                <a:ext cx="5974"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0" name="Line 818"/>
              <p:cNvSpPr>
                <a:spLocks noChangeShapeType="1"/>
              </p:cNvSpPr>
              <p:nvPr/>
            </p:nvSpPr>
            <p:spPr bwMode="auto">
              <a:xfrm flipV="1">
                <a:off x="-110"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1" name="Line 819"/>
              <p:cNvSpPr>
                <a:spLocks noChangeShapeType="1"/>
              </p:cNvSpPr>
              <p:nvPr/>
            </p:nvSpPr>
            <p:spPr bwMode="auto">
              <a:xfrm flipV="1">
                <a:off x="-110"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2" name="Line 820"/>
              <p:cNvSpPr>
                <a:spLocks noChangeShapeType="1"/>
              </p:cNvSpPr>
              <p:nvPr/>
            </p:nvSpPr>
            <p:spPr bwMode="auto">
              <a:xfrm flipV="1">
                <a:off x="388"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3" name="Line 821"/>
              <p:cNvSpPr>
                <a:spLocks noChangeShapeType="1"/>
              </p:cNvSpPr>
              <p:nvPr/>
            </p:nvSpPr>
            <p:spPr bwMode="auto">
              <a:xfrm flipV="1">
                <a:off x="388"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4" name="Line 822"/>
              <p:cNvSpPr>
                <a:spLocks noChangeShapeType="1"/>
              </p:cNvSpPr>
              <p:nvPr/>
            </p:nvSpPr>
            <p:spPr bwMode="auto">
              <a:xfrm flipV="1">
                <a:off x="88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5" name="Line 823"/>
              <p:cNvSpPr>
                <a:spLocks noChangeShapeType="1"/>
              </p:cNvSpPr>
              <p:nvPr/>
            </p:nvSpPr>
            <p:spPr bwMode="auto">
              <a:xfrm flipV="1">
                <a:off x="88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6" name="Line 824"/>
              <p:cNvSpPr>
                <a:spLocks noChangeShapeType="1"/>
              </p:cNvSpPr>
              <p:nvPr/>
            </p:nvSpPr>
            <p:spPr bwMode="auto">
              <a:xfrm flipV="1">
                <a:off x="138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7" name="Line 825"/>
              <p:cNvSpPr>
                <a:spLocks noChangeShapeType="1"/>
              </p:cNvSpPr>
              <p:nvPr/>
            </p:nvSpPr>
            <p:spPr bwMode="auto">
              <a:xfrm flipV="1">
                <a:off x="138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8" name="Line 826"/>
              <p:cNvSpPr>
                <a:spLocks noChangeShapeType="1"/>
              </p:cNvSpPr>
              <p:nvPr/>
            </p:nvSpPr>
            <p:spPr bwMode="auto">
              <a:xfrm flipV="1">
                <a:off x="1882"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39" name="Line 827"/>
              <p:cNvSpPr>
                <a:spLocks noChangeShapeType="1"/>
              </p:cNvSpPr>
              <p:nvPr/>
            </p:nvSpPr>
            <p:spPr bwMode="auto">
              <a:xfrm flipV="1">
                <a:off x="1882"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0" name="Line 828"/>
              <p:cNvSpPr>
                <a:spLocks noChangeShapeType="1"/>
              </p:cNvSpPr>
              <p:nvPr/>
            </p:nvSpPr>
            <p:spPr bwMode="auto">
              <a:xfrm flipV="1">
                <a:off x="237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1" name="Line 829"/>
              <p:cNvSpPr>
                <a:spLocks noChangeShapeType="1"/>
              </p:cNvSpPr>
              <p:nvPr/>
            </p:nvSpPr>
            <p:spPr bwMode="auto">
              <a:xfrm flipV="1">
                <a:off x="237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2" name="Line 830"/>
              <p:cNvSpPr>
                <a:spLocks noChangeShapeType="1"/>
              </p:cNvSpPr>
              <p:nvPr/>
            </p:nvSpPr>
            <p:spPr bwMode="auto">
              <a:xfrm flipV="1">
                <a:off x="3375"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3" name="Line 831"/>
              <p:cNvSpPr>
                <a:spLocks noChangeShapeType="1"/>
              </p:cNvSpPr>
              <p:nvPr/>
            </p:nvSpPr>
            <p:spPr bwMode="auto">
              <a:xfrm flipV="1">
                <a:off x="3375"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4" name="Line 832"/>
              <p:cNvSpPr>
                <a:spLocks noChangeShapeType="1"/>
              </p:cNvSpPr>
              <p:nvPr/>
            </p:nvSpPr>
            <p:spPr bwMode="auto">
              <a:xfrm flipV="1">
                <a:off x="3873"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5" name="Line 833"/>
              <p:cNvSpPr>
                <a:spLocks noChangeShapeType="1"/>
              </p:cNvSpPr>
              <p:nvPr/>
            </p:nvSpPr>
            <p:spPr bwMode="auto">
              <a:xfrm flipV="1">
                <a:off x="3873"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6" name="Line 834"/>
              <p:cNvSpPr>
                <a:spLocks noChangeShapeType="1"/>
              </p:cNvSpPr>
              <p:nvPr/>
            </p:nvSpPr>
            <p:spPr bwMode="auto">
              <a:xfrm flipV="1">
                <a:off x="4371"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7" name="Line 835"/>
              <p:cNvSpPr>
                <a:spLocks noChangeShapeType="1"/>
              </p:cNvSpPr>
              <p:nvPr/>
            </p:nvSpPr>
            <p:spPr bwMode="auto">
              <a:xfrm flipV="1">
                <a:off x="4371"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8" name="Line 836"/>
              <p:cNvSpPr>
                <a:spLocks noChangeShapeType="1"/>
              </p:cNvSpPr>
              <p:nvPr/>
            </p:nvSpPr>
            <p:spPr bwMode="auto">
              <a:xfrm flipV="1">
                <a:off x="4869"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49" name="Line 837"/>
              <p:cNvSpPr>
                <a:spLocks noChangeShapeType="1"/>
              </p:cNvSpPr>
              <p:nvPr/>
            </p:nvSpPr>
            <p:spPr bwMode="auto">
              <a:xfrm flipV="1">
                <a:off x="4869"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0" name="Line 838"/>
              <p:cNvSpPr>
                <a:spLocks noChangeShapeType="1"/>
              </p:cNvSpPr>
              <p:nvPr/>
            </p:nvSpPr>
            <p:spPr bwMode="auto">
              <a:xfrm flipV="1">
                <a:off x="5366"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1" name="Line 839"/>
              <p:cNvSpPr>
                <a:spLocks noChangeShapeType="1"/>
              </p:cNvSpPr>
              <p:nvPr/>
            </p:nvSpPr>
            <p:spPr bwMode="auto">
              <a:xfrm flipV="1">
                <a:off x="5366"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2" name="Line 840"/>
              <p:cNvSpPr>
                <a:spLocks noChangeShapeType="1"/>
              </p:cNvSpPr>
              <p:nvPr/>
            </p:nvSpPr>
            <p:spPr bwMode="auto">
              <a:xfrm flipV="1">
                <a:off x="5864" y="685"/>
                <a:ext cx="1" cy="2988"/>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3" name="Line 841"/>
              <p:cNvSpPr>
                <a:spLocks noChangeShapeType="1"/>
              </p:cNvSpPr>
              <p:nvPr/>
            </p:nvSpPr>
            <p:spPr bwMode="auto">
              <a:xfrm flipV="1">
                <a:off x="5864" y="2163"/>
                <a:ext cx="1" cy="36"/>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5" name="Line 843"/>
              <p:cNvSpPr>
                <a:spLocks noChangeShapeType="1"/>
              </p:cNvSpPr>
              <p:nvPr/>
            </p:nvSpPr>
            <p:spPr bwMode="auto">
              <a:xfrm>
                <a:off x="2857" y="367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6" name="Line 844"/>
              <p:cNvSpPr>
                <a:spLocks noChangeShapeType="1"/>
              </p:cNvSpPr>
              <p:nvPr/>
            </p:nvSpPr>
            <p:spPr bwMode="auto">
              <a:xfrm>
                <a:off x="-110" y="342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7" name="Line 845"/>
              <p:cNvSpPr>
                <a:spLocks noChangeShapeType="1"/>
              </p:cNvSpPr>
              <p:nvPr/>
            </p:nvSpPr>
            <p:spPr bwMode="auto">
              <a:xfrm>
                <a:off x="2857" y="342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8" name="Line 846"/>
              <p:cNvSpPr>
                <a:spLocks noChangeShapeType="1"/>
              </p:cNvSpPr>
              <p:nvPr/>
            </p:nvSpPr>
            <p:spPr bwMode="auto">
              <a:xfrm>
                <a:off x="-110" y="317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59" name="Line 847"/>
              <p:cNvSpPr>
                <a:spLocks noChangeShapeType="1"/>
              </p:cNvSpPr>
              <p:nvPr/>
            </p:nvSpPr>
            <p:spPr bwMode="auto">
              <a:xfrm>
                <a:off x="2857" y="317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0" name="Line 848"/>
              <p:cNvSpPr>
                <a:spLocks noChangeShapeType="1"/>
              </p:cNvSpPr>
              <p:nvPr/>
            </p:nvSpPr>
            <p:spPr bwMode="auto">
              <a:xfrm>
                <a:off x="-110" y="2926"/>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1" name="Line 849"/>
              <p:cNvSpPr>
                <a:spLocks noChangeShapeType="1"/>
              </p:cNvSpPr>
              <p:nvPr/>
            </p:nvSpPr>
            <p:spPr bwMode="auto">
              <a:xfrm>
                <a:off x="2857" y="2926"/>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2" name="Line 850"/>
              <p:cNvSpPr>
                <a:spLocks noChangeShapeType="1"/>
              </p:cNvSpPr>
              <p:nvPr/>
            </p:nvSpPr>
            <p:spPr bwMode="auto">
              <a:xfrm>
                <a:off x="-110" y="2677"/>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3" name="Line 851"/>
              <p:cNvSpPr>
                <a:spLocks noChangeShapeType="1"/>
              </p:cNvSpPr>
              <p:nvPr/>
            </p:nvSpPr>
            <p:spPr bwMode="auto">
              <a:xfrm>
                <a:off x="2857" y="2677"/>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4" name="Line 852"/>
              <p:cNvSpPr>
                <a:spLocks noChangeShapeType="1"/>
              </p:cNvSpPr>
              <p:nvPr/>
            </p:nvSpPr>
            <p:spPr bwMode="auto">
              <a:xfrm>
                <a:off x="-110" y="2428"/>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5" name="Line 853"/>
              <p:cNvSpPr>
                <a:spLocks noChangeShapeType="1"/>
              </p:cNvSpPr>
              <p:nvPr/>
            </p:nvSpPr>
            <p:spPr bwMode="auto">
              <a:xfrm>
                <a:off x="2857" y="2428"/>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6" name="Line 854"/>
              <p:cNvSpPr>
                <a:spLocks noChangeShapeType="1"/>
              </p:cNvSpPr>
              <p:nvPr/>
            </p:nvSpPr>
            <p:spPr bwMode="auto">
              <a:xfrm>
                <a:off x="-110" y="1930"/>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7" name="Line 855"/>
              <p:cNvSpPr>
                <a:spLocks noChangeShapeType="1"/>
              </p:cNvSpPr>
              <p:nvPr/>
            </p:nvSpPr>
            <p:spPr bwMode="auto">
              <a:xfrm>
                <a:off x="2857" y="1930"/>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8" name="Line 856"/>
              <p:cNvSpPr>
                <a:spLocks noChangeShapeType="1"/>
              </p:cNvSpPr>
              <p:nvPr/>
            </p:nvSpPr>
            <p:spPr bwMode="auto">
              <a:xfrm>
                <a:off x="-110" y="1681"/>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69" name="Line 857"/>
              <p:cNvSpPr>
                <a:spLocks noChangeShapeType="1"/>
              </p:cNvSpPr>
              <p:nvPr/>
            </p:nvSpPr>
            <p:spPr bwMode="auto">
              <a:xfrm>
                <a:off x="2857" y="1681"/>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0" name="Line 858"/>
              <p:cNvSpPr>
                <a:spLocks noChangeShapeType="1"/>
              </p:cNvSpPr>
              <p:nvPr/>
            </p:nvSpPr>
            <p:spPr bwMode="auto">
              <a:xfrm>
                <a:off x="-110" y="1432"/>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1" name="Line 859"/>
              <p:cNvSpPr>
                <a:spLocks noChangeShapeType="1"/>
              </p:cNvSpPr>
              <p:nvPr/>
            </p:nvSpPr>
            <p:spPr bwMode="auto">
              <a:xfrm>
                <a:off x="2857" y="1432"/>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2" name="Line 860"/>
              <p:cNvSpPr>
                <a:spLocks noChangeShapeType="1"/>
              </p:cNvSpPr>
              <p:nvPr/>
            </p:nvSpPr>
            <p:spPr bwMode="auto">
              <a:xfrm>
                <a:off x="-110" y="1183"/>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3" name="Line 861"/>
              <p:cNvSpPr>
                <a:spLocks noChangeShapeType="1"/>
              </p:cNvSpPr>
              <p:nvPr/>
            </p:nvSpPr>
            <p:spPr bwMode="auto">
              <a:xfrm>
                <a:off x="2857" y="1183"/>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4" name="Line 862"/>
              <p:cNvSpPr>
                <a:spLocks noChangeShapeType="1"/>
              </p:cNvSpPr>
              <p:nvPr/>
            </p:nvSpPr>
            <p:spPr bwMode="auto">
              <a:xfrm>
                <a:off x="-110" y="934"/>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5" name="Line 863"/>
              <p:cNvSpPr>
                <a:spLocks noChangeShapeType="1"/>
              </p:cNvSpPr>
              <p:nvPr/>
            </p:nvSpPr>
            <p:spPr bwMode="auto">
              <a:xfrm>
                <a:off x="2857" y="934"/>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6" name="Line 864"/>
              <p:cNvSpPr>
                <a:spLocks noChangeShapeType="1"/>
              </p:cNvSpPr>
              <p:nvPr/>
            </p:nvSpPr>
            <p:spPr bwMode="auto">
              <a:xfrm>
                <a:off x="-110" y="685"/>
                <a:ext cx="5974"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7" name="Line 865"/>
              <p:cNvSpPr>
                <a:spLocks noChangeShapeType="1"/>
              </p:cNvSpPr>
              <p:nvPr/>
            </p:nvSpPr>
            <p:spPr bwMode="auto">
              <a:xfrm>
                <a:off x="2857" y="685"/>
                <a:ext cx="35"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8" name="Line 866"/>
              <p:cNvSpPr>
                <a:spLocks noChangeShapeType="1"/>
              </p:cNvSpPr>
              <p:nvPr/>
            </p:nvSpPr>
            <p:spPr bwMode="auto">
              <a:xfrm>
                <a:off x="-110" y="2179"/>
                <a:ext cx="5974"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79" name="Freeform 867"/>
              <p:cNvSpPr>
                <a:spLocks/>
              </p:cNvSpPr>
              <p:nvPr/>
            </p:nvSpPr>
            <p:spPr bwMode="auto">
              <a:xfrm>
                <a:off x="5864" y="2161"/>
                <a:ext cx="36" cy="36"/>
              </a:xfrm>
              <a:custGeom>
                <a:avLst/>
                <a:gdLst/>
                <a:ahLst/>
                <a:cxnLst>
                  <a:cxn ang="0">
                    <a:pos x="0" y="36"/>
                  </a:cxn>
                  <a:cxn ang="0">
                    <a:pos x="0" y="0"/>
                  </a:cxn>
                  <a:cxn ang="0">
                    <a:pos x="36" y="18"/>
                  </a:cxn>
                  <a:cxn ang="0">
                    <a:pos x="0" y="36"/>
                  </a:cxn>
                </a:cxnLst>
                <a:rect l="0" t="0" r="r" b="b"/>
                <a:pathLst>
                  <a:path w="36" h="36">
                    <a:moveTo>
                      <a:pt x="0" y="36"/>
                    </a:moveTo>
                    <a:lnTo>
                      <a:pt x="0" y="0"/>
                    </a:lnTo>
                    <a:lnTo>
                      <a:pt x="36" y="18"/>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0" name="Line 868"/>
              <p:cNvSpPr>
                <a:spLocks noChangeShapeType="1"/>
              </p:cNvSpPr>
              <p:nvPr/>
            </p:nvSpPr>
            <p:spPr bwMode="auto">
              <a:xfrm flipV="1">
                <a:off x="2877" y="685"/>
                <a:ext cx="1" cy="2988"/>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1" name="Freeform 869"/>
              <p:cNvSpPr>
                <a:spLocks/>
              </p:cNvSpPr>
              <p:nvPr/>
            </p:nvSpPr>
            <p:spPr bwMode="auto">
              <a:xfrm>
                <a:off x="2859" y="649"/>
                <a:ext cx="36" cy="36"/>
              </a:xfrm>
              <a:custGeom>
                <a:avLst/>
                <a:gdLst/>
                <a:ahLst/>
                <a:cxnLst>
                  <a:cxn ang="0">
                    <a:pos x="0" y="36"/>
                  </a:cxn>
                  <a:cxn ang="0">
                    <a:pos x="36" y="36"/>
                  </a:cxn>
                  <a:cxn ang="0">
                    <a:pos x="18" y="0"/>
                  </a:cxn>
                  <a:cxn ang="0">
                    <a:pos x="0" y="36"/>
                  </a:cxn>
                </a:cxnLst>
                <a:rect l="0" t="0" r="r" b="b"/>
                <a:pathLst>
                  <a:path w="36" h="36">
                    <a:moveTo>
                      <a:pt x="0" y="36"/>
                    </a:moveTo>
                    <a:lnTo>
                      <a:pt x="36" y="36"/>
                    </a:lnTo>
                    <a:lnTo>
                      <a:pt x="18" y="0"/>
                    </a:lnTo>
                    <a:lnTo>
                      <a:pt x="0" y="36"/>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2" name="Oval 870"/>
              <p:cNvSpPr>
                <a:spLocks noChangeArrowheads="1"/>
              </p:cNvSpPr>
              <p:nvPr/>
            </p:nvSpPr>
            <p:spPr bwMode="auto">
              <a:xfrm>
                <a:off x="2817" y="2123"/>
                <a:ext cx="115" cy="115"/>
              </a:xfrm>
              <a:prstGeom prst="ellips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3" name="Line 871"/>
              <p:cNvSpPr>
                <a:spLocks noChangeShapeType="1"/>
              </p:cNvSpPr>
              <p:nvPr/>
            </p:nvSpPr>
            <p:spPr bwMode="auto">
              <a:xfrm flipV="1">
                <a:off x="-110"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4" name="Rectangle 872"/>
              <p:cNvSpPr>
                <a:spLocks noChangeArrowheads="1"/>
              </p:cNvSpPr>
              <p:nvPr/>
            </p:nvSpPr>
            <p:spPr bwMode="auto">
              <a:xfrm>
                <a:off x="-173"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5" name="Line 873"/>
              <p:cNvSpPr>
                <a:spLocks noChangeShapeType="1"/>
              </p:cNvSpPr>
              <p:nvPr/>
            </p:nvSpPr>
            <p:spPr bwMode="auto">
              <a:xfrm flipV="1">
                <a:off x="388"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6" name="Rectangle 874"/>
              <p:cNvSpPr>
                <a:spLocks noChangeArrowheads="1"/>
              </p:cNvSpPr>
              <p:nvPr/>
            </p:nvSpPr>
            <p:spPr bwMode="auto">
              <a:xfrm>
                <a:off x="326"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7" name="Line 875"/>
              <p:cNvSpPr>
                <a:spLocks noChangeShapeType="1"/>
              </p:cNvSpPr>
              <p:nvPr/>
            </p:nvSpPr>
            <p:spPr bwMode="auto">
              <a:xfrm flipV="1">
                <a:off x="88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88" name="Rectangle 876"/>
              <p:cNvSpPr>
                <a:spLocks noChangeArrowheads="1"/>
              </p:cNvSpPr>
              <p:nvPr/>
            </p:nvSpPr>
            <p:spPr bwMode="auto">
              <a:xfrm>
                <a:off x="824"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89" name="Line 877"/>
              <p:cNvSpPr>
                <a:spLocks noChangeShapeType="1"/>
              </p:cNvSpPr>
              <p:nvPr/>
            </p:nvSpPr>
            <p:spPr bwMode="auto">
              <a:xfrm flipV="1">
                <a:off x="138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0" name="Rectangle 878"/>
              <p:cNvSpPr>
                <a:spLocks noChangeArrowheads="1"/>
              </p:cNvSpPr>
              <p:nvPr/>
            </p:nvSpPr>
            <p:spPr bwMode="auto">
              <a:xfrm>
                <a:off x="1322"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1" name="Line 879"/>
              <p:cNvSpPr>
                <a:spLocks noChangeShapeType="1"/>
              </p:cNvSpPr>
              <p:nvPr/>
            </p:nvSpPr>
            <p:spPr bwMode="auto">
              <a:xfrm flipV="1">
                <a:off x="1882"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2" name="Rectangle 880"/>
              <p:cNvSpPr>
                <a:spLocks noChangeArrowheads="1"/>
              </p:cNvSpPr>
              <p:nvPr/>
            </p:nvSpPr>
            <p:spPr bwMode="auto">
              <a:xfrm>
                <a:off x="1820"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3" name="Line 881"/>
              <p:cNvSpPr>
                <a:spLocks noChangeShapeType="1"/>
              </p:cNvSpPr>
              <p:nvPr/>
            </p:nvSpPr>
            <p:spPr bwMode="auto">
              <a:xfrm flipV="1">
                <a:off x="237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4" name="Rectangle 882"/>
              <p:cNvSpPr>
                <a:spLocks noChangeArrowheads="1"/>
              </p:cNvSpPr>
              <p:nvPr/>
            </p:nvSpPr>
            <p:spPr bwMode="auto">
              <a:xfrm>
                <a:off x="2319" y="2216"/>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795" name="Line 883"/>
              <p:cNvSpPr>
                <a:spLocks noChangeShapeType="1"/>
              </p:cNvSpPr>
              <p:nvPr/>
            </p:nvSpPr>
            <p:spPr bwMode="auto">
              <a:xfrm flipV="1">
                <a:off x="3375"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6" name="Rectangle 884"/>
              <p:cNvSpPr>
                <a:spLocks noChangeArrowheads="1"/>
              </p:cNvSpPr>
              <p:nvPr/>
            </p:nvSpPr>
            <p:spPr bwMode="auto">
              <a:xfrm>
                <a:off x="3338"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7" name="Line 885"/>
              <p:cNvSpPr>
                <a:spLocks noChangeShapeType="1"/>
              </p:cNvSpPr>
              <p:nvPr/>
            </p:nvSpPr>
            <p:spPr bwMode="auto">
              <a:xfrm flipV="1">
                <a:off x="3873"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798" name="Rectangle 886"/>
              <p:cNvSpPr>
                <a:spLocks noChangeArrowheads="1"/>
              </p:cNvSpPr>
              <p:nvPr/>
            </p:nvSpPr>
            <p:spPr bwMode="auto">
              <a:xfrm>
                <a:off x="3836"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799" name="Line 887"/>
              <p:cNvSpPr>
                <a:spLocks noChangeShapeType="1"/>
              </p:cNvSpPr>
              <p:nvPr/>
            </p:nvSpPr>
            <p:spPr bwMode="auto">
              <a:xfrm flipV="1">
                <a:off x="4371"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0" name="Rectangle 888"/>
              <p:cNvSpPr>
                <a:spLocks noChangeArrowheads="1"/>
              </p:cNvSpPr>
              <p:nvPr/>
            </p:nvSpPr>
            <p:spPr bwMode="auto">
              <a:xfrm>
                <a:off x="4335"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1" name="Line 889"/>
              <p:cNvSpPr>
                <a:spLocks noChangeShapeType="1"/>
              </p:cNvSpPr>
              <p:nvPr/>
            </p:nvSpPr>
            <p:spPr bwMode="auto">
              <a:xfrm flipV="1">
                <a:off x="4869"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2" name="Rectangle 890"/>
              <p:cNvSpPr>
                <a:spLocks noChangeArrowheads="1"/>
              </p:cNvSpPr>
              <p:nvPr/>
            </p:nvSpPr>
            <p:spPr bwMode="auto">
              <a:xfrm>
                <a:off x="4833"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3" name="Line 891"/>
              <p:cNvSpPr>
                <a:spLocks noChangeShapeType="1"/>
              </p:cNvSpPr>
              <p:nvPr/>
            </p:nvSpPr>
            <p:spPr bwMode="auto">
              <a:xfrm flipV="1">
                <a:off x="5366"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4" name="Rectangle 892"/>
              <p:cNvSpPr>
                <a:spLocks noChangeArrowheads="1"/>
              </p:cNvSpPr>
              <p:nvPr/>
            </p:nvSpPr>
            <p:spPr bwMode="auto">
              <a:xfrm>
                <a:off x="5331"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5" name="Line 893"/>
              <p:cNvSpPr>
                <a:spLocks noChangeShapeType="1"/>
              </p:cNvSpPr>
              <p:nvPr/>
            </p:nvSpPr>
            <p:spPr bwMode="auto">
              <a:xfrm flipV="1">
                <a:off x="5864" y="2154"/>
                <a:ext cx="1" cy="53"/>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6" name="Rectangle 894"/>
              <p:cNvSpPr>
                <a:spLocks noChangeArrowheads="1"/>
              </p:cNvSpPr>
              <p:nvPr/>
            </p:nvSpPr>
            <p:spPr bwMode="auto">
              <a:xfrm>
                <a:off x="5829" y="2216"/>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07" name="Line 895"/>
              <p:cNvSpPr>
                <a:spLocks noChangeShapeType="1"/>
              </p:cNvSpPr>
              <p:nvPr/>
            </p:nvSpPr>
            <p:spPr bwMode="auto">
              <a:xfrm>
                <a:off x="2848" y="367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08" name="Rectangle 896"/>
              <p:cNvSpPr>
                <a:spLocks noChangeArrowheads="1"/>
              </p:cNvSpPr>
              <p:nvPr/>
            </p:nvSpPr>
            <p:spPr bwMode="auto">
              <a:xfrm>
                <a:off x="2700" y="3639"/>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grpSp>
        <p:sp>
          <p:nvSpPr>
            <p:cNvPr id="39810" name="Line 898"/>
            <p:cNvSpPr>
              <a:spLocks noChangeShapeType="1"/>
            </p:cNvSpPr>
            <p:nvPr/>
          </p:nvSpPr>
          <p:spPr bwMode="auto">
            <a:xfrm>
              <a:off x="2848" y="342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1" name="Rectangle 899"/>
            <p:cNvSpPr>
              <a:spLocks noChangeArrowheads="1"/>
            </p:cNvSpPr>
            <p:nvPr/>
          </p:nvSpPr>
          <p:spPr bwMode="auto">
            <a:xfrm>
              <a:off x="2700" y="3390"/>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2" name="Line 900"/>
            <p:cNvSpPr>
              <a:spLocks noChangeShapeType="1"/>
            </p:cNvSpPr>
            <p:nvPr/>
          </p:nvSpPr>
          <p:spPr bwMode="auto">
            <a:xfrm>
              <a:off x="2848" y="317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3" name="Rectangle 901"/>
            <p:cNvSpPr>
              <a:spLocks noChangeArrowheads="1"/>
            </p:cNvSpPr>
            <p:nvPr/>
          </p:nvSpPr>
          <p:spPr bwMode="auto">
            <a:xfrm>
              <a:off x="2700" y="3141"/>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4" name="Line 902"/>
            <p:cNvSpPr>
              <a:spLocks noChangeShapeType="1"/>
            </p:cNvSpPr>
            <p:nvPr/>
          </p:nvSpPr>
          <p:spPr bwMode="auto">
            <a:xfrm>
              <a:off x="2848" y="2926"/>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5" name="Rectangle 903"/>
            <p:cNvSpPr>
              <a:spLocks noChangeArrowheads="1"/>
            </p:cNvSpPr>
            <p:nvPr/>
          </p:nvSpPr>
          <p:spPr bwMode="auto">
            <a:xfrm>
              <a:off x="2700" y="2892"/>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6" name="Line 904"/>
            <p:cNvSpPr>
              <a:spLocks noChangeShapeType="1"/>
            </p:cNvSpPr>
            <p:nvPr/>
          </p:nvSpPr>
          <p:spPr bwMode="auto">
            <a:xfrm>
              <a:off x="2848" y="2677"/>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7" name="Rectangle 905"/>
            <p:cNvSpPr>
              <a:spLocks noChangeArrowheads="1"/>
            </p:cNvSpPr>
            <p:nvPr/>
          </p:nvSpPr>
          <p:spPr bwMode="auto">
            <a:xfrm>
              <a:off x="2700" y="2643"/>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18" name="Line 906"/>
            <p:cNvSpPr>
              <a:spLocks noChangeShapeType="1"/>
            </p:cNvSpPr>
            <p:nvPr/>
          </p:nvSpPr>
          <p:spPr bwMode="auto">
            <a:xfrm>
              <a:off x="2848" y="2428"/>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19" name="Rectangle 907"/>
            <p:cNvSpPr>
              <a:spLocks noChangeArrowheads="1"/>
            </p:cNvSpPr>
            <p:nvPr/>
          </p:nvSpPr>
          <p:spPr bwMode="auto">
            <a:xfrm>
              <a:off x="2700" y="2395"/>
              <a:ext cx="9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20" name="Line 908"/>
            <p:cNvSpPr>
              <a:spLocks noChangeShapeType="1"/>
            </p:cNvSpPr>
            <p:nvPr/>
          </p:nvSpPr>
          <p:spPr bwMode="auto">
            <a:xfrm>
              <a:off x="2848" y="1930"/>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1" name="Rectangle 909"/>
            <p:cNvSpPr>
              <a:spLocks noChangeArrowheads="1"/>
            </p:cNvSpPr>
            <p:nvPr/>
          </p:nvSpPr>
          <p:spPr bwMode="auto">
            <a:xfrm>
              <a:off x="2745" y="1897"/>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1</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2" name="Line 910"/>
            <p:cNvSpPr>
              <a:spLocks noChangeShapeType="1"/>
            </p:cNvSpPr>
            <p:nvPr/>
          </p:nvSpPr>
          <p:spPr bwMode="auto">
            <a:xfrm>
              <a:off x="2848" y="1681"/>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3" name="Rectangle 911"/>
            <p:cNvSpPr>
              <a:spLocks noChangeArrowheads="1"/>
            </p:cNvSpPr>
            <p:nvPr/>
          </p:nvSpPr>
          <p:spPr bwMode="auto">
            <a:xfrm>
              <a:off x="2745" y="1648"/>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2</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4" name="Line 912"/>
            <p:cNvSpPr>
              <a:spLocks noChangeShapeType="1"/>
            </p:cNvSpPr>
            <p:nvPr/>
          </p:nvSpPr>
          <p:spPr bwMode="auto">
            <a:xfrm>
              <a:off x="2848" y="1432"/>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5" name="Rectangle 913"/>
            <p:cNvSpPr>
              <a:spLocks noChangeArrowheads="1"/>
            </p:cNvSpPr>
            <p:nvPr/>
          </p:nvSpPr>
          <p:spPr bwMode="auto">
            <a:xfrm>
              <a:off x="2745" y="1399"/>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3</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6" name="Line 914"/>
            <p:cNvSpPr>
              <a:spLocks noChangeShapeType="1"/>
            </p:cNvSpPr>
            <p:nvPr/>
          </p:nvSpPr>
          <p:spPr bwMode="auto">
            <a:xfrm>
              <a:off x="2848" y="1183"/>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7" name="Rectangle 915"/>
            <p:cNvSpPr>
              <a:spLocks noChangeArrowheads="1"/>
            </p:cNvSpPr>
            <p:nvPr/>
          </p:nvSpPr>
          <p:spPr bwMode="auto">
            <a:xfrm>
              <a:off x="2745" y="1150"/>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4</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28" name="Line 916"/>
            <p:cNvSpPr>
              <a:spLocks noChangeShapeType="1"/>
            </p:cNvSpPr>
            <p:nvPr/>
          </p:nvSpPr>
          <p:spPr bwMode="auto">
            <a:xfrm>
              <a:off x="2848" y="934"/>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29" name="Rectangle 917"/>
            <p:cNvSpPr>
              <a:spLocks noChangeArrowheads="1"/>
            </p:cNvSpPr>
            <p:nvPr/>
          </p:nvSpPr>
          <p:spPr bwMode="auto">
            <a:xfrm>
              <a:off x="2745" y="901"/>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990033"/>
                  </a:solidFill>
                  <a:effectLst/>
                  <a:latin typeface="Arial for Autograph Uni" pitchFamily="34" charset="0"/>
                  <a:cs typeface="Arial" pitchFamily="34" charset="0"/>
                </a:rPr>
                <a:t>5</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0" name="Line 918"/>
            <p:cNvSpPr>
              <a:spLocks noChangeShapeType="1"/>
            </p:cNvSpPr>
            <p:nvPr/>
          </p:nvSpPr>
          <p:spPr bwMode="auto">
            <a:xfrm>
              <a:off x="2848" y="685"/>
              <a:ext cx="53" cy="1"/>
            </a:xfrm>
            <a:prstGeom prst="line">
              <a:avLst/>
            </a:prstGeom>
            <a:noFill/>
            <a:ln w="9"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39831" name="Rectangle 919"/>
            <p:cNvSpPr>
              <a:spLocks noChangeArrowheads="1"/>
            </p:cNvSpPr>
            <p:nvPr/>
          </p:nvSpPr>
          <p:spPr bwMode="auto">
            <a:xfrm>
              <a:off x="2745" y="653"/>
              <a:ext cx="57"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rgbClr val="990033"/>
                </a:solidFill>
                <a:effectLst/>
                <a:latin typeface="Arial" pitchFamily="34" charset="0"/>
                <a:cs typeface="Arial" pitchFamily="34" charset="0"/>
              </a:endParaRPr>
            </a:p>
          </p:txBody>
        </p:sp>
        <p:sp>
          <p:nvSpPr>
            <p:cNvPr id="39832" name="Rectangle 920"/>
            <p:cNvSpPr>
              <a:spLocks noChangeArrowheads="1"/>
            </p:cNvSpPr>
            <p:nvPr/>
          </p:nvSpPr>
          <p:spPr bwMode="auto">
            <a:xfrm>
              <a:off x="5795" y="2047"/>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x</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sp>
          <p:nvSpPr>
            <p:cNvPr id="39833" name="Rectangle 921"/>
            <p:cNvSpPr>
              <a:spLocks noChangeArrowheads="1"/>
            </p:cNvSpPr>
            <p:nvPr/>
          </p:nvSpPr>
          <p:spPr bwMode="auto">
            <a:xfrm>
              <a:off x="2936" y="653"/>
              <a:ext cx="51" cy="1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90033"/>
                  </a:solidFill>
                  <a:effectLst/>
                  <a:latin typeface="Arial for Autograph Uni" pitchFamily="34" charset="0"/>
                  <a:cs typeface="Arial" pitchFamily="34" charset="0"/>
                </a:rPr>
                <a:t>y</a:t>
              </a:r>
              <a:endParaRPr kumimoji="0" lang="en-US" sz="1800" b="0" i="0" u="none" strike="noStrike" cap="none" normalizeH="0" baseline="0" smtClean="0">
                <a:ln>
                  <a:noFill/>
                </a:ln>
                <a:solidFill>
                  <a:srgbClr val="990033"/>
                </a:solidFill>
                <a:effectLst/>
                <a:latin typeface="Arial" pitchFamily="34" charset="0"/>
                <a:cs typeface="Arial" pitchFamily="34" charset="0"/>
              </a:endParaRPr>
            </a:p>
          </p:txBody>
        </p:sp>
      </p:grpSp>
      <p:sp>
        <p:nvSpPr>
          <p:cNvPr id="919" name="Freeform 922"/>
          <p:cNvSpPr>
            <a:spLocks/>
          </p:cNvSpPr>
          <p:nvPr/>
        </p:nvSpPr>
        <p:spPr bwMode="auto">
          <a:xfrm>
            <a:off x="2878754" y="1475860"/>
            <a:ext cx="3482493" cy="4043116"/>
          </a:xfrm>
          <a:custGeom>
            <a:avLst/>
            <a:gdLst/>
            <a:ahLst/>
            <a:cxnLst>
              <a:cxn ang="0">
                <a:pos x="37" y="2787"/>
              </a:cxn>
              <a:cxn ang="0">
                <a:pos x="82" y="2483"/>
              </a:cxn>
              <a:cxn ang="0">
                <a:pos x="126" y="2208"/>
              </a:cxn>
              <a:cxn ang="0">
                <a:pos x="171" y="1961"/>
              </a:cxn>
              <a:cxn ang="0">
                <a:pos x="216" y="1740"/>
              </a:cxn>
              <a:cxn ang="0">
                <a:pos x="261" y="1545"/>
              </a:cxn>
              <a:cxn ang="0">
                <a:pos x="306" y="1374"/>
              </a:cxn>
              <a:cxn ang="0">
                <a:pos x="351" y="1227"/>
              </a:cxn>
              <a:cxn ang="0">
                <a:pos x="395" y="1101"/>
              </a:cxn>
              <a:cxn ang="0">
                <a:pos x="440" y="997"/>
              </a:cxn>
              <a:cxn ang="0">
                <a:pos x="485" y="912"/>
              </a:cxn>
              <a:cxn ang="0">
                <a:pos x="530" y="847"/>
              </a:cxn>
              <a:cxn ang="0">
                <a:pos x="574" y="799"/>
              </a:cxn>
              <a:cxn ang="0">
                <a:pos x="619" y="768"/>
              </a:cxn>
              <a:cxn ang="0">
                <a:pos x="664" y="753"/>
              </a:cxn>
              <a:cxn ang="0">
                <a:pos x="709" y="753"/>
              </a:cxn>
              <a:cxn ang="0">
                <a:pos x="754" y="765"/>
              </a:cxn>
              <a:cxn ang="0">
                <a:pos x="798" y="791"/>
              </a:cxn>
              <a:cxn ang="0">
                <a:pos x="843" y="827"/>
              </a:cxn>
              <a:cxn ang="0">
                <a:pos x="888" y="874"/>
              </a:cxn>
              <a:cxn ang="0">
                <a:pos x="933" y="930"/>
              </a:cxn>
              <a:cxn ang="0">
                <a:pos x="978" y="994"/>
              </a:cxn>
              <a:cxn ang="0">
                <a:pos x="1023" y="1065"/>
              </a:cxn>
              <a:cxn ang="0">
                <a:pos x="1068" y="1141"/>
              </a:cxn>
              <a:cxn ang="0">
                <a:pos x="1112" y="1223"/>
              </a:cxn>
              <a:cxn ang="0">
                <a:pos x="1157" y="1308"/>
              </a:cxn>
              <a:cxn ang="0">
                <a:pos x="1202" y="1395"/>
              </a:cxn>
              <a:cxn ang="0">
                <a:pos x="1246" y="1485"/>
              </a:cxn>
              <a:cxn ang="0">
                <a:pos x="1291" y="1574"/>
              </a:cxn>
              <a:cxn ang="0">
                <a:pos x="1336" y="1663"/>
              </a:cxn>
              <a:cxn ang="0">
                <a:pos x="1381" y="1750"/>
              </a:cxn>
              <a:cxn ang="0">
                <a:pos x="1426" y="1835"/>
              </a:cxn>
              <a:cxn ang="0">
                <a:pos x="1471" y="1915"/>
              </a:cxn>
              <a:cxn ang="0">
                <a:pos x="1515" y="1990"/>
              </a:cxn>
              <a:cxn ang="0">
                <a:pos x="1560" y="2059"/>
              </a:cxn>
              <a:cxn ang="0">
                <a:pos x="1605" y="2121"/>
              </a:cxn>
              <a:cxn ang="0">
                <a:pos x="1650" y="2175"/>
              </a:cxn>
              <a:cxn ang="0">
                <a:pos x="1695" y="2219"/>
              </a:cxn>
              <a:cxn ang="0">
                <a:pos x="1740" y="2253"/>
              </a:cxn>
              <a:cxn ang="0">
                <a:pos x="1784" y="2275"/>
              </a:cxn>
              <a:cxn ang="0">
                <a:pos x="1829" y="2285"/>
              </a:cxn>
              <a:cxn ang="0">
                <a:pos x="1874" y="2280"/>
              </a:cxn>
              <a:cxn ang="0">
                <a:pos x="1918" y="2261"/>
              </a:cxn>
              <a:cxn ang="0">
                <a:pos x="1963" y="2226"/>
              </a:cxn>
              <a:cxn ang="0">
                <a:pos x="2008" y="2174"/>
              </a:cxn>
              <a:cxn ang="0">
                <a:pos x="2053" y="2104"/>
              </a:cxn>
              <a:cxn ang="0">
                <a:pos x="2098" y="2015"/>
              </a:cxn>
              <a:cxn ang="0">
                <a:pos x="2143" y="1905"/>
              </a:cxn>
              <a:cxn ang="0">
                <a:pos x="2187" y="1774"/>
              </a:cxn>
              <a:cxn ang="0">
                <a:pos x="2232" y="1620"/>
              </a:cxn>
              <a:cxn ang="0">
                <a:pos x="2277" y="1443"/>
              </a:cxn>
              <a:cxn ang="0">
                <a:pos x="2322" y="1242"/>
              </a:cxn>
              <a:cxn ang="0">
                <a:pos x="2367" y="1014"/>
              </a:cxn>
              <a:cxn ang="0">
                <a:pos x="2412" y="760"/>
              </a:cxn>
              <a:cxn ang="0">
                <a:pos x="2456" y="478"/>
              </a:cxn>
              <a:cxn ang="0">
                <a:pos x="2501" y="167"/>
              </a:cxn>
            </a:cxnLst>
            <a:rect l="0" t="0" r="r" b="b"/>
            <a:pathLst>
              <a:path w="2524" h="3063">
                <a:moveTo>
                  <a:pt x="0" y="3063"/>
                </a:moveTo>
                <a:lnTo>
                  <a:pt x="7" y="3006"/>
                </a:lnTo>
                <a:lnTo>
                  <a:pt x="15" y="2950"/>
                </a:lnTo>
                <a:lnTo>
                  <a:pt x="22" y="2895"/>
                </a:lnTo>
                <a:lnTo>
                  <a:pt x="30" y="2841"/>
                </a:lnTo>
                <a:lnTo>
                  <a:pt x="37" y="2787"/>
                </a:lnTo>
                <a:lnTo>
                  <a:pt x="44" y="2735"/>
                </a:lnTo>
                <a:lnTo>
                  <a:pt x="52" y="2682"/>
                </a:lnTo>
                <a:lnTo>
                  <a:pt x="59" y="2631"/>
                </a:lnTo>
                <a:lnTo>
                  <a:pt x="67" y="2582"/>
                </a:lnTo>
                <a:lnTo>
                  <a:pt x="74" y="2532"/>
                </a:lnTo>
                <a:lnTo>
                  <a:pt x="82" y="2483"/>
                </a:lnTo>
                <a:lnTo>
                  <a:pt x="89" y="2436"/>
                </a:lnTo>
                <a:lnTo>
                  <a:pt x="97" y="2388"/>
                </a:lnTo>
                <a:lnTo>
                  <a:pt x="104" y="2342"/>
                </a:lnTo>
                <a:lnTo>
                  <a:pt x="112" y="2297"/>
                </a:lnTo>
                <a:lnTo>
                  <a:pt x="119" y="2252"/>
                </a:lnTo>
                <a:lnTo>
                  <a:pt x="126" y="2208"/>
                </a:lnTo>
                <a:lnTo>
                  <a:pt x="134" y="2165"/>
                </a:lnTo>
                <a:lnTo>
                  <a:pt x="141" y="2123"/>
                </a:lnTo>
                <a:lnTo>
                  <a:pt x="149" y="2082"/>
                </a:lnTo>
                <a:lnTo>
                  <a:pt x="156" y="2040"/>
                </a:lnTo>
                <a:lnTo>
                  <a:pt x="164" y="2001"/>
                </a:lnTo>
                <a:lnTo>
                  <a:pt x="171" y="1961"/>
                </a:lnTo>
                <a:lnTo>
                  <a:pt x="179" y="1923"/>
                </a:lnTo>
                <a:lnTo>
                  <a:pt x="186" y="1885"/>
                </a:lnTo>
                <a:lnTo>
                  <a:pt x="194" y="1848"/>
                </a:lnTo>
                <a:lnTo>
                  <a:pt x="201" y="1811"/>
                </a:lnTo>
                <a:lnTo>
                  <a:pt x="209" y="1776"/>
                </a:lnTo>
                <a:lnTo>
                  <a:pt x="216" y="1740"/>
                </a:lnTo>
                <a:lnTo>
                  <a:pt x="223" y="1706"/>
                </a:lnTo>
                <a:lnTo>
                  <a:pt x="231" y="1673"/>
                </a:lnTo>
                <a:lnTo>
                  <a:pt x="238" y="1640"/>
                </a:lnTo>
                <a:lnTo>
                  <a:pt x="246" y="1607"/>
                </a:lnTo>
                <a:lnTo>
                  <a:pt x="253" y="1576"/>
                </a:lnTo>
                <a:lnTo>
                  <a:pt x="261" y="1545"/>
                </a:lnTo>
                <a:lnTo>
                  <a:pt x="268" y="1515"/>
                </a:lnTo>
                <a:lnTo>
                  <a:pt x="276" y="1485"/>
                </a:lnTo>
                <a:lnTo>
                  <a:pt x="283" y="1457"/>
                </a:lnTo>
                <a:lnTo>
                  <a:pt x="291" y="1428"/>
                </a:lnTo>
                <a:lnTo>
                  <a:pt x="298" y="1401"/>
                </a:lnTo>
                <a:lnTo>
                  <a:pt x="306" y="1374"/>
                </a:lnTo>
                <a:lnTo>
                  <a:pt x="313" y="1348"/>
                </a:lnTo>
                <a:lnTo>
                  <a:pt x="321" y="1323"/>
                </a:lnTo>
                <a:lnTo>
                  <a:pt x="328" y="1298"/>
                </a:lnTo>
                <a:lnTo>
                  <a:pt x="336" y="1273"/>
                </a:lnTo>
                <a:lnTo>
                  <a:pt x="343" y="1250"/>
                </a:lnTo>
                <a:lnTo>
                  <a:pt x="351" y="1227"/>
                </a:lnTo>
                <a:lnTo>
                  <a:pt x="358" y="1204"/>
                </a:lnTo>
                <a:lnTo>
                  <a:pt x="366" y="1182"/>
                </a:lnTo>
                <a:lnTo>
                  <a:pt x="373" y="1161"/>
                </a:lnTo>
                <a:lnTo>
                  <a:pt x="381" y="1140"/>
                </a:lnTo>
                <a:lnTo>
                  <a:pt x="388" y="1121"/>
                </a:lnTo>
                <a:lnTo>
                  <a:pt x="395" y="1101"/>
                </a:lnTo>
                <a:lnTo>
                  <a:pt x="403" y="1082"/>
                </a:lnTo>
                <a:lnTo>
                  <a:pt x="410" y="1064"/>
                </a:lnTo>
                <a:lnTo>
                  <a:pt x="418" y="1046"/>
                </a:lnTo>
                <a:lnTo>
                  <a:pt x="425" y="1029"/>
                </a:lnTo>
                <a:lnTo>
                  <a:pt x="433" y="1013"/>
                </a:lnTo>
                <a:lnTo>
                  <a:pt x="440" y="997"/>
                </a:lnTo>
                <a:lnTo>
                  <a:pt x="448" y="981"/>
                </a:lnTo>
                <a:lnTo>
                  <a:pt x="455" y="966"/>
                </a:lnTo>
                <a:lnTo>
                  <a:pt x="463" y="952"/>
                </a:lnTo>
                <a:lnTo>
                  <a:pt x="470" y="938"/>
                </a:lnTo>
                <a:lnTo>
                  <a:pt x="477" y="925"/>
                </a:lnTo>
                <a:lnTo>
                  <a:pt x="485" y="912"/>
                </a:lnTo>
                <a:lnTo>
                  <a:pt x="492" y="900"/>
                </a:lnTo>
                <a:lnTo>
                  <a:pt x="500" y="888"/>
                </a:lnTo>
                <a:lnTo>
                  <a:pt x="507" y="878"/>
                </a:lnTo>
                <a:lnTo>
                  <a:pt x="515" y="867"/>
                </a:lnTo>
                <a:lnTo>
                  <a:pt x="522" y="857"/>
                </a:lnTo>
                <a:lnTo>
                  <a:pt x="530" y="847"/>
                </a:lnTo>
                <a:lnTo>
                  <a:pt x="537" y="838"/>
                </a:lnTo>
                <a:lnTo>
                  <a:pt x="544" y="829"/>
                </a:lnTo>
                <a:lnTo>
                  <a:pt x="552" y="821"/>
                </a:lnTo>
                <a:lnTo>
                  <a:pt x="559" y="813"/>
                </a:lnTo>
                <a:lnTo>
                  <a:pt x="567" y="806"/>
                </a:lnTo>
                <a:lnTo>
                  <a:pt x="574" y="799"/>
                </a:lnTo>
                <a:lnTo>
                  <a:pt x="582" y="793"/>
                </a:lnTo>
                <a:lnTo>
                  <a:pt x="589" y="787"/>
                </a:lnTo>
                <a:lnTo>
                  <a:pt x="597" y="782"/>
                </a:lnTo>
                <a:lnTo>
                  <a:pt x="604" y="777"/>
                </a:lnTo>
                <a:lnTo>
                  <a:pt x="612" y="773"/>
                </a:lnTo>
                <a:lnTo>
                  <a:pt x="619" y="768"/>
                </a:lnTo>
                <a:lnTo>
                  <a:pt x="627" y="765"/>
                </a:lnTo>
                <a:lnTo>
                  <a:pt x="634" y="762"/>
                </a:lnTo>
                <a:lnTo>
                  <a:pt x="642" y="759"/>
                </a:lnTo>
                <a:lnTo>
                  <a:pt x="649" y="757"/>
                </a:lnTo>
                <a:lnTo>
                  <a:pt x="657" y="755"/>
                </a:lnTo>
                <a:lnTo>
                  <a:pt x="664" y="753"/>
                </a:lnTo>
                <a:lnTo>
                  <a:pt x="672" y="752"/>
                </a:lnTo>
                <a:lnTo>
                  <a:pt x="679" y="752"/>
                </a:lnTo>
                <a:lnTo>
                  <a:pt x="687" y="751"/>
                </a:lnTo>
                <a:lnTo>
                  <a:pt x="694" y="752"/>
                </a:lnTo>
                <a:lnTo>
                  <a:pt x="702" y="752"/>
                </a:lnTo>
                <a:lnTo>
                  <a:pt x="709" y="753"/>
                </a:lnTo>
                <a:lnTo>
                  <a:pt x="717" y="754"/>
                </a:lnTo>
                <a:lnTo>
                  <a:pt x="724" y="755"/>
                </a:lnTo>
                <a:lnTo>
                  <a:pt x="731" y="758"/>
                </a:lnTo>
                <a:lnTo>
                  <a:pt x="739" y="760"/>
                </a:lnTo>
                <a:lnTo>
                  <a:pt x="746" y="762"/>
                </a:lnTo>
                <a:lnTo>
                  <a:pt x="754" y="765"/>
                </a:lnTo>
                <a:lnTo>
                  <a:pt x="761" y="769"/>
                </a:lnTo>
                <a:lnTo>
                  <a:pt x="769" y="773"/>
                </a:lnTo>
                <a:lnTo>
                  <a:pt x="776" y="777"/>
                </a:lnTo>
                <a:lnTo>
                  <a:pt x="784" y="781"/>
                </a:lnTo>
                <a:lnTo>
                  <a:pt x="791" y="786"/>
                </a:lnTo>
                <a:lnTo>
                  <a:pt x="798" y="791"/>
                </a:lnTo>
                <a:lnTo>
                  <a:pt x="806" y="796"/>
                </a:lnTo>
                <a:lnTo>
                  <a:pt x="813" y="802"/>
                </a:lnTo>
                <a:lnTo>
                  <a:pt x="821" y="808"/>
                </a:lnTo>
                <a:lnTo>
                  <a:pt x="828" y="814"/>
                </a:lnTo>
                <a:lnTo>
                  <a:pt x="836" y="821"/>
                </a:lnTo>
                <a:lnTo>
                  <a:pt x="843" y="827"/>
                </a:lnTo>
                <a:lnTo>
                  <a:pt x="851" y="834"/>
                </a:lnTo>
                <a:lnTo>
                  <a:pt x="858" y="842"/>
                </a:lnTo>
                <a:lnTo>
                  <a:pt x="866" y="849"/>
                </a:lnTo>
                <a:lnTo>
                  <a:pt x="873" y="857"/>
                </a:lnTo>
                <a:lnTo>
                  <a:pt x="881" y="866"/>
                </a:lnTo>
                <a:lnTo>
                  <a:pt x="888" y="874"/>
                </a:lnTo>
                <a:lnTo>
                  <a:pt x="896" y="883"/>
                </a:lnTo>
                <a:lnTo>
                  <a:pt x="903" y="892"/>
                </a:lnTo>
                <a:lnTo>
                  <a:pt x="910" y="901"/>
                </a:lnTo>
                <a:lnTo>
                  <a:pt x="918" y="910"/>
                </a:lnTo>
                <a:lnTo>
                  <a:pt x="925" y="920"/>
                </a:lnTo>
                <a:lnTo>
                  <a:pt x="933" y="930"/>
                </a:lnTo>
                <a:lnTo>
                  <a:pt x="940" y="940"/>
                </a:lnTo>
                <a:lnTo>
                  <a:pt x="948" y="950"/>
                </a:lnTo>
                <a:lnTo>
                  <a:pt x="955" y="961"/>
                </a:lnTo>
                <a:lnTo>
                  <a:pt x="963" y="972"/>
                </a:lnTo>
                <a:lnTo>
                  <a:pt x="970" y="983"/>
                </a:lnTo>
                <a:lnTo>
                  <a:pt x="978" y="994"/>
                </a:lnTo>
                <a:lnTo>
                  <a:pt x="985" y="1005"/>
                </a:lnTo>
                <a:lnTo>
                  <a:pt x="993" y="1017"/>
                </a:lnTo>
                <a:lnTo>
                  <a:pt x="1000" y="1028"/>
                </a:lnTo>
                <a:lnTo>
                  <a:pt x="1008" y="1040"/>
                </a:lnTo>
                <a:lnTo>
                  <a:pt x="1015" y="1052"/>
                </a:lnTo>
                <a:lnTo>
                  <a:pt x="1023" y="1065"/>
                </a:lnTo>
                <a:lnTo>
                  <a:pt x="1030" y="1077"/>
                </a:lnTo>
                <a:lnTo>
                  <a:pt x="1038" y="1089"/>
                </a:lnTo>
                <a:lnTo>
                  <a:pt x="1045" y="1102"/>
                </a:lnTo>
                <a:lnTo>
                  <a:pt x="1053" y="1115"/>
                </a:lnTo>
                <a:lnTo>
                  <a:pt x="1060" y="1128"/>
                </a:lnTo>
                <a:lnTo>
                  <a:pt x="1068" y="1141"/>
                </a:lnTo>
                <a:lnTo>
                  <a:pt x="1075" y="1154"/>
                </a:lnTo>
                <a:lnTo>
                  <a:pt x="1082" y="1168"/>
                </a:lnTo>
                <a:lnTo>
                  <a:pt x="1090" y="1181"/>
                </a:lnTo>
                <a:lnTo>
                  <a:pt x="1097" y="1195"/>
                </a:lnTo>
                <a:lnTo>
                  <a:pt x="1105" y="1209"/>
                </a:lnTo>
                <a:lnTo>
                  <a:pt x="1112" y="1223"/>
                </a:lnTo>
                <a:lnTo>
                  <a:pt x="1120" y="1237"/>
                </a:lnTo>
                <a:lnTo>
                  <a:pt x="1127" y="1251"/>
                </a:lnTo>
                <a:lnTo>
                  <a:pt x="1135" y="1265"/>
                </a:lnTo>
                <a:lnTo>
                  <a:pt x="1142" y="1279"/>
                </a:lnTo>
                <a:lnTo>
                  <a:pt x="1150" y="1293"/>
                </a:lnTo>
                <a:lnTo>
                  <a:pt x="1157" y="1308"/>
                </a:lnTo>
                <a:lnTo>
                  <a:pt x="1164" y="1322"/>
                </a:lnTo>
                <a:lnTo>
                  <a:pt x="1172" y="1337"/>
                </a:lnTo>
                <a:lnTo>
                  <a:pt x="1179" y="1352"/>
                </a:lnTo>
                <a:lnTo>
                  <a:pt x="1187" y="1366"/>
                </a:lnTo>
                <a:lnTo>
                  <a:pt x="1194" y="1381"/>
                </a:lnTo>
                <a:lnTo>
                  <a:pt x="1202" y="1395"/>
                </a:lnTo>
                <a:lnTo>
                  <a:pt x="1209" y="1410"/>
                </a:lnTo>
                <a:lnTo>
                  <a:pt x="1217" y="1425"/>
                </a:lnTo>
                <a:lnTo>
                  <a:pt x="1224" y="1440"/>
                </a:lnTo>
                <a:lnTo>
                  <a:pt x="1231" y="1455"/>
                </a:lnTo>
                <a:lnTo>
                  <a:pt x="1239" y="1470"/>
                </a:lnTo>
                <a:lnTo>
                  <a:pt x="1246" y="1485"/>
                </a:lnTo>
                <a:lnTo>
                  <a:pt x="1254" y="1500"/>
                </a:lnTo>
                <a:lnTo>
                  <a:pt x="1261" y="1515"/>
                </a:lnTo>
                <a:lnTo>
                  <a:pt x="1269" y="1529"/>
                </a:lnTo>
                <a:lnTo>
                  <a:pt x="1276" y="1544"/>
                </a:lnTo>
                <a:lnTo>
                  <a:pt x="1284" y="1559"/>
                </a:lnTo>
                <a:lnTo>
                  <a:pt x="1291" y="1574"/>
                </a:lnTo>
                <a:lnTo>
                  <a:pt x="1299" y="1589"/>
                </a:lnTo>
                <a:lnTo>
                  <a:pt x="1306" y="1604"/>
                </a:lnTo>
                <a:lnTo>
                  <a:pt x="1314" y="1619"/>
                </a:lnTo>
                <a:lnTo>
                  <a:pt x="1321" y="1634"/>
                </a:lnTo>
                <a:lnTo>
                  <a:pt x="1329" y="1649"/>
                </a:lnTo>
                <a:lnTo>
                  <a:pt x="1336" y="1663"/>
                </a:lnTo>
                <a:lnTo>
                  <a:pt x="1344" y="1678"/>
                </a:lnTo>
                <a:lnTo>
                  <a:pt x="1351" y="1692"/>
                </a:lnTo>
                <a:lnTo>
                  <a:pt x="1359" y="1707"/>
                </a:lnTo>
                <a:lnTo>
                  <a:pt x="1366" y="1721"/>
                </a:lnTo>
                <a:lnTo>
                  <a:pt x="1374" y="1736"/>
                </a:lnTo>
                <a:lnTo>
                  <a:pt x="1381" y="1750"/>
                </a:lnTo>
                <a:lnTo>
                  <a:pt x="1389" y="1764"/>
                </a:lnTo>
                <a:lnTo>
                  <a:pt x="1396" y="1779"/>
                </a:lnTo>
                <a:lnTo>
                  <a:pt x="1404" y="1793"/>
                </a:lnTo>
                <a:lnTo>
                  <a:pt x="1411" y="1807"/>
                </a:lnTo>
                <a:lnTo>
                  <a:pt x="1418" y="1821"/>
                </a:lnTo>
                <a:lnTo>
                  <a:pt x="1426" y="1835"/>
                </a:lnTo>
                <a:lnTo>
                  <a:pt x="1433" y="1848"/>
                </a:lnTo>
                <a:lnTo>
                  <a:pt x="1441" y="1862"/>
                </a:lnTo>
                <a:lnTo>
                  <a:pt x="1448" y="1875"/>
                </a:lnTo>
                <a:lnTo>
                  <a:pt x="1456" y="1889"/>
                </a:lnTo>
                <a:lnTo>
                  <a:pt x="1463" y="1902"/>
                </a:lnTo>
                <a:lnTo>
                  <a:pt x="1471" y="1915"/>
                </a:lnTo>
                <a:lnTo>
                  <a:pt x="1478" y="1928"/>
                </a:lnTo>
                <a:lnTo>
                  <a:pt x="1485" y="1941"/>
                </a:lnTo>
                <a:lnTo>
                  <a:pt x="1493" y="1953"/>
                </a:lnTo>
                <a:lnTo>
                  <a:pt x="1500" y="1966"/>
                </a:lnTo>
                <a:lnTo>
                  <a:pt x="1508" y="1978"/>
                </a:lnTo>
                <a:lnTo>
                  <a:pt x="1515" y="1990"/>
                </a:lnTo>
                <a:lnTo>
                  <a:pt x="1523" y="2002"/>
                </a:lnTo>
                <a:lnTo>
                  <a:pt x="1530" y="2014"/>
                </a:lnTo>
                <a:lnTo>
                  <a:pt x="1538" y="2025"/>
                </a:lnTo>
                <a:lnTo>
                  <a:pt x="1545" y="2037"/>
                </a:lnTo>
                <a:lnTo>
                  <a:pt x="1553" y="2048"/>
                </a:lnTo>
                <a:lnTo>
                  <a:pt x="1560" y="2059"/>
                </a:lnTo>
                <a:lnTo>
                  <a:pt x="1568" y="2070"/>
                </a:lnTo>
                <a:lnTo>
                  <a:pt x="1575" y="2081"/>
                </a:lnTo>
                <a:lnTo>
                  <a:pt x="1583" y="2091"/>
                </a:lnTo>
                <a:lnTo>
                  <a:pt x="1590" y="2102"/>
                </a:lnTo>
                <a:lnTo>
                  <a:pt x="1597" y="2111"/>
                </a:lnTo>
                <a:lnTo>
                  <a:pt x="1605" y="2121"/>
                </a:lnTo>
                <a:lnTo>
                  <a:pt x="1612" y="2131"/>
                </a:lnTo>
                <a:lnTo>
                  <a:pt x="1620" y="2140"/>
                </a:lnTo>
                <a:lnTo>
                  <a:pt x="1627" y="2149"/>
                </a:lnTo>
                <a:lnTo>
                  <a:pt x="1635" y="2158"/>
                </a:lnTo>
                <a:lnTo>
                  <a:pt x="1642" y="2166"/>
                </a:lnTo>
                <a:lnTo>
                  <a:pt x="1650" y="2175"/>
                </a:lnTo>
                <a:lnTo>
                  <a:pt x="1657" y="2183"/>
                </a:lnTo>
                <a:lnTo>
                  <a:pt x="1665" y="2191"/>
                </a:lnTo>
                <a:lnTo>
                  <a:pt x="1672" y="2198"/>
                </a:lnTo>
                <a:lnTo>
                  <a:pt x="1680" y="2205"/>
                </a:lnTo>
                <a:lnTo>
                  <a:pt x="1687" y="2213"/>
                </a:lnTo>
                <a:lnTo>
                  <a:pt x="1695" y="2219"/>
                </a:lnTo>
                <a:lnTo>
                  <a:pt x="1702" y="2225"/>
                </a:lnTo>
                <a:lnTo>
                  <a:pt x="1710" y="2232"/>
                </a:lnTo>
                <a:lnTo>
                  <a:pt x="1717" y="2237"/>
                </a:lnTo>
                <a:lnTo>
                  <a:pt x="1725" y="2243"/>
                </a:lnTo>
                <a:lnTo>
                  <a:pt x="1732" y="2248"/>
                </a:lnTo>
                <a:lnTo>
                  <a:pt x="1740" y="2253"/>
                </a:lnTo>
                <a:lnTo>
                  <a:pt x="1747" y="2257"/>
                </a:lnTo>
                <a:lnTo>
                  <a:pt x="1754" y="2262"/>
                </a:lnTo>
                <a:lnTo>
                  <a:pt x="1762" y="2265"/>
                </a:lnTo>
                <a:lnTo>
                  <a:pt x="1769" y="2269"/>
                </a:lnTo>
                <a:lnTo>
                  <a:pt x="1777" y="2272"/>
                </a:lnTo>
                <a:lnTo>
                  <a:pt x="1784" y="2275"/>
                </a:lnTo>
                <a:lnTo>
                  <a:pt x="1792" y="2277"/>
                </a:lnTo>
                <a:lnTo>
                  <a:pt x="1799" y="2280"/>
                </a:lnTo>
                <a:lnTo>
                  <a:pt x="1807" y="2282"/>
                </a:lnTo>
                <a:lnTo>
                  <a:pt x="1814" y="2283"/>
                </a:lnTo>
                <a:lnTo>
                  <a:pt x="1822" y="2284"/>
                </a:lnTo>
                <a:lnTo>
                  <a:pt x="1829" y="2285"/>
                </a:lnTo>
                <a:lnTo>
                  <a:pt x="1837" y="2285"/>
                </a:lnTo>
                <a:lnTo>
                  <a:pt x="1844" y="2285"/>
                </a:lnTo>
                <a:lnTo>
                  <a:pt x="1851" y="2284"/>
                </a:lnTo>
                <a:lnTo>
                  <a:pt x="1859" y="2283"/>
                </a:lnTo>
                <a:lnTo>
                  <a:pt x="1866" y="2282"/>
                </a:lnTo>
                <a:lnTo>
                  <a:pt x="1874" y="2280"/>
                </a:lnTo>
                <a:lnTo>
                  <a:pt x="1881" y="2278"/>
                </a:lnTo>
                <a:lnTo>
                  <a:pt x="1889" y="2276"/>
                </a:lnTo>
                <a:lnTo>
                  <a:pt x="1896" y="2273"/>
                </a:lnTo>
                <a:lnTo>
                  <a:pt x="1904" y="2269"/>
                </a:lnTo>
                <a:lnTo>
                  <a:pt x="1911" y="2265"/>
                </a:lnTo>
                <a:lnTo>
                  <a:pt x="1918" y="2261"/>
                </a:lnTo>
                <a:lnTo>
                  <a:pt x="1926" y="2256"/>
                </a:lnTo>
                <a:lnTo>
                  <a:pt x="1933" y="2251"/>
                </a:lnTo>
                <a:lnTo>
                  <a:pt x="1941" y="2246"/>
                </a:lnTo>
                <a:lnTo>
                  <a:pt x="1948" y="2240"/>
                </a:lnTo>
                <a:lnTo>
                  <a:pt x="1956" y="2233"/>
                </a:lnTo>
                <a:lnTo>
                  <a:pt x="1963" y="2226"/>
                </a:lnTo>
                <a:lnTo>
                  <a:pt x="1971" y="2219"/>
                </a:lnTo>
                <a:lnTo>
                  <a:pt x="1978" y="2211"/>
                </a:lnTo>
                <a:lnTo>
                  <a:pt x="1986" y="2202"/>
                </a:lnTo>
                <a:lnTo>
                  <a:pt x="1993" y="2193"/>
                </a:lnTo>
                <a:lnTo>
                  <a:pt x="2001" y="2184"/>
                </a:lnTo>
                <a:lnTo>
                  <a:pt x="2008" y="2174"/>
                </a:lnTo>
                <a:lnTo>
                  <a:pt x="2016" y="2164"/>
                </a:lnTo>
                <a:lnTo>
                  <a:pt x="2023" y="2153"/>
                </a:lnTo>
                <a:lnTo>
                  <a:pt x="2031" y="2141"/>
                </a:lnTo>
                <a:lnTo>
                  <a:pt x="2038" y="2129"/>
                </a:lnTo>
                <a:lnTo>
                  <a:pt x="2046" y="2117"/>
                </a:lnTo>
                <a:lnTo>
                  <a:pt x="2053" y="2104"/>
                </a:lnTo>
                <a:lnTo>
                  <a:pt x="2061" y="2090"/>
                </a:lnTo>
                <a:lnTo>
                  <a:pt x="2068" y="2076"/>
                </a:lnTo>
                <a:lnTo>
                  <a:pt x="2076" y="2062"/>
                </a:lnTo>
                <a:lnTo>
                  <a:pt x="2083" y="2046"/>
                </a:lnTo>
                <a:lnTo>
                  <a:pt x="2091" y="2031"/>
                </a:lnTo>
                <a:lnTo>
                  <a:pt x="2098" y="2015"/>
                </a:lnTo>
                <a:lnTo>
                  <a:pt x="2105" y="1998"/>
                </a:lnTo>
                <a:lnTo>
                  <a:pt x="2113" y="1980"/>
                </a:lnTo>
                <a:lnTo>
                  <a:pt x="2120" y="1962"/>
                </a:lnTo>
                <a:lnTo>
                  <a:pt x="2128" y="1944"/>
                </a:lnTo>
                <a:lnTo>
                  <a:pt x="2135" y="1925"/>
                </a:lnTo>
                <a:lnTo>
                  <a:pt x="2143" y="1905"/>
                </a:lnTo>
                <a:lnTo>
                  <a:pt x="2150" y="1884"/>
                </a:lnTo>
                <a:lnTo>
                  <a:pt x="2158" y="1863"/>
                </a:lnTo>
                <a:lnTo>
                  <a:pt x="2165" y="1842"/>
                </a:lnTo>
                <a:lnTo>
                  <a:pt x="2172" y="1820"/>
                </a:lnTo>
                <a:lnTo>
                  <a:pt x="2180" y="1797"/>
                </a:lnTo>
                <a:lnTo>
                  <a:pt x="2187" y="1774"/>
                </a:lnTo>
                <a:lnTo>
                  <a:pt x="2195" y="1750"/>
                </a:lnTo>
                <a:lnTo>
                  <a:pt x="2202" y="1725"/>
                </a:lnTo>
                <a:lnTo>
                  <a:pt x="2210" y="1700"/>
                </a:lnTo>
                <a:lnTo>
                  <a:pt x="2217" y="1674"/>
                </a:lnTo>
                <a:lnTo>
                  <a:pt x="2225" y="1647"/>
                </a:lnTo>
                <a:lnTo>
                  <a:pt x="2232" y="1620"/>
                </a:lnTo>
                <a:lnTo>
                  <a:pt x="2240" y="1593"/>
                </a:lnTo>
                <a:lnTo>
                  <a:pt x="2247" y="1564"/>
                </a:lnTo>
                <a:lnTo>
                  <a:pt x="2255" y="1535"/>
                </a:lnTo>
                <a:lnTo>
                  <a:pt x="2262" y="1505"/>
                </a:lnTo>
                <a:lnTo>
                  <a:pt x="2270" y="1475"/>
                </a:lnTo>
                <a:lnTo>
                  <a:pt x="2277" y="1443"/>
                </a:lnTo>
                <a:lnTo>
                  <a:pt x="2284" y="1412"/>
                </a:lnTo>
                <a:lnTo>
                  <a:pt x="2292" y="1379"/>
                </a:lnTo>
                <a:lnTo>
                  <a:pt x="2299" y="1346"/>
                </a:lnTo>
                <a:lnTo>
                  <a:pt x="2307" y="1312"/>
                </a:lnTo>
                <a:lnTo>
                  <a:pt x="2314" y="1277"/>
                </a:lnTo>
                <a:lnTo>
                  <a:pt x="2322" y="1242"/>
                </a:lnTo>
                <a:lnTo>
                  <a:pt x="2329" y="1205"/>
                </a:lnTo>
                <a:lnTo>
                  <a:pt x="2337" y="1169"/>
                </a:lnTo>
                <a:lnTo>
                  <a:pt x="2344" y="1131"/>
                </a:lnTo>
                <a:lnTo>
                  <a:pt x="2352" y="1093"/>
                </a:lnTo>
                <a:lnTo>
                  <a:pt x="2359" y="1054"/>
                </a:lnTo>
                <a:lnTo>
                  <a:pt x="2367" y="1014"/>
                </a:lnTo>
                <a:lnTo>
                  <a:pt x="2374" y="974"/>
                </a:lnTo>
                <a:lnTo>
                  <a:pt x="2382" y="932"/>
                </a:lnTo>
                <a:lnTo>
                  <a:pt x="2389" y="890"/>
                </a:lnTo>
                <a:lnTo>
                  <a:pt x="2397" y="848"/>
                </a:lnTo>
                <a:lnTo>
                  <a:pt x="2404" y="804"/>
                </a:lnTo>
                <a:lnTo>
                  <a:pt x="2412" y="760"/>
                </a:lnTo>
                <a:lnTo>
                  <a:pt x="2419" y="715"/>
                </a:lnTo>
                <a:lnTo>
                  <a:pt x="2426" y="669"/>
                </a:lnTo>
                <a:lnTo>
                  <a:pt x="2434" y="623"/>
                </a:lnTo>
                <a:lnTo>
                  <a:pt x="2441" y="575"/>
                </a:lnTo>
                <a:lnTo>
                  <a:pt x="2449" y="527"/>
                </a:lnTo>
                <a:lnTo>
                  <a:pt x="2456" y="478"/>
                </a:lnTo>
                <a:lnTo>
                  <a:pt x="2464" y="428"/>
                </a:lnTo>
                <a:lnTo>
                  <a:pt x="2471" y="377"/>
                </a:lnTo>
                <a:lnTo>
                  <a:pt x="2479" y="326"/>
                </a:lnTo>
                <a:lnTo>
                  <a:pt x="2486" y="273"/>
                </a:lnTo>
                <a:lnTo>
                  <a:pt x="2494" y="221"/>
                </a:lnTo>
                <a:lnTo>
                  <a:pt x="2501" y="167"/>
                </a:lnTo>
                <a:lnTo>
                  <a:pt x="2509" y="112"/>
                </a:lnTo>
                <a:lnTo>
                  <a:pt x="2516" y="56"/>
                </a:lnTo>
                <a:lnTo>
                  <a:pt x="2524" y="0"/>
                </a:lnTo>
              </a:path>
            </a:pathLst>
          </a:custGeom>
          <a:noFill/>
          <a:ln w="38100" cap="flat">
            <a:solidFill>
              <a:srgbClr val="00B05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1" name="Freeform 231"/>
          <p:cNvSpPr>
            <a:spLocks/>
          </p:cNvSpPr>
          <p:nvPr/>
        </p:nvSpPr>
        <p:spPr bwMode="auto">
          <a:xfrm>
            <a:off x="2868121" y="2475992"/>
            <a:ext cx="928694" cy="3042984"/>
          </a:xfrm>
          <a:custGeom>
            <a:avLst/>
            <a:gdLst/>
            <a:ahLst/>
            <a:cxnLst>
              <a:cxn ang="0">
                <a:pos x="7" y="2261"/>
              </a:cxn>
              <a:cxn ang="0">
                <a:pos x="22" y="2149"/>
              </a:cxn>
              <a:cxn ang="0">
                <a:pos x="37" y="2041"/>
              </a:cxn>
              <a:cxn ang="0">
                <a:pos x="52" y="1937"/>
              </a:cxn>
              <a:cxn ang="0">
                <a:pos x="67" y="1835"/>
              </a:cxn>
              <a:cxn ang="0">
                <a:pos x="82" y="1737"/>
              </a:cxn>
              <a:cxn ang="0">
                <a:pos x="97" y="1642"/>
              </a:cxn>
              <a:cxn ang="0">
                <a:pos x="112" y="1550"/>
              </a:cxn>
              <a:cxn ang="0">
                <a:pos x="127" y="1462"/>
              </a:cxn>
              <a:cxn ang="0">
                <a:pos x="142" y="1376"/>
              </a:cxn>
              <a:cxn ang="0">
                <a:pos x="157" y="1294"/>
              </a:cxn>
              <a:cxn ang="0">
                <a:pos x="172" y="1214"/>
              </a:cxn>
              <a:cxn ang="0">
                <a:pos x="187" y="1138"/>
              </a:cxn>
              <a:cxn ang="0">
                <a:pos x="201" y="1064"/>
              </a:cxn>
              <a:cxn ang="0">
                <a:pos x="216" y="993"/>
              </a:cxn>
              <a:cxn ang="0">
                <a:pos x="231" y="925"/>
              </a:cxn>
              <a:cxn ang="0">
                <a:pos x="246" y="860"/>
              </a:cxn>
              <a:cxn ang="0">
                <a:pos x="261" y="797"/>
              </a:cxn>
              <a:cxn ang="0">
                <a:pos x="276" y="737"/>
              </a:cxn>
              <a:cxn ang="0">
                <a:pos x="291" y="680"/>
              </a:cxn>
              <a:cxn ang="0">
                <a:pos x="306" y="626"/>
              </a:cxn>
              <a:cxn ang="0">
                <a:pos x="321" y="574"/>
              </a:cxn>
              <a:cxn ang="0">
                <a:pos x="336" y="524"/>
              </a:cxn>
              <a:cxn ang="0">
                <a:pos x="351" y="478"/>
              </a:cxn>
              <a:cxn ang="0">
                <a:pos x="366" y="434"/>
              </a:cxn>
              <a:cxn ang="0">
                <a:pos x="380" y="392"/>
              </a:cxn>
              <a:cxn ang="0">
                <a:pos x="395" y="352"/>
              </a:cxn>
              <a:cxn ang="0">
                <a:pos x="410" y="315"/>
              </a:cxn>
              <a:cxn ang="0">
                <a:pos x="425" y="280"/>
              </a:cxn>
              <a:cxn ang="0">
                <a:pos x="440" y="247"/>
              </a:cxn>
              <a:cxn ang="0">
                <a:pos x="455" y="217"/>
              </a:cxn>
              <a:cxn ang="0">
                <a:pos x="470" y="189"/>
              </a:cxn>
              <a:cxn ang="0">
                <a:pos x="485" y="163"/>
              </a:cxn>
              <a:cxn ang="0">
                <a:pos x="500" y="139"/>
              </a:cxn>
              <a:cxn ang="0">
                <a:pos x="515" y="117"/>
              </a:cxn>
              <a:cxn ang="0">
                <a:pos x="530" y="97"/>
              </a:cxn>
              <a:cxn ang="0">
                <a:pos x="545" y="79"/>
              </a:cxn>
              <a:cxn ang="0">
                <a:pos x="560" y="63"/>
              </a:cxn>
              <a:cxn ang="0">
                <a:pos x="575" y="49"/>
              </a:cxn>
              <a:cxn ang="0">
                <a:pos x="590" y="37"/>
              </a:cxn>
              <a:cxn ang="0">
                <a:pos x="605" y="26"/>
              </a:cxn>
              <a:cxn ang="0">
                <a:pos x="620" y="18"/>
              </a:cxn>
              <a:cxn ang="0">
                <a:pos x="634" y="11"/>
              </a:cxn>
              <a:cxn ang="0">
                <a:pos x="649" y="6"/>
              </a:cxn>
              <a:cxn ang="0">
                <a:pos x="664" y="2"/>
              </a:cxn>
              <a:cxn ang="0">
                <a:pos x="679" y="1"/>
              </a:cxn>
              <a:cxn ang="0">
                <a:pos x="692" y="0"/>
              </a:cxn>
            </a:cxnLst>
            <a:rect l="0" t="0" r="r" b="b"/>
            <a:pathLst>
              <a:path w="692" h="2318">
                <a:moveTo>
                  <a:pt x="0" y="2318"/>
                </a:moveTo>
                <a:lnTo>
                  <a:pt x="7" y="2261"/>
                </a:lnTo>
                <a:lnTo>
                  <a:pt x="15" y="2205"/>
                </a:lnTo>
                <a:lnTo>
                  <a:pt x="22" y="2149"/>
                </a:lnTo>
                <a:lnTo>
                  <a:pt x="30" y="2095"/>
                </a:lnTo>
                <a:lnTo>
                  <a:pt x="37" y="2041"/>
                </a:lnTo>
                <a:lnTo>
                  <a:pt x="45" y="1989"/>
                </a:lnTo>
                <a:lnTo>
                  <a:pt x="52" y="1937"/>
                </a:lnTo>
                <a:lnTo>
                  <a:pt x="60" y="1886"/>
                </a:lnTo>
                <a:lnTo>
                  <a:pt x="67" y="1835"/>
                </a:lnTo>
                <a:lnTo>
                  <a:pt x="74" y="1786"/>
                </a:lnTo>
                <a:lnTo>
                  <a:pt x="82" y="1737"/>
                </a:lnTo>
                <a:lnTo>
                  <a:pt x="89" y="1690"/>
                </a:lnTo>
                <a:lnTo>
                  <a:pt x="97" y="1642"/>
                </a:lnTo>
                <a:lnTo>
                  <a:pt x="104" y="1596"/>
                </a:lnTo>
                <a:lnTo>
                  <a:pt x="112" y="1550"/>
                </a:lnTo>
                <a:lnTo>
                  <a:pt x="119" y="1506"/>
                </a:lnTo>
                <a:lnTo>
                  <a:pt x="127" y="1462"/>
                </a:lnTo>
                <a:lnTo>
                  <a:pt x="134" y="1419"/>
                </a:lnTo>
                <a:lnTo>
                  <a:pt x="142" y="1376"/>
                </a:lnTo>
                <a:lnTo>
                  <a:pt x="149" y="1335"/>
                </a:lnTo>
                <a:lnTo>
                  <a:pt x="157" y="1294"/>
                </a:lnTo>
                <a:lnTo>
                  <a:pt x="164" y="1253"/>
                </a:lnTo>
                <a:lnTo>
                  <a:pt x="172" y="1214"/>
                </a:lnTo>
                <a:lnTo>
                  <a:pt x="179" y="1175"/>
                </a:lnTo>
                <a:lnTo>
                  <a:pt x="187" y="1138"/>
                </a:lnTo>
                <a:lnTo>
                  <a:pt x="194" y="1100"/>
                </a:lnTo>
                <a:lnTo>
                  <a:pt x="201" y="1064"/>
                </a:lnTo>
                <a:lnTo>
                  <a:pt x="209" y="1028"/>
                </a:lnTo>
                <a:lnTo>
                  <a:pt x="216" y="993"/>
                </a:lnTo>
                <a:lnTo>
                  <a:pt x="224" y="959"/>
                </a:lnTo>
                <a:lnTo>
                  <a:pt x="231" y="925"/>
                </a:lnTo>
                <a:lnTo>
                  <a:pt x="239" y="892"/>
                </a:lnTo>
                <a:lnTo>
                  <a:pt x="246" y="860"/>
                </a:lnTo>
                <a:lnTo>
                  <a:pt x="254" y="828"/>
                </a:lnTo>
                <a:lnTo>
                  <a:pt x="261" y="797"/>
                </a:lnTo>
                <a:lnTo>
                  <a:pt x="269" y="767"/>
                </a:lnTo>
                <a:lnTo>
                  <a:pt x="276" y="737"/>
                </a:lnTo>
                <a:lnTo>
                  <a:pt x="284" y="709"/>
                </a:lnTo>
                <a:lnTo>
                  <a:pt x="291" y="680"/>
                </a:lnTo>
                <a:lnTo>
                  <a:pt x="299" y="653"/>
                </a:lnTo>
                <a:lnTo>
                  <a:pt x="306" y="626"/>
                </a:lnTo>
                <a:lnTo>
                  <a:pt x="313" y="600"/>
                </a:lnTo>
                <a:lnTo>
                  <a:pt x="321" y="574"/>
                </a:lnTo>
                <a:lnTo>
                  <a:pt x="328" y="549"/>
                </a:lnTo>
                <a:lnTo>
                  <a:pt x="336" y="524"/>
                </a:lnTo>
                <a:lnTo>
                  <a:pt x="343" y="501"/>
                </a:lnTo>
                <a:lnTo>
                  <a:pt x="351" y="478"/>
                </a:lnTo>
                <a:lnTo>
                  <a:pt x="358" y="455"/>
                </a:lnTo>
                <a:lnTo>
                  <a:pt x="366" y="434"/>
                </a:lnTo>
                <a:lnTo>
                  <a:pt x="373" y="412"/>
                </a:lnTo>
                <a:lnTo>
                  <a:pt x="380" y="392"/>
                </a:lnTo>
                <a:lnTo>
                  <a:pt x="388" y="371"/>
                </a:lnTo>
                <a:lnTo>
                  <a:pt x="395" y="352"/>
                </a:lnTo>
                <a:lnTo>
                  <a:pt x="403" y="333"/>
                </a:lnTo>
                <a:lnTo>
                  <a:pt x="410" y="315"/>
                </a:lnTo>
                <a:lnTo>
                  <a:pt x="418" y="297"/>
                </a:lnTo>
                <a:lnTo>
                  <a:pt x="425" y="280"/>
                </a:lnTo>
                <a:lnTo>
                  <a:pt x="433" y="263"/>
                </a:lnTo>
                <a:lnTo>
                  <a:pt x="440" y="247"/>
                </a:lnTo>
                <a:lnTo>
                  <a:pt x="448" y="232"/>
                </a:lnTo>
                <a:lnTo>
                  <a:pt x="455" y="217"/>
                </a:lnTo>
                <a:lnTo>
                  <a:pt x="463" y="203"/>
                </a:lnTo>
                <a:lnTo>
                  <a:pt x="470" y="189"/>
                </a:lnTo>
                <a:lnTo>
                  <a:pt x="478" y="175"/>
                </a:lnTo>
                <a:lnTo>
                  <a:pt x="485" y="163"/>
                </a:lnTo>
                <a:lnTo>
                  <a:pt x="493" y="151"/>
                </a:lnTo>
                <a:lnTo>
                  <a:pt x="500" y="139"/>
                </a:lnTo>
                <a:lnTo>
                  <a:pt x="508" y="128"/>
                </a:lnTo>
                <a:lnTo>
                  <a:pt x="515" y="117"/>
                </a:lnTo>
                <a:lnTo>
                  <a:pt x="523" y="107"/>
                </a:lnTo>
                <a:lnTo>
                  <a:pt x="530" y="97"/>
                </a:lnTo>
                <a:lnTo>
                  <a:pt x="538" y="88"/>
                </a:lnTo>
                <a:lnTo>
                  <a:pt x="545" y="79"/>
                </a:lnTo>
                <a:lnTo>
                  <a:pt x="553" y="71"/>
                </a:lnTo>
                <a:lnTo>
                  <a:pt x="560" y="63"/>
                </a:lnTo>
                <a:lnTo>
                  <a:pt x="567" y="56"/>
                </a:lnTo>
                <a:lnTo>
                  <a:pt x="575" y="49"/>
                </a:lnTo>
                <a:lnTo>
                  <a:pt x="582" y="43"/>
                </a:lnTo>
                <a:lnTo>
                  <a:pt x="590" y="37"/>
                </a:lnTo>
                <a:lnTo>
                  <a:pt x="597" y="32"/>
                </a:lnTo>
                <a:lnTo>
                  <a:pt x="605" y="26"/>
                </a:lnTo>
                <a:lnTo>
                  <a:pt x="612" y="22"/>
                </a:lnTo>
                <a:lnTo>
                  <a:pt x="620" y="18"/>
                </a:lnTo>
                <a:lnTo>
                  <a:pt x="627" y="14"/>
                </a:lnTo>
                <a:lnTo>
                  <a:pt x="634" y="11"/>
                </a:lnTo>
                <a:lnTo>
                  <a:pt x="642" y="8"/>
                </a:lnTo>
                <a:lnTo>
                  <a:pt x="649" y="6"/>
                </a:lnTo>
                <a:lnTo>
                  <a:pt x="657" y="4"/>
                </a:lnTo>
                <a:lnTo>
                  <a:pt x="664" y="2"/>
                </a:lnTo>
                <a:lnTo>
                  <a:pt x="672" y="1"/>
                </a:lnTo>
                <a:lnTo>
                  <a:pt x="679" y="1"/>
                </a:lnTo>
                <a:lnTo>
                  <a:pt x="687" y="0"/>
                </a:lnTo>
                <a:lnTo>
                  <a:pt x="692" y="0"/>
                </a:lnTo>
              </a:path>
            </a:pathLst>
          </a:custGeom>
          <a:noFill/>
          <a:ln w="63500"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2" name="Freeform 231"/>
          <p:cNvSpPr>
            <a:spLocks/>
          </p:cNvSpPr>
          <p:nvPr/>
        </p:nvSpPr>
        <p:spPr bwMode="auto">
          <a:xfrm rot="10800000">
            <a:off x="5379084" y="1475860"/>
            <a:ext cx="1000131" cy="2990854"/>
          </a:xfrm>
          <a:custGeom>
            <a:avLst/>
            <a:gdLst/>
            <a:ahLst/>
            <a:cxnLst>
              <a:cxn ang="0">
                <a:pos x="7" y="2261"/>
              </a:cxn>
              <a:cxn ang="0">
                <a:pos x="22" y="2149"/>
              </a:cxn>
              <a:cxn ang="0">
                <a:pos x="37" y="2041"/>
              </a:cxn>
              <a:cxn ang="0">
                <a:pos x="52" y="1937"/>
              </a:cxn>
              <a:cxn ang="0">
                <a:pos x="67" y="1835"/>
              </a:cxn>
              <a:cxn ang="0">
                <a:pos x="82" y="1737"/>
              </a:cxn>
              <a:cxn ang="0">
                <a:pos x="97" y="1642"/>
              </a:cxn>
              <a:cxn ang="0">
                <a:pos x="112" y="1550"/>
              </a:cxn>
              <a:cxn ang="0">
                <a:pos x="127" y="1462"/>
              </a:cxn>
              <a:cxn ang="0">
                <a:pos x="142" y="1376"/>
              </a:cxn>
              <a:cxn ang="0">
                <a:pos x="157" y="1294"/>
              </a:cxn>
              <a:cxn ang="0">
                <a:pos x="172" y="1214"/>
              </a:cxn>
              <a:cxn ang="0">
                <a:pos x="187" y="1138"/>
              </a:cxn>
              <a:cxn ang="0">
                <a:pos x="201" y="1064"/>
              </a:cxn>
              <a:cxn ang="0">
                <a:pos x="216" y="993"/>
              </a:cxn>
              <a:cxn ang="0">
                <a:pos x="231" y="925"/>
              </a:cxn>
              <a:cxn ang="0">
                <a:pos x="246" y="860"/>
              </a:cxn>
              <a:cxn ang="0">
                <a:pos x="261" y="797"/>
              </a:cxn>
              <a:cxn ang="0">
                <a:pos x="276" y="737"/>
              </a:cxn>
              <a:cxn ang="0">
                <a:pos x="291" y="680"/>
              </a:cxn>
              <a:cxn ang="0">
                <a:pos x="306" y="626"/>
              </a:cxn>
              <a:cxn ang="0">
                <a:pos x="321" y="574"/>
              </a:cxn>
              <a:cxn ang="0">
                <a:pos x="336" y="524"/>
              </a:cxn>
              <a:cxn ang="0">
                <a:pos x="351" y="478"/>
              </a:cxn>
              <a:cxn ang="0">
                <a:pos x="366" y="434"/>
              </a:cxn>
              <a:cxn ang="0">
                <a:pos x="380" y="392"/>
              </a:cxn>
              <a:cxn ang="0">
                <a:pos x="395" y="352"/>
              </a:cxn>
              <a:cxn ang="0">
                <a:pos x="410" y="315"/>
              </a:cxn>
              <a:cxn ang="0">
                <a:pos x="425" y="280"/>
              </a:cxn>
              <a:cxn ang="0">
                <a:pos x="440" y="247"/>
              </a:cxn>
              <a:cxn ang="0">
                <a:pos x="455" y="217"/>
              </a:cxn>
              <a:cxn ang="0">
                <a:pos x="470" y="189"/>
              </a:cxn>
              <a:cxn ang="0">
                <a:pos x="485" y="163"/>
              </a:cxn>
              <a:cxn ang="0">
                <a:pos x="500" y="139"/>
              </a:cxn>
              <a:cxn ang="0">
                <a:pos x="515" y="117"/>
              </a:cxn>
              <a:cxn ang="0">
                <a:pos x="530" y="97"/>
              </a:cxn>
              <a:cxn ang="0">
                <a:pos x="545" y="79"/>
              </a:cxn>
              <a:cxn ang="0">
                <a:pos x="560" y="63"/>
              </a:cxn>
              <a:cxn ang="0">
                <a:pos x="575" y="49"/>
              </a:cxn>
              <a:cxn ang="0">
                <a:pos x="590" y="37"/>
              </a:cxn>
              <a:cxn ang="0">
                <a:pos x="605" y="26"/>
              </a:cxn>
              <a:cxn ang="0">
                <a:pos x="620" y="18"/>
              </a:cxn>
              <a:cxn ang="0">
                <a:pos x="634" y="11"/>
              </a:cxn>
              <a:cxn ang="0">
                <a:pos x="649" y="6"/>
              </a:cxn>
              <a:cxn ang="0">
                <a:pos x="664" y="2"/>
              </a:cxn>
              <a:cxn ang="0">
                <a:pos x="679" y="1"/>
              </a:cxn>
              <a:cxn ang="0">
                <a:pos x="692" y="0"/>
              </a:cxn>
            </a:cxnLst>
            <a:rect l="0" t="0" r="r" b="b"/>
            <a:pathLst>
              <a:path w="692" h="2318">
                <a:moveTo>
                  <a:pt x="0" y="2318"/>
                </a:moveTo>
                <a:lnTo>
                  <a:pt x="7" y="2261"/>
                </a:lnTo>
                <a:lnTo>
                  <a:pt x="15" y="2205"/>
                </a:lnTo>
                <a:lnTo>
                  <a:pt x="22" y="2149"/>
                </a:lnTo>
                <a:lnTo>
                  <a:pt x="30" y="2095"/>
                </a:lnTo>
                <a:lnTo>
                  <a:pt x="37" y="2041"/>
                </a:lnTo>
                <a:lnTo>
                  <a:pt x="45" y="1989"/>
                </a:lnTo>
                <a:lnTo>
                  <a:pt x="52" y="1937"/>
                </a:lnTo>
                <a:lnTo>
                  <a:pt x="60" y="1886"/>
                </a:lnTo>
                <a:lnTo>
                  <a:pt x="67" y="1835"/>
                </a:lnTo>
                <a:lnTo>
                  <a:pt x="74" y="1786"/>
                </a:lnTo>
                <a:lnTo>
                  <a:pt x="82" y="1737"/>
                </a:lnTo>
                <a:lnTo>
                  <a:pt x="89" y="1690"/>
                </a:lnTo>
                <a:lnTo>
                  <a:pt x="97" y="1642"/>
                </a:lnTo>
                <a:lnTo>
                  <a:pt x="104" y="1596"/>
                </a:lnTo>
                <a:lnTo>
                  <a:pt x="112" y="1550"/>
                </a:lnTo>
                <a:lnTo>
                  <a:pt x="119" y="1506"/>
                </a:lnTo>
                <a:lnTo>
                  <a:pt x="127" y="1462"/>
                </a:lnTo>
                <a:lnTo>
                  <a:pt x="134" y="1419"/>
                </a:lnTo>
                <a:lnTo>
                  <a:pt x="142" y="1376"/>
                </a:lnTo>
                <a:lnTo>
                  <a:pt x="149" y="1335"/>
                </a:lnTo>
                <a:lnTo>
                  <a:pt x="157" y="1294"/>
                </a:lnTo>
                <a:lnTo>
                  <a:pt x="164" y="1253"/>
                </a:lnTo>
                <a:lnTo>
                  <a:pt x="172" y="1214"/>
                </a:lnTo>
                <a:lnTo>
                  <a:pt x="179" y="1175"/>
                </a:lnTo>
                <a:lnTo>
                  <a:pt x="187" y="1138"/>
                </a:lnTo>
                <a:lnTo>
                  <a:pt x="194" y="1100"/>
                </a:lnTo>
                <a:lnTo>
                  <a:pt x="201" y="1064"/>
                </a:lnTo>
                <a:lnTo>
                  <a:pt x="209" y="1028"/>
                </a:lnTo>
                <a:lnTo>
                  <a:pt x="216" y="993"/>
                </a:lnTo>
                <a:lnTo>
                  <a:pt x="224" y="959"/>
                </a:lnTo>
                <a:lnTo>
                  <a:pt x="231" y="925"/>
                </a:lnTo>
                <a:lnTo>
                  <a:pt x="239" y="892"/>
                </a:lnTo>
                <a:lnTo>
                  <a:pt x="246" y="860"/>
                </a:lnTo>
                <a:lnTo>
                  <a:pt x="254" y="828"/>
                </a:lnTo>
                <a:lnTo>
                  <a:pt x="261" y="797"/>
                </a:lnTo>
                <a:lnTo>
                  <a:pt x="269" y="767"/>
                </a:lnTo>
                <a:lnTo>
                  <a:pt x="276" y="737"/>
                </a:lnTo>
                <a:lnTo>
                  <a:pt x="284" y="709"/>
                </a:lnTo>
                <a:lnTo>
                  <a:pt x="291" y="680"/>
                </a:lnTo>
                <a:lnTo>
                  <a:pt x="299" y="653"/>
                </a:lnTo>
                <a:lnTo>
                  <a:pt x="306" y="626"/>
                </a:lnTo>
                <a:lnTo>
                  <a:pt x="313" y="600"/>
                </a:lnTo>
                <a:lnTo>
                  <a:pt x="321" y="574"/>
                </a:lnTo>
                <a:lnTo>
                  <a:pt x="328" y="549"/>
                </a:lnTo>
                <a:lnTo>
                  <a:pt x="336" y="524"/>
                </a:lnTo>
                <a:lnTo>
                  <a:pt x="343" y="501"/>
                </a:lnTo>
                <a:lnTo>
                  <a:pt x="351" y="478"/>
                </a:lnTo>
                <a:lnTo>
                  <a:pt x="358" y="455"/>
                </a:lnTo>
                <a:lnTo>
                  <a:pt x="366" y="434"/>
                </a:lnTo>
                <a:lnTo>
                  <a:pt x="373" y="412"/>
                </a:lnTo>
                <a:lnTo>
                  <a:pt x="380" y="392"/>
                </a:lnTo>
                <a:lnTo>
                  <a:pt x="388" y="371"/>
                </a:lnTo>
                <a:lnTo>
                  <a:pt x="395" y="352"/>
                </a:lnTo>
                <a:lnTo>
                  <a:pt x="403" y="333"/>
                </a:lnTo>
                <a:lnTo>
                  <a:pt x="410" y="315"/>
                </a:lnTo>
                <a:lnTo>
                  <a:pt x="418" y="297"/>
                </a:lnTo>
                <a:lnTo>
                  <a:pt x="425" y="280"/>
                </a:lnTo>
                <a:lnTo>
                  <a:pt x="433" y="263"/>
                </a:lnTo>
                <a:lnTo>
                  <a:pt x="440" y="247"/>
                </a:lnTo>
                <a:lnTo>
                  <a:pt x="448" y="232"/>
                </a:lnTo>
                <a:lnTo>
                  <a:pt x="455" y="217"/>
                </a:lnTo>
                <a:lnTo>
                  <a:pt x="463" y="203"/>
                </a:lnTo>
                <a:lnTo>
                  <a:pt x="470" y="189"/>
                </a:lnTo>
                <a:lnTo>
                  <a:pt x="478" y="175"/>
                </a:lnTo>
                <a:lnTo>
                  <a:pt x="485" y="163"/>
                </a:lnTo>
                <a:lnTo>
                  <a:pt x="493" y="151"/>
                </a:lnTo>
                <a:lnTo>
                  <a:pt x="500" y="139"/>
                </a:lnTo>
                <a:lnTo>
                  <a:pt x="508" y="128"/>
                </a:lnTo>
                <a:lnTo>
                  <a:pt x="515" y="117"/>
                </a:lnTo>
                <a:lnTo>
                  <a:pt x="523" y="107"/>
                </a:lnTo>
                <a:lnTo>
                  <a:pt x="530" y="97"/>
                </a:lnTo>
                <a:lnTo>
                  <a:pt x="538" y="88"/>
                </a:lnTo>
                <a:lnTo>
                  <a:pt x="545" y="79"/>
                </a:lnTo>
                <a:lnTo>
                  <a:pt x="553" y="71"/>
                </a:lnTo>
                <a:lnTo>
                  <a:pt x="560" y="63"/>
                </a:lnTo>
                <a:lnTo>
                  <a:pt x="567" y="56"/>
                </a:lnTo>
                <a:lnTo>
                  <a:pt x="575" y="49"/>
                </a:lnTo>
                <a:lnTo>
                  <a:pt x="582" y="43"/>
                </a:lnTo>
                <a:lnTo>
                  <a:pt x="590" y="37"/>
                </a:lnTo>
                <a:lnTo>
                  <a:pt x="597" y="32"/>
                </a:lnTo>
                <a:lnTo>
                  <a:pt x="605" y="26"/>
                </a:lnTo>
                <a:lnTo>
                  <a:pt x="612" y="22"/>
                </a:lnTo>
                <a:lnTo>
                  <a:pt x="620" y="18"/>
                </a:lnTo>
                <a:lnTo>
                  <a:pt x="627" y="14"/>
                </a:lnTo>
                <a:lnTo>
                  <a:pt x="634" y="11"/>
                </a:lnTo>
                <a:lnTo>
                  <a:pt x="642" y="8"/>
                </a:lnTo>
                <a:lnTo>
                  <a:pt x="649" y="6"/>
                </a:lnTo>
                <a:lnTo>
                  <a:pt x="657" y="4"/>
                </a:lnTo>
                <a:lnTo>
                  <a:pt x="664" y="2"/>
                </a:lnTo>
                <a:lnTo>
                  <a:pt x="672" y="1"/>
                </a:lnTo>
                <a:lnTo>
                  <a:pt x="679" y="1"/>
                </a:lnTo>
                <a:lnTo>
                  <a:pt x="687" y="0"/>
                </a:lnTo>
                <a:lnTo>
                  <a:pt x="692" y="0"/>
                </a:lnTo>
              </a:path>
            </a:pathLst>
          </a:custGeom>
          <a:noFill/>
          <a:ln w="63500"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3" name="Freeform 461"/>
          <p:cNvSpPr>
            <a:spLocks/>
          </p:cNvSpPr>
          <p:nvPr/>
        </p:nvSpPr>
        <p:spPr bwMode="auto">
          <a:xfrm>
            <a:off x="3807448" y="2475992"/>
            <a:ext cx="1643074" cy="2000264"/>
          </a:xfrm>
          <a:custGeom>
            <a:avLst/>
            <a:gdLst/>
            <a:ahLst/>
            <a:cxnLst>
              <a:cxn ang="0">
                <a:pos x="15" y="1"/>
              </a:cxn>
              <a:cxn ang="0">
                <a:pos x="37" y="6"/>
              </a:cxn>
              <a:cxn ang="0">
                <a:pos x="60" y="13"/>
              </a:cxn>
              <a:cxn ang="0">
                <a:pos x="82" y="24"/>
              </a:cxn>
              <a:cxn ang="0">
                <a:pos x="104" y="38"/>
              </a:cxn>
              <a:cxn ang="0">
                <a:pos x="127" y="54"/>
              </a:cxn>
              <a:cxn ang="0">
                <a:pos x="149" y="73"/>
              </a:cxn>
              <a:cxn ang="0">
                <a:pos x="171" y="95"/>
              </a:cxn>
              <a:cxn ang="0">
                <a:pos x="194" y="119"/>
              </a:cxn>
              <a:cxn ang="0">
                <a:pos x="216" y="146"/>
              </a:cxn>
              <a:cxn ang="0">
                <a:pos x="239" y="175"/>
              </a:cxn>
              <a:cxn ang="0">
                <a:pos x="261" y="205"/>
              </a:cxn>
              <a:cxn ang="0">
                <a:pos x="284" y="238"/>
              </a:cxn>
              <a:cxn ang="0">
                <a:pos x="306" y="272"/>
              </a:cxn>
              <a:cxn ang="0">
                <a:pos x="328" y="308"/>
              </a:cxn>
              <a:cxn ang="0">
                <a:pos x="351" y="346"/>
              </a:cxn>
              <a:cxn ang="0">
                <a:pos x="373" y="385"/>
              </a:cxn>
              <a:cxn ang="0">
                <a:pos x="395" y="425"/>
              </a:cxn>
              <a:cxn ang="0">
                <a:pos x="418" y="466"/>
              </a:cxn>
              <a:cxn ang="0">
                <a:pos x="440" y="508"/>
              </a:cxn>
              <a:cxn ang="0">
                <a:pos x="463" y="551"/>
              </a:cxn>
              <a:cxn ang="0">
                <a:pos x="485" y="594"/>
              </a:cxn>
              <a:cxn ang="0">
                <a:pos x="507" y="638"/>
              </a:cxn>
              <a:cxn ang="0">
                <a:pos x="530" y="682"/>
              </a:cxn>
              <a:cxn ang="0">
                <a:pos x="552" y="727"/>
              </a:cxn>
              <a:cxn ang="0">
                <a:pos x="575" y="772"/>
              </a:cxn>
              <a:cxn ang="0">
                <a:pos x="597" y="817"/>
              </a:cxn>
              <a:cxn ang="0">
                <a:pos x="620" y="862"/>
              </a:cxn>
              <a:cxn ang="0">
                <a:pos x="642" y="906"/>
              </a:cxn>
              <a:cxn ang="0">
                <a:pos x="664" y="950"/>
              </a:cxn>
              <a:cxn ang="0">
                <a:pos x="687" y="993"/>
              </a:cxn>
              <a:cxn ang="0">
                <a:pos x="709" y="1036"/>
              </a:cxn>
              <a:cxn ang="0">
                <a:pos x="732" y="1078"/>
              </a:cxn>
              <a:cxn ang="0">
                <a:pos x="754" y="1118"/>
              </a:cxn>
              <a:cxn ang="0">
                <a:pos x="776" y="1158"/>
              </a:cxn>
              <a:cxn ang="0">
                <a:pos x="799" y="1197"/>
              </a:cxn>
              <a:cxn ang="0">
                <a:pos x="821" y="1234"/>
              </a:cxn>
              <a:cxn ang="0">
                <a:pos x="843" y="1270"/>
              </a:cxn>
              <a:cxn ang="0">
                <a:pos x="866" y="1304"/>
              </a:cxn>
              <a:cxn ang="0">
                <a:pos x="888" y="1336"/>
              </a:cxn>
              <a:cxn ang="0">
                <a:pos x="911" y="1366"/>
              </a:cxn>
              <a:cxn ang="0">
                <a:pos x="933" y="1394"/>
              </a:cxn>
              <a:cxn ang="0">
                <a:pos x="956" y="1420"/>
              </a:cxn>
              <a:cxn ang="0">
                <a:pos x="978" y="1444"/>
              </a:cxn>
              <a:cxn ang="0">
                <a:pos x="1001" y="1465"/>
              </a:cxn>
              <a:cxn ang="0">
                <a:pos x="1023" y="1484"/>
              </a:cxn>
              <a:cxn ang="0">
                <a:pos x="1045" y="1500"/>
              </a:cxn>
              <a:cxn ang="0">
                <a:pos x="1068" y="1513"/>
              </a:cxn>
              <a:cxn ang="0">
                <a:pos x="1090" y="1523"/>
              </a:cxn>
              <a:cxn ang="0">
                <a:pos x="1112" y="1530"/>
              </a:cxn>
              <a:cxn ang="0">
                <a:pos x="1135" y="1533"/>
              </a:cxn>
            </a:cxnLst>
            <a:rect l="0" t="0" r="r" b="b"/>
            <a:pathLst>
              <a:path w="1145" h="1534">
                <a:moveTo>
                  <a:pt x="0" y="0"/>
                </a:moveTo>
                <a:lnTo>
                  <a:pt x="7" y="1"/>
                </a:lnTo>
                <a:lnTo>
                  <a:pt x="15" y="1"/>
                </a:lnTo>
                <a:lnTo>
                  <a:pt x="22" y="2"/>
                </a:lnTo>
                <a:lnTo>
                  <a:pt x="30" y="4"/>
                </a:lnTo>
                <a:lnTo>
                  <a:pt x="37" y="6"/>
                </a:lnTo>
                <a:lnTo>
                  <a:pt x="45" y="8"/>
                </a:lnTo>
                <a:lnTo>
                  <a:pt x="52" y="10"/>
                </a:lnTo>
                <a:lnTo>
                  <a:pt x="60" y="13"/>
                </a:lnTo>
                <a:lnTo>
                  <a:pt x="67" y="16"/>
                </a:lnTo>
                <a:lnTo>
                  <a:pt x="75" y="20"/>
                </a:lnTo>
                <a:lnTo>
                  <a:pt x="82" y="24"/>
                </a:lnTo>
                <a:lnTo>
                  <a:pt x="89" y="28"/>
                </a:lnTo>
                <a:lnTo>
                  <a:pt x="97" y="33"/>
                </a:lnTo>
                <a:lnTo>
                  <a:pt x="104" y="38"/>
                </a:lnTo>
                <a:lnTo>
                  <a:pt x="112" y="43"/>
                </a:lnTo>
                <a:lnTo>
                  <a:pt x="119" y="48"/>
                </a:lnTo>
                <a:lnTo>
                  <a:pt x="127" y="54"/>
                </a:lnTo>
                <a:lnTo>
                  <a:pt x="134" y="60"/>
                </a:lnTo>
                <a:lnTo>
                  <a:pt x="141" y="67"/>
                </a:lnTo>
                <a:lnTo>
                  <a:pt x="149" y="73"/>
                </a:lnTo>
                <a:lnTo>
                  <a:pt x="156" y="80"/>
                </a:lnTo>
                <a:lnTo>
                  <a:pt x="164" y="88"/>
                </a:lnTo>
                <a:lnTo>
                  <a:pt x="171" y="95"/>
                </a:lnTo>
                <a:lnTo>
                  <a:pt x="179" y="103"/>
                </a:lnTo>
                <a:lnTo>
                  <a:pt x="186" y="111"/>
                </a:lnTo>
                <a:lnTo>
                  <a:pt x="194" y="119"/>
                </a:lnTo>
                <a:lnTo>
                  <a:pt x="201" y="128"/>
                </a:lnTo>
                <a:lnTo>
                  <a:pt x="209" y="137"/>
                </a:lnTo>
                <a:lnTo>
                  <a:pt x="216" y="146"/>
                </a:lnTo>
                <a:lnTo>
                  <a:pt x="224" y="155"/>
                </a:lnTo>
                <a:lnTo>
                  <a:pt x="231" y="165"/>
                </a:lnTo>
                <a:lnTo>
                  <a:pt x="239" y="175"/>
                </a:lnTo>
                <a:lnTo>
                  <a:pt x="246" y="185"/>
                </a:lnTo>
                <a:lnTo>
                  <a:pt x="254" y="195"/>
                </a:lnTo>
                <a:lnTo>
                  <a:pt x="261" y="205"/>
                </a:lnTo>
                <a:lnTo>
                  <a:pt x="269" y="216"/>
                </a:lnTo>
                <a:lnTo>
                  <a:pt x="276" y="227"/>
                </a:lnTo>
                <a:lnTo>
                  <a:pt x="284" y="238"/>
                </a:lnTo>
                <a:lnTo>
                  <a:pt x="291" y="249"/>
                </a:lnTo>
                <a:lnTo>
                  <a:pt x="299" y="260"/>
                </a:lnTo>
                <a:lnTo>
                  <a:pt x="306" y="272"/>
                </a:lnTo>
                <a:lnTo>
                  <a:pt x="314" y="284"/>
                </a:lnTo>
                <a:lnTo>
                  <a:pt x="321" y="296"/>
                </a:lnTo>
                <a:lnTo>
                  <a:pt x="328" y="308"/>
                </a:lnTo>
                <a:lnTo>
                  <a:pt x="336" y="320"/>
                </a:lnTo>
                <a:lnTo>
                  <a:pt x="343" y="333"/>
                </a:lnTo>
                <a:lnTo>
                  <a:pt x="351" y="346"/>
                </a:lnTo>
                <a:lnTo>
                  <a:pt x="358" y="358"/>
                </a:lnTo>
                <a:lnTo>
                  <a:pt x="366" y="371"/>
                </a:lnTo>
                <a:lnTo>
                  <a:pt x="373" y="385"/>
                </a:lnTo>
                <a:lnTo>
                  <a:pt x="381" y="398"/>
                </a:lnTo>
                <a:lnTo>
                  <a:pt x="388" y="411"/>
                </a:lnTo>
                <a:lnTo>
                  <a:pt x="395" y="425"/>
                </a:lnTo>
                <a:lnTo>
                  <a:pt x="403" y="438"/>
                </a:lnTo>
                <a:lnTo>
                  <a:pt x="410" y="452"/>
                </a:lnTo>
                <a:lnTo>
                  <a:pt x="418" y="466"/>
                </a:lnTo>
                <a:lnTo>
                  <a:pt x="425" y="479"/>
                </a:lnTo>
                <a:lnTo>
                  <a:pt x="433" y="494"/>
                </a:lnTo>
                <a:lnTo>
                  <a:pt x="440" y="508"/>
                </a:lnTo>
                <a:lnTo>
                  <a:pt x="448" y="522"/>
                </a:lnTo>
                <a:lnTo>
                  <a:pt x="455" y="536"/>
                </a:lnTo>
                <a:lnTo>
                  <a:pt x="463" y="551"/>
                </a:lnTo>
                <a:lnTo>
                  <a:pt x="470" y="565"/>
                </a:lnTo>
                <a:lnTo>
                  <a:pt x="478" y="580"/>
                </a:lnTo>
                <a:lnTo>
                  <a:pt x="485" y="594"/>
                </a:lnTo>
                <a:lnTo>
                  <a:pt x="493" y="609"/>
                </a:lnTo>
                <a:lnTo>
                  <a:pt x="500" y="623"/>
                </a:lnTo>
                <a:lnTo>
                  <a:pt x="507" y="638"/>
                </a:lnTo>
                <a:lnTo>
                  <a:pt x="515" y="653"/>
                </a:lnTo>
                <a:lnTo>
                  <a:pt x="522" y="668"/>
                </a:lnTo>
                <a:lnTo>
                  <a:pt x="530" y="682"/>
                </a:lnTo>
                <a:lnTo>
                  <a:pt x="537" y="697"/>
                </a:lnTo>
                <a:lnTo>
                  <a:pt x="545" y="712"/>
                </a:lnTo>
                <a:lnTo>
                  <a:pt x="552" y="727"/>
                </a:lnTo>
                <a:lnTo>
                  <a:pt x="560" y="742"/>
                </a:lnTo>
                <a:lnTo>
                  <a:pt x="567" y="757"/>
                </a:lnTo>
                <a:lnTo>
                  <a:pt x="575" y="772"/>
                </a:lnTo>
                <a:lnTo>
                  <a:pt x="582" y="787"/>
                </a:lnTo>
                <a:lnTo>
                  <a:pt x="590" y="802"/>
                </a:lnTo>
                <a:lnTo>
                  <a:pt x="597" y="817"/>
                </a:lnTo>
                <a:lnTo>
                  <a:pt x="605" y="832"/>
                </a:lnTo>
                <a:lnTo>
                  <a:pt x="612" y="847"/>
                </a:lnTo>
                <a:lnTo>
                  <a:pt x="620" y="862"/>
                </a:lnTo>
                <a:lnTo>
                  <a:pt x="627" y="876"/>
                </a:lnTo>
                <a:lnTo>
                  <a:pt x="635" y="891"/>
                </a:lnTo>
                <a:lnTo>
                  <a:pt x="642" y="906"/>
                </a:lnTo>
                <a:lnTo>
                  <a:pt x="649" y="920"/>
                </a:lnTo>
                <a:lnTo>
                  <a:pt x="657" y="935"/>
                </a:lnTo>
                <a:lnTo>
                  <a:pt x="664" y="950"/>
                </a:lnTo>
                <a:lnTo>
                  <a:pt x="672" y="964"/>
                </a:lnTo>
                <a:lnTo>
                  <a:pt x="679" y="979"/>
                </a:lnTo>
                <a:lnTo>
                  <a:pt x="687" y="993"/>
                </a:lnTo>
                <a:lnTo>
                  <a:pt x="694" y="1007"/>
                </a:lnTo>
                <a:lnTo>
                  <a:pt x="702" y="1022"/>
                </a:lnTo>
                <a:lnTo>
                  <a:pt x="709" y="1036"/>
                </a:lnTo>
                <a:lnTo>
                  <a:pt x="717" y="1050"/>
                </a:lnTo>
                <a:lnTo>
                  <a:pt x="724" y="1064"/>
                </a:lnTo>
                <a:lnTo>
                  <a:pt x="732" y="1078"/>
                </a:lnTo>
                <a:lnTo>
                  <a:pt x="739" y="1091"/>
                </a:lnTo>
                <a:lnTo>
                  <a:pt x="747" y="1105"/>
                </a:lnTo>
                <a:lnTo>
                  <a:pt x="754" y="1118"/>
                </a:lnTo>
                <a:lnTo>
                  <a:pt x="761" y="1132"/>
                </a:lnTo>
                <a:lnTo>
                  <a:pt x="769" y="1145"/>
                </a:lnTo>
                <a:lnTo>
                  <a:pt x="776" y="1158"/>
                </a:lnTo>
                <a:lnTo>
                  <a:pt x="784" y="1171"/>
                </a:lnTo>
                <a:lnTo>
                  <a:pt x="791" y="1184"/>
                </a:lnTo>
                <a:lnTo>
                  <a:pt x="799" y="1197"/>
                </a:lnTo>
                <a:lnTo>
                  <a:pt x="806" y="1209"/>
                </a:lnTo>
                <a:lnTo>
                  <a:pt x="814" y="1222"/>
                </a:lnTo>
                <a:lnTo>
                  <a:pt x="821" y="1234"/>
                </a:lnTo>
                <a:lnTo>
                  <a:pt x="828" y="1246"/>
                </a:lnTo>
                <a:lnTo>
                  <a:pt x="836" y="1258"/>
                </a:lnTo>
                <a:lnTo>
                  <a:pt x="843" y="1270"/>
                </a:lnTo>
                <a:lnTo>
                  <a:pt x="851" y="1281"/>
                </a:lnTo>
                <a:lnTo>
                  <a:pt x="858" y="1292"/>
                </a:lnTo>
                <a:lnTo>
                  <a:pt x="866" y="1304"/>
                </a:lnTo>
                <a:lnTo>
                  <a:pt x="873" y="1315"/>
                </a:lnTo>
                <a:lnTo>
                  <a:pt x="881" y="1325"/>
                </a:lnTo>
                <a:lnTo>
                  <a:pt x="888" y="1336"/>
                </a:lnTo>
                <a:lnTo>
                  <a:pt x="896" y="1346"/>
                </a:lnTo>
                <a:lnTo>
                  <a:pt x="903" y="1356"/>
                </a:lnTo>
                <a:lnTo>
                  <a:pt x="911" y="1366"/>
                </a:lnTo>
                <a:lnTo>
                  <a:pt x="918" y="1376"/>
                </a:lnTo>
                <a:lnTo>
                  <a:pt x="926" y="1385"/>
                </a:lnTo>
                <a:lnTo>
                  <a:pt x="933" y="1394"/>
                </a:lnTo>
                <a:lnTo>
                  <a:pt x="941" y="1403"/>
                </a:lnTo>
                <a:lnTo>
                  <a:pt x="948" y="1412"/>
                </a:lnTo>
                <a:lnTo>
                  <a:pt x="956" y="1420"/>
                </a:lnTo>
                <a:lnTo>
                  <a:pt x="963" y="1429"/>
                </a:lnTo>
                <a:lnTo>
                  <a:pt x="971" y="1436"/>
                </a:lnTo>
                <a:lnTo>
                  <a:pt x="978" y="1444"/>
                </a:lnTo>
                <a:lnTo>
                  <a:pt x="986" y="1451"/>
                </a:lnTo>
                <a:lnTo>
                  <a:pt x="993" y="1458"/>
                </a:lnTo>
                <a:lnTo>
                  <a:pt x="1001" y="1465"/>
                </a:lnTo>
                <a:lnTo>
                  <a:pt x="1008" y="1472"/>
                </a:lnTo>
                <a:lnTo>
                  <a:pt x="1015" y="1478"/>
                </a:lnTo>
                <a:lnTo>
                  <a:pt x="1023" y="1484"/>
                </a:lnTo>
                <a:lnTo>
                  <a:pt x="1030" y="1489"/>
                </a:lnTo>
                <a:lnTo>
                  <a:pt x="1038" y="1495"/>
                </a:lnTo>
                <a:lnTo>
                  <a:pt x="1045" y="1500"/>
                </a:lnTo>
                <a:lnTo>
                  <a:pt x="1053" y="1504"/>
                </a:lnTo>
                <a:lnTo>
                  <a:pt x="1060" y="1509"/>
                </a:lnTo>
                <a:lnTo>
                  <a:pt x="1068" y="1513"/>
                </a:lnTo>
                <a:lnTo>
                  <a:pt x="1075" y="1516"/>
                </a:lnTo>
                <a:lnTo>
                  <a:pt x="1082" y="1520"/>
                </a:lnTo>
                <a:lnTo>
                  <a:pt x="1090" y="1523"/>
                </a:lnTo>
                <a:lnTo>
                  <a:pt x="1097" y="1525"/>
                </a:lnTo>
                <a:lnTo>
                  <a:pt x="1105" y="1528"/>
                </a:lnTo>
                <a:lnTo>
                  <a:pt x="1112" y="1530"/>
                </a:lnTo>
                <a:lnTo>
                  <a:pt x="1120" y="1531"/>
                </a:lnTo>
                <a:lnTo>
                  <a:pt x="1127" y="1532"/>
                </a:lnTo>
                <a:lnTo>
                  <a:pt x="1135" y="1533"/>
                </a:lnTo>
                <a:lnTo>
                  <a:pt x="1142" y="1534"/>
                </a:lnTo>
                <a:lnTo>
                  <a:pt x="1145" y="1534"/>
                </a:lnTo>
              </a:path>
            </a:pathLst>
          </a:custGeom>
          <a:noFill/>
          <a:ln w="635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a:solidFill>
                <a:srgbClr val="990033"/>
              </a:solidFill>
            </a:endParaRPr>
          </a:p>
        </p:txBody>
      </p:sp>
      <p:sp>
        <p:nvSpPr>
          <p:cNvPr id="234" name="TextBox 233"/>
          <p:cNvSpPr txBox="1"/>
          <p:nvPr/>
        </p:nvSpPr>
        <p:spPr>
          <a:xfrm>
            <a:off x="748976" y="4275992"/>
            <a:ext cx="2345514" cy="523220"/>
          </a:xfrm>
          <a:prstGeom prst="rect">
            <a:avLst/>
          </a:prstGeom>
          <a:noFill/>
        </p:spPr>
        <p:txBody>
          <a:bodyPr wrap="none" rtlCol="0">
            <a:spAutoFit/>
          </a:bodyPr>
          <a:lstStyle/>
          <a:p>
            <a:pPr algn="ctr"/>
            <a:r>
              <a:rPr lang="en-IE" sz="1400" b="1" i="1" dirty="0" smtClean="0">
                <a:solidFill>
                  <a:srgbClr val="0070C0"/>
                </a:solidFill>
                <a:latin typeface="Century Gothic" pitchFamily="34" charset="0"/>
              </a:rPr>
              <a:t>The slope of the function </a:t>
            </a:r>
          </a:p>
          <a:p>
            <a:pPr algn="ctr"/>
            <a:r>
              <a:rPr lang="en-IE" sz="1400" b="1" i="1" dirty="0" smtClean="0">
                <a:solidFill>
                  <a:srgbClr val="0070C0"/>
                </a:solidFill>
                <a:latin typeface="Century Gothic" pitchFamily="34" charset="0"/>
              </a:rPr>
              <a:t>is positive</a:t>
            </a:r>
            <a:endParaRPr lang="en-IE" sz="1400" b="1" i="1" dirty="0">
              <a:solidFill>
                <a:srgbClr val="0070C0"/>
              </a:solidFill>
              <a:latin typeface="Century Gothic" pitchFamily="34" charset="0"/>
            </a:endParaRPr>
          </a:p>
        </p:txBody>
      </p:sp>
      <p:sp>
        <p:nvSpPr>
          <p:cNvPr id="235" name="TextBox 234"/>
          <p:cNvSpPr txBox="1"/>
          <p:nvPr/>
        </p:nvSpPr>
        <p:spPr>
          <a:xfrm>
            <a:off x="6439745" y="2294469"/>
            <a:ext cx="2345514" cy="523220"/>
          </a:xfrm>
          <a:prstGeom prst="rect">
            <a:avLst/>
          </a:prstGeom>
          <a:noFill/>
        </p:spPr>
        <p:txBody>
          <a:bodyPr wrap="none" rtlCol="0">
            <a:spAutoFit/>
          </a:bodyPr>
          <a:lstStyle/>
          <a:p>
            <a:pPr algn="ctr"/>
            <a:r>
              <a:rPr lang="en-IE" sz="1400" b="1" i="1" dirty="0" smtClean="0">
                <a:solidFill>
                  <a:srgbClr val="0070C0"/>
                </a:solidFill>
                <a:latin typeface="Century Gothic" pitchFamily="34" charset="0"/>
              </a:rPr>
              <a:t>The slope of the function </a:t>
            </a:r>
          </a:p>
          <a:p>
            <a:pPr algn="ctr"/>
            <a:r>
              <a:rPr lang="en-IE" sz="1400" b="1" i="1" dirty="0" smtClean="0">
                <a:solidFill>
                  <a:srgbClr val="0070C0"/>
                </a:solidFill>
                <a:latin typeface="Century Gothic" pitchFamily="34" charset="0"/>
              </a:rPr>
              <a:t>is positive</a:t>
            </a:r>
            <a:endParaRPr lang="en-IE" sz="1400" b="1" i="1" dirty="0">
              <a:solidFill>
                <a:srgbClr val="0070C0"/>
              </a:solidFill>
              <a:latin typeface="Century Gothic" pitchFamily="34" charset="0"/>
            </a:endParaRPr>
          </a:p>
        </p:txBody>
      </p:sp>
      <p:sp>
        <p:nvSpPr>
          <p:cNvPr id="236" name="TextBox 235"/>
          <p:cNvSpPr txBox="1"/>
          <p:nvPr/>
        </p:nvSpPr>
        <p:spPr>
          <a:xfrm>
            <a:off x="4274746" y="2384738"/>
            <a:ext cx="1311576" cy="738664"/>
          </a:xfrm>
          <a:prstGeom prst="rect">
            <a:avLst/>
          </a:prstGeom>
          <a:noFill/>
        </p:spPr>
        <p:txBody>
          <a:bodyPr wrap="none" rtlCol="0">
            <a:spAutoFit/>
          </a:bodyPr>
          <a:lstStyle/>
          <a:p>
            <a:pPr algn="ctr"/>
            <a:r>
              <a:rPr lang="en-IE" sz="1400" b="1" i="1" dirty="0" smtClean="0">
                <a:solidFill>
                  <a:srgbClr val="FF0000"/>
                </a:solidFill>
                <a:latin typeface="Century Gothic" pitchFamily="34" charset="0"/>
              </a:rPr>
              <a:t>The slope of</a:t>
            </a:r>
          </a:p>
          <a:p>
            <a:pPr algn="ctr"/>
            <a:r>
              <a:rPr lang="en-IE" sz="1400" b="1" i="1" dirty="0" smtClean="0">
                <a:solidFill>
                  <a:srgbClr val="FF0000"/>
                </a:solidFill>
                <a:latin typeface="Century Gothic" pitchFamily="34" charset="0"/>
              </a:rPr>
              <a:t>the function </a:t>
            </a:r>
          </a:p>
          <a:p>
            <a:pPr algn="ctr"/>
            <a:r>
              <a:rPr lang="en-IE" sz="1400" b="1" i="1" dirty="0" smtClean="0">
                <a:solidFill>
                  <a:srgbClr val="FF0000"/>
                </a:solidFill>
                <a:latin typeface="Century Gothic" pitchFamily="34" charset="0"/>
              </a:rPr>
              <a:t>is negative</a:t>
            </a:r>
            <a:endParaRPr lang="en-IE" sz="1400" b="1" i="1" dirty="0">
              <a:solidFill>
                <a:srgbClr val="FF0000"/>
              </a:solidFill>
              <a:latin typeface="Century Gothic" pitchFamily="34" charset="0"/>
            </a:endParaRPr>
          </a:p>
        </p:txBody>
      </p:sp>
      <p:sp>
        <p:nvSpPr>
          <p:cNvPr id="237" name="TextBox 236"/>
          <p:cNvSpPr txBox="1"/>
          <p:nvPr/>
        </p:nvSpPr>
        <p:spPr>
          <a:xfrm>
            <a:off x="1134201" y="285728"/>
            <a:ext cx="6875600" cy="1200329"/>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pPr algn="ctr"/>
            <a:r>
              <a:rPr lang="en-IE" sz="3600" b="1" i="1" dirty="0">
                <a:solidFill>
                  <a:srgbClr val="990033"/>
                </a:solidFill>
                <a:effectLst>
                  <a:outerShdw blurRad="38100" dist="38100" dir="2700000" algn="tl">
                    <a:srgbClr val="000000">
                      <a:alpha val="43137"/>
                    </a:srgbClr>
                  </a:outerShdw>
                </a:effectLst>
                <a:latin typeface="Century Gothic" pitchFamily="34" charset="0"/>
              </a:rPr>
              <a:t>+</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x</a:t>
            </a:r>
            <a:r>
              <a:rPr lang="en-IE" sz="3600" b="1" i="1" baseline="40000" dirty="0" smtClean="0">
                <a:solidFill>
                  <a:srgbClr val="990033"/>
                </a:solidFill>
                <a:effectLst>
                  <a:outerShdw blurRad="38100" dist="38100" dir="2700000" algn="tl">
                    <a:srgbClr val="000000">
                      <a:alpha val="43137"/>
                    </a:srgbClr>
                  </a:outerShdw>
                </a:effectLst>
                <a:latin typeface="Century Gothic" pitchFamily="34" charset="0"/>
              </a:rPr>
              <a:t>3</a:t>
            </a:r>
            <a:r>
              <a:rPr lang="en-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en-IE" sz="3600" b="1" i="1" dirty="0">
                <a:solidFill>
                  <a:srgbClr val="990033"/>
                </a:solidFill>
                <a:effectLst>
                  <a:outerShdw blurRad="38100" dist="38100" dir="2700000" algn="tl">
                    <a:srgbClr val="000000">
                      <a:alpha val="43137"/>
                    </a:srgbClr>
                  </a:outerShdw>
                </a:effectLst>
                <a:latin typeface="Century Gothic" pitchFamily="34" charset="0"/>
              </a:rPr>
              <a:t>Graphs: Relating the </a:t>
            </a:r>
          </a:p>
          <a:p>
            <a:pPr algn="ctr"/>
            <a:r>
              <a:rPr lang="en-IE" sz="3600" b="1" i="1" dirty="0">
                <a:solidFill>
                  <a:srgbClr val="990033"/>
                </a:solidFill>
                <a:effectLst>
                  <a:outerShdw blurRad="38100" dist="38100" dir="2700000" algn="tl">
                    <a:srgbClr val="000000">
                      <a:alpha val="43137"/>
                    </a:srgbClr>
                  </a:outerShdw>
                </a:effectLst>
                <a:latin typeface="Century Gothic" pitchFamily="34" charset="0"/>
              </a:rPr>
              <a:t>Function to the Slope Function</a:t>
            </a:r>
            <a:endParaRPr lang="en-IE" sz="3600" b="1" i="1" baseline="40000" dirty="0">
              <a:solidFill>
                <a:srgbClr val="990033"/>
              </a:solidFill>
              <a:effectLst>
                <a:outerShdw blurRad="38100" dist="38100" dir="2700000" algn="tl">
                  <a:srgbClr val="000000">
                    <a:alpha val="43137"/>
                  </a:srgbClr>
                </a:outerShdw>
              </a:effectLst>
              <a:latin typeface="Century Gothic" pitchFamily="34" charset="0"/>
            </a:endParaRPr>
          </a:p>
        </p:txBody>
      </p:sp>
      <p:sp>
        <p:nvSpPr>
          <p:cNvPr id="239" name="Slide Number Placeholder 238"/>
          <p:cNvSpPr>
            <a:spLocks noGrp="1"/>
          </p:cNvSpPr>
          <p:nvPr>
            <p:ph type="sldNum" sz="quarter" idx="12"/>
          </p:nvPr>
        </p:nvSpPr>
        <p:spPr>
          <a:xfrm>
            <a:off x="6574466" y="6356350"/>
            <a:ext cx="2133600" cy="365125"/>
          </a:xfrm>
        </p:spPr>
        <p:txBody>
          <a:bodyPr/>
          <a:lstStyle/>
          <a:p>
            <a:fld id="{BDCE12CB-7907-47A2-9857-4766285EEF15}" type="slidenum">
              <a:rPr lang="en-IE" smtClean="0">
                <a:solidFill>
                  <a:srgbClr val="990033"/>
                </a:solidFill>
              </a:rPr>
              <a:pPr/>
              <a:t>28</a:t>
            </a:fld>
            <a:endParaRPr lang="en-IE">
              <a:solidFill>
                <a:srgbClr val="990033"/>
              </a:solidFill>
            </a:endParaRPr>
          </a:p>
        </p:txBody>
      </p:sp>
      <p:sp>
        <p:nvSpPr>
          <p:cNvPr id="4" name="Oval 3"/>
          <p:cNvSpPr/>
          <p:nvPr/>
        </p:nvSpPr>
        <p:spPr>
          <a:xfrm>
            <a:off x="3758318" y="2401564"/>
            <a:ext cx="136595" cy="127590"/>
          </a:xfrm>
          <a:prstGeom prst="ellipse">
            <a:avLst/>
          </a:prstGeom>
          <a:pattFill prst="lgGrid">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0" name="Oval 239"/>
          <p:cNvSpPr/>
          <p:nvPr/>
        </p:nvSpPr>
        <p:spPr>
          <a:xfrm>
            <a:off x="5367439" y="4414739"/>
            <a:ext cx="136595" cy="127590"/>
          </a:xfrm>
          <a:prstGeom prst="ellipse">
            <a:avLst/>
          </a:prstGeom>
          <a:pattFill prst="lgGrid">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2713321" y="1595159"/>
            <a:ext cx="1076895" cy="19502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5" name="Rectangle 244"/>
          <p:cNvSpPr/>
          <p:nvPr/>
        </p:nvSpPr>
        <p:spPr>
          <a:xfrm>
            <a:off x="5491080" y="1609330"/>
            <a:ext cx="888135" cy="19502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6" name="Rectangle 245"/>
          <p:cNvSpPr/>
          <p:nvPr/>
        </p:nvSpPr>
        <p:spPr>
          <a:xfrm>
            <a:off x="3894913" y="3608064"/>
            <a:ext cx="1472526" cy="192310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7" name="TextBox 246"/>
          <p:cNvSpPr txBox="1"/>
          <p:nvPr/>
        </p:nvSpPr>
        <p:spPr>
          <a:xfrm>
            <a:off x="3915146" y="3646287"/>
            <a:ext cx="1407286" cy="1477328"/>
          </a:xfrm>
          <a:prstGeom prst="rect">
            <a:avLst/>
          </a:prstGeom>
          <a:noFill/>
        </p:spPr>
        <p:txBody>
          <a:bodyPr wrap="square" rtlCol="0">
            <a:spAutoFit/>
          </a:bodyPr>
          <a:lstStyle/>
          <a:p>
            <a:r>
              <a:rPr lang="en-IE" dirty="0" smtClean="0"/>
              <a:t>The slope function will be negative for these x-values</a:t>
            </a:r>
            <a:endParaRPr lang="en-IE" dirty="0"/>
          </a:p>
        </p:txBody>
      </p:sp>
      <p:sp>
        <p:nvSpPr>
          <p:cNvPr id="248" name="TextBox 247"/>
          <p:cNvSpPr txBox="1"/>
          <p:nvPr/>
        </p:nvSpPr>
        <p:spPr>
          <a:xfrm>
            <a:off x="2713322" y="1609330"/>
            <a:ext cx="1044996" cy="2031325"/>
          </a:xfrm>
          <a:prstGeom prst="rect">
            <a:avLst/>
          </a:prstGeom>
          <a:noFill/>
        </p:spPr>
        <p:txBody>
          <a:bodyPr wrap="square" rtlCol="0">
            <a:spAutoFit/>
          </a:bodyPr>
          <a:lstStyle/>
          <a:p>
            <a:r>
              <a:rPr lang="en-IE" dirty="0" smtClean="0"/>
              <a:t>The slope function will be positive for these x-values</a:t>
            </a:r>
            <a:endParaRPr lang="en-IE" dirty="0"/>
          </a:p>
        </p:txBody>
      </p:sp>
      <p:sp>
        <p:nvSpPr>
          <p:cNvPr id="249" name="TextBox 248"/>
          <p:cNvSpPr txBox="1"/>
          <p:nvPr/>
        </p:nvSpPr>
        <p:spPr>
          <a:xfrm>
            <a:off x="5419530" y="1612868"/>
            <a:ext cx="1046956" cy="2031325"/>
          </a:xfrm>
          <a:prstGeom prst="rect">
            <a:avLst/>
          </a:prstGeom>
          <a:noFill/>
        </p:spPr>
        <p:txBody>
          <a:bodyPr wrap="square" rtlCol="0">
            <a:spAutoFit/>
          </a:bodyPr>
          <a:lstStyle/>
          <a:p>
            <a:r>
              <a:rPr lang="en-IE" dirty="0" smtClean="0"/>
              <a:t>The slope function will be positive for these x-values</a:t>
            </a:r>
            <a:endParaRPr lang="en-IE" dirty="0"/>
          </a:p>
        </p:txBody>
      </p:sp>
      <p:sp>
        <p:nvSpPr>
          <p:cNvPr id="250" name="Oval 249"/>
          <p:cNvSpPr/>
          <p:nvPr/>
        </p:nvSpPr>
        <p:spPr>
          <a:xfrm>
            <a:off x="5365464" y="3510264"/>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1" name="Oval 250"/>
          <p:cNvSpPr/>
          <p:nvPr/>
        </p:nvSpPr>
        <p:spPr>
          <a:xfrm>
            <a:off x="3796950" y="3510264"/>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2" name="Oval 251"/>
          <p:cNvSpPr/>
          <p:nvPr/>
        </p:nvSpPr>
        <p:spPr>
          <a:xfrm>
            <a:off x="3758400" y="2401200"/>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3" name="Oval 252"/>
          <p:cNvSpPr/>
          <p:nvPr/>
        </p:nvSpPr>
        <p:spPr>
          <a:xfrm>
            <a:off x="5367600" y="4413600"/>
            <a:ext cx="136595" cy="1275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6098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wipe(down)">
                                      <p:cBhvr>
                                        <p:cTn id="7" dur="2000"/>
                                        <p:tgtEl>
                                          <p:spTgt spid="231"/>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33"/>
                                        </p:tgtEl>
                                        <p:attrNameLst>
                                          <p:attrName>style.visibility</p:attrName>
                                        </p:attrNameLst>
                                      </p:cBhvr>
                                      <p:to>
                                        <p:strVal val="visible"/>
                                      </p:to>
                                    </p:set>
                                    <p:animEffect transition="in" filter="wipe(up)">
                                      <p:cBhvr>
                                        <p:cTn id="29" dur="2000"/>
                                        <p:tgtEl>
                                          <p:spTgt spid="23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3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32"/>
                                        </p:tgtEl>
                                        <p:attrNameLst>
                                          <p:attrName>style.visibility</p:attrName>
                                        </p:attrNameLst>
                                      </p:cBhvr>
                                      <p:to>
                                        <p:strVal val="visible"/>
                                      </p:to>
                                    </p:set>
                                    <p:animEffect transition="in" filter="wipe(down)">
                                      <p:cBhvr>
                                        <p:cTn id="44" dur="500"/>
                                        <p:tgtEl>
                                          <p:spTgt spid="23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2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2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32" grpId="0" animBg="1"/>
      <p:bldP spid="233" grpId="0" animBg="1"/>
      <p:bldP spid="234" grpId="0"/>
      <p:bldP spid="235" grpId="0"/>
      <p:bldP spid="236" grpId="0"/>
      <p:bldP spid="4" grpId="0" animBg="1"/>
      <p:bldP spid="240" grpId="0" animBg="1"/>
      <p:bldP spid="5" grpId="0" animBg="1"/>
      <p:bldP spid="245" grpId="0" animBg="1"/>
      <p:bldP spid="246" grpId="0" animBg="1"/>
      <p:bldP spid="247" grpId="0"/>
      <p:bldP spid="248" grpId="0"/>
      <p:bldP spid="249" grpId="0"/>
      <p:bldP spid="250" grpId="0" animBg="1"/>
      <p:bldP spid="250" grpId="1" animBg="1"/>
      <p:bldP spid="251" grpId="0" animBg="1"/>
      <p:bldP spid="251" grpId="1" animBg="1"/>
      <p:bldP spid="252" grpId="0" animBg="1"/>
      <p:bldP spid="2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Central Ideas</a:t>
            </a:r>
            <a:endParaRPr lang="en-IE" dirty="0"/>
          </a:p>
        </p:txBody>
      </p:sp>
      <p:sp>
        <p:nvSpPr>
          <p:cNvPr id="3" name="Content Placeholder 2"/>
          <p:cNvSpPr>
            <a:spLocks noGrp="1"/>
          </p:cNvSpPr>
          <p:nvPr>
            <p:ph idx="1"/>
          </p:nvPr>
        </p:nvSpPr>
        <p:spPr/>
        <p:txBody>
          <a:bodyPr>
            <a:normAutofit/>
          </a:bodyPr>
          <a:lstStyle/>
          <a:p>
            <a:pPr marL="0" indent="0">
              <a:buNone/>
            </a:pPr>
            <a:r>
              <a:rPr lang="en-IE" sz="2400" i="1" dirty="0" smtClean="0">
                <a:solidFill>
                  <a:srgbClr val="990033"/>
                </a:solidFill>
              </a:rPr>
              <a:t>Parts of a function can be</a:t>
            </a:r>
          </a:p>
          <a:p>
            <a:pPr marL="0" indent="0">
              <a:buNone/>
            </a:pPr>
            <a:r>
              <a:rPr lang="en-IE" sz="2400" i="1" dirty="0" smtClean="0">
                <a:solidFill>
                  <a:srgbClr val="990033"/>
                </a:solidFill>
              </a:rPr>
              <a:t>positive, negative or zero.</a:t>
            </a:r>
          </a:p>
          <a:p>
            <a:pPr marL="0" indent="0">
              <a:buNone/>
            </a:pPr>
            <a:endParaRPr lang="en-IE" sz="2400" i="1" dirty="0" smtClean="0">
              <a:solidFill>
                <a:srgbClr val="990033"/>
              </a:solidFill>
            </a:endParaRPr>
          </a:p>
          <a:p>
            <a:pPr marL="0" indent="0">
              <a:buNone/>
            </a:pPr>
            <a:endParaRPr lang="en-IE" sz="2400" i="1" dirty="0">
              <a:solidFill>
                <a:srgbClr val="990033"/>
              </a:solidFill>
            </a:endParaRPr>
          </a:p>
          <a:p>
            <a:pPr marL="0" indent="0">
              <a:buNone/>
            </a:pPr>
            <a:endParaRPr lang="en-IE" sz="2400" i="1" dirty="0" smtClean="0">
              <a:solidFill>
                <a:srgbClr val="990033"/>
              </a:solidFill>
            </a:endParaRPr>
          </a:p>
          <a:p>
            <a:pPr marL="0" indent="0">
              <a:buNone/>
            </a:pPr>
            <a:r>
              <a:rPr lang="en-IE" sz="2400" i="1" dirty="0" smtClean="0">
                <a:solidFill>
                  <a:srgbClr val="990033"/>
                </a:solidFill>
              </a:rPr>
              <a:t>Parts </a:t>
            </a:r>
            <a:r>
              <a:rPr lang="en-IE" sz="2400" i="1" dirty="0">
                <a:solidFill>
                  <a:srgbClr val="990033"/>
                </a:solidFill>
              </a:rPr>
              <a:t>of a function can be</a:t>
            </a:r>
            <a:endParaRPr lang="en-IE" sz="2400" i="1" dirty="0" smtClean="0">
              <a:solidFill>
                <a:srgbClr val="990033"/>
              </a:solidFill>
            </a:endParaRPr>
          </a:p>
          <a:p>
            <a:pPr marL="0" indent="0">
              <a:buNone/>
            </a:pPr>
            <a:r>
              <a:rPr lang="en-IE" sz="2400" i="1" dirty="0" smtClean="0">
                <a:solidFill>
                  <a:srgbClr val="990033"/>
                </a:solidFill>
              </a:rPr>
              <a:t>increasing, decreasing or stationary.</a:t>
            </a:r>
          </a:p>
          <a:p>
            <a:pPr marL="0" indent="0">
              <a:buNone/>
            </a:pPr>
            <a:endParaRPr lang="en-IE" sz="2400" i="1" dirty="0"/>
          </a:p>
          <a:p>
            <a:pPr marL="0" indent="0">
              <a:buNone/>
            </a:pPr>
            <a:endParaRPr lang="en-IE"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498" y="1582645"/>
            <a:ext cx="2721698" cy="179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498" y="3792151"/>
            <a:ext cx="2721698" cy="180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624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642906" y="1214423"/>
            <a:ext cx="8053384" cy="4143405"/>
            <a:chOff x="450" y="765"/>
            <a:chExt cx="5003" cy="2574"/>
          </a:xfrm>
        </p:grpSpPr>
        <p:sp>
          <p:nvSpPr>
            <p:cNvPr id="3" name="AutoShape 4"/>
            <p:cNvSpPr>
              <a:spLocks noChangeAspect="1" noChangeArrowheads="1" noTextEdit="1"/>
            </p:cNvSpPr>
            <p:nvPr/>
          </p:nvSpPr>
          <p:spPr bwMode="auto">
            <a:xfrm>
              <a:off x="450" y="765"/>
              <a:ext cx="5001" cy="25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 name="Rectangle 6"/>
            <p:cNvSpPr>
              <a:spLocks noChangeArrowheads="1"/>
            </p:cNvSpPr>
            <p:nvPr/>
          </p:nvSpPr>
          <p:spPr bwMode="auto">
            <a:xfrm>
              <a:off x="450" y="770"/>
              <a:ext cx="5003" cy="25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 name="Line 7"/>
            <p:cNvSpPr>
              <a:spLocks noChangeShapeType="1"/>
            </p:cNvSpPr>
            <p:nvPr/>
          </p:nvSpPr>
          <p:spPr bwMode="auto">
            <a:xfrm flipV="1">
              <a:off x="591"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 name="Line 12"/>
            <p:cNvSpPr>
              <a:spLocks noChangeShapeType="1"/>
            </p:cNvSpPr>
            <p:nvPr/>
          </p:nvSpPr>
          <p:spPr bwMode="auto">
            <a:xfrm flipV="1">
              <a:off x="984"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 name="Line 17"/>
            <p:cNvSpPr>
              <a:spLocks noChangeShapeType="1"/>
            </p:cNvSpPr>
            <p:nvPr/>
          </p:nvSpPr>
          <p:spPr bwMode="auto">
            <a:xfrm flipV="1">
              <a:off x="1377"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20" name="Line 22"/>
            <p:cNvSpPr>
              <a:spLocks noChangeShapeType="1"/>
            </p:cNvSpPr>
            <p:nvPr/>
          </p:nvSpPr>
          <p:spPr bwMode="auto">
            <a:xfrm flipV="1">
              <a:off x="1769"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25" name="Line 27"/>
            <p:cNvSpPr>
              <a:spLocks noChangeShapeType="1"/>
            </p:cNvSpPr>
            <p:nvPr/>
          </p:nvSpPr>
          <p:spPr bwMode="auto">
            <a:xfrm flipV="1">
              <a:off x="2162"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30" name="Line 32"/>
            <p:cNvSpPr>
              <a:spLocks noChangeShapeType="1"/>
            </p:cNvSpPr>
            <p:nvPr/>
          </p:nvSpPr>
          <p:spPr bwMode="auto">
            <a:xfrm flipV="1">
              <a:off x="2555"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35" name="Line 37"/>
            <p:cNvSpPr>
              <a:spLocks noChangeShapeType="1"/>
            </p:cNvSpPr>
            <p:nvPr/>
          </p:nvSpPr>
          <p:spPr bwMode="auto">
            <a:xfrm flipV="1">
              <a:off x="2948"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0" name="Line 42"/>
            <p:cNvSpPr>
              <a:spLocks noChangeShapeType="1"/>
            </p:cNvSpPr>
            <p:nvPr/>
          </p:nvSpPr>
          <p:spPr bwMode="auto">
            <a:xfrm flipV="1">
              <a:off x="3340"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5" name="Line 47"/>
            <p:cNvSpPr>
              <a:spLocks noChangeShapeType="1"/>
            </p:cNvSpPr>
            <p:nvPr/>
          </p:nvSpPr>
          <p:spPr bwMode="auto">
            <a:xfrm flipV="1">
              <a:off x="3733"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0" name="Line 52"/>
            <p:cNvSpPr>
              <a:spLocks noChangeShapeType="1"/>
            </p:cNvSpPr>
            <p:nvPr/>
          </p:nvSpPr>
          <p:spPr bwMode="auto">
            <a:xfrm flipV="1">
              <a:off x="4126"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5" name="Line 57"/>
            <p:cNvSpPr>
              <a:spLocks noChangeShapeType="1"/>
            </p:cNvSpPr>
            <p:nvPr/>
          </p:nvSpPr>
          <p:spPr bwMode="auto">
            <a:xfrm flipV="1">
              <a:off x="4519"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60" name="Line 62"/>
            <p:cNvSpPr>
              <a:spLocks noChangeShapeType="1"/>
            </p:cNvSpPr>
            <p:nvPr/>
          </p:nvSpPr>
          <p:spPr bwMode="auto">
            <a:xfrm flipV="1">
              <a:off x="4912"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65" name="Line 67"/>
            <p:cNvSpPr>
              <a:spLocks noChangeShapeType="1"/>
            </p:cNvSpPr>
            <p:nvPr/>
          </p:nvSpPr>
          <p:spPr bwMode="auto">
            <a:xfrm>
              <a:off x="591" y="3239"/>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70" name="Line 72"/>
            <p:cNvSpPr>
              <a:spLocks noChangeShapeType="1"/>
            </p:cNvSpPr>
            <p:nvPr/>
          </p:nvSpPr>
          <p:spPr bwMode="auto">
            <a:xfrm>
              <a:off x="591" y="2945"/>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75" name="Line 77"/>
            <p:cNvSpPr>
              <a:spLocks noChangeShapeType="1"/>
            </p:cNvSpPr>
            <p:nvPr/>
          </p:nvSpPr>
          <p:spPr bwMode="auto">
            <a:xfrm>
              <a:off x="591" y="2652"/>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80" name="Line 82"/>
            <p:cNvSpPr>
              <a:spLocks noChangeShapeType="1"/>
            </p:cNvSpPr>
            <p:nvPr/>
          </p:nvSpPr>
          <p:spPr bwMode="auto">
            <a:xfrm>
              <a:off x="591" y="2358"/>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85" name="Line 87"/>
            <p:cNvSpPr>
              <a:spLocks noChangeShapeType="1"/>
            </p:cNvSpPr>
            <p:nvPr/>
          </p:nvSpPr>
          <p:spPr bwMode="auto">
            <a:xfrm>
              <a:off x="591" y="2064"/>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90" name="Line 92"/>
            <p:cNvSpPr>
              <a:spLocks noChangeShapeType="1"/>
            </p:cNvSpPr>
            <p:nvPr/>
          </p:nvSpPr>
          <p:spPr bwMode="auto">
            <a:xfrm>
              <a:off x="591" y="1770"/>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95" name="Line 97"/>
            <p:cNvSpPr>
              <a:spLocks noChangeShapeType="1"/>
            </p:cNvSpPr>
            <p:nvPr/>
          </p:nvSpPr>
          <p:spPr bwMode="auto">
            <a:xfrm>
              <a:off x="591" y="1476"/>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0" name="Line 102"/>
            <p:cNvSpPr>
              <a:spLocks noChangeShapeType="1"/>
            </p:cNvSpPr>
            <p:nvPr/>
          </p:nvSpPr>
          <p:spPr bwMode="auto">
            <a:xfrm>
              <a:off x="591" y="1182"/>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5" name="Line 107"/>
            <p:cNvSpPr>
              <a:spLocks noChangeShapeType="1"/>
            </p:cNvSpPr>
            <p:nvPr/>
          </p:nvSpPr>
          <p:spPr bwMode="auto">
            <a:xfrm flipV="1">
              <a:off x="591"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6" name="Line 108"/>
            <p:cNvSpPr>
              <a:spLocks noChangeShapeType="1"/>
            </p:cNvSpPr>
            <p:nvPr/>
          </p:nvSpPr>
          <p:spPr bwMode="auto">
            <a:xfrm flipV="1">
              <a:off x="591"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7" name="Line 109"/>
            <p:cNvSpPr>
              <a:spLocks noChangeShapeType="1"/>
            </p:cNvSpPr>
            <p:nvPr/>
          </p:nvSpPr>
          <p:spPr bwMode="auto">
            <a:xfrm flipV="1">
              <a:off x="984"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8" name="Line 110"/>
            <p:cNvSpPr>
              <a:spLocks noChangeShapeType="1"/>
            </p:cNvSpPr>
            <p:nvPr/>
          </p:nvSpPr>
          <p:spPr bwMode="auto">
            <a:xfrm flipV="1">
              <a:off x="984"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9" name="Line 111"/>
            <p:cNvSpPr>
              <a:spLocks noChangeShapeType="1"/>
            </p:cNvSpPr>
            <p:nvPr/>
          </p:nvSpPr>
          <p:spPr bwMode="auto">
            <a:xfrm flipV="1">
              <a:off x="1377"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0" name="Line 112"/>
            <p:cNvSpPr>
              <a:spLocks noChangeShapeType="1"/>
            </p:cNvSpPr>
            <p:nvPr/>
          </p:nvSpPr>
          <p:spPr bwMode="auto">
            <a:xfrm flipV="1">
              <a:off x="1377"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1" name="Line 113"/>
            <p:cNvSpPr>
              <a:spLocks noChangeShapeType="1"/>
            </p:cNvSpPr>
            <p:nvPr/>
          </p:nvSpPr>
          <p:spPr bwMode="auto">
            <a:xfrm flipV="1">
              <a:off x="1769"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2" name="Line 114"/>
            <p:cNvSpPr>
              <a:spLocks noChangeShapeType="1"/>
            </p:cNvSpPr>
            <p:nvPr/>
          </p:nvSpPr>
          <p:spPr bwMode="auto">
            <a:xfrm flipV="1">
              <a:off x="1769"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3" name="Line 115"/>
            <p:cNvSpPr>
              <a:spLocks noChangeShapeType="1"/>
            </p:cNvSpPr>
            <p:nvPr/>
          </p:nvSpPr>
          <p:spPr bwMode="auto">
            <a:xfrm flipV="1">
              <a:off x="2162"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4" name="Line 116"/>
            <p:cNvSpPr>
              <a:spLocks noChangeShapeType="1"/>
            </p:cNvSpPr>
            <p:nvPr/>
          </p:nvSpPr>
          <p:spPr bwMode="auto">
            <a:xfrm flipV="1">
              <a:off x="2162"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5" name="Line 117"/>
            <p:cNvSpPr>
              <a:spLocks noChangeShapeType="1"/>
            </p:cNvSpPr>
            <p:nvPr/>
          </p:nvSpPr>
          <p:spPr bwMode="auto">
            <a:xfrm flipV="1">
              <a:off x="2555"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6" name="Line 118"/>
            <p:cNvSpPr>
              <a:spLocks noChangeShapeType="1"/>
            </p:cNvSpPr>
            <p:nvPr/>
          </p:nvSpPr>
          <p:spPr bwMode="auto">
            <a:xfrm flipV="1">
              <a:off x="2555"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7" name="Line 119"/>
            <p:cNvSpPr>
              <a:spLocks noChangeShapeType="1"/>
            </p:cNvSpPr>
            <p:nvPr/>
          </p:nvSpPr>
          <p:spPr bwMode="auto">
            <a:xfrm flipV="1">
              <a:off x="3340"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8" name="Line 120"/>
            <p:cNvSpPr>
              <a:spLocks noChangeShapeType="1"/>
            </p:cNvSpPr>
            <p:nvPr/>
          </p:nvSpPr>
          <p:spPr bwMode="auto">
            <a:xfrm flipV="1">
              <a:off x="3340"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9" name="Line 121"/>
            <p:cNvSpPr>
              <a:spLocks noChangeShapeType="1"/>
            </p:cNvSpPr>
            <p:nvPr/>
          </p:nvSpPr>
          <p:spPr bwMode="auto">
            <a:xfrm flipV="1">
              <a:off x="3733"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0" name="Line 122"/>
            <p:cNvSpPr>
              <a:spLocks noChangeShapeType="1"/>
            </p:cNvSpPr>
            <p:nvPr/>
          </p:nvSpPr>
          <p:spPr bwMode="auto">
            <a:xfrm flipV="1">
              <a:off x="3733"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1" name="Line 123"/>
            <p:cNvSpPr>
              <a:spLocks noChangeShapeType="1"/>
            </p:cNvSpPr>
            <p:nvPr/>
          </p:nvSpPr>
          <p:spPr bwMode="auto">
            <a:xfrm flipV="1">
              <a:off x="4126"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2" name="Line 124"/>
            <p:cNvSpPr>
              <a:spLocks noChangeShapeType="1"/>
            </p:cNvSpPr>
            <p:nvPr/>
          </p:nvSpPr>
          <p:spPr bwMode="auto">
            <a:xfrm flipV="1">
              <a:off x="4126"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3" name="Line 125"/>
            <p:cNvSpPr>
              <a:spLocks noChangeShapeType="1"/>
            </p:cNvSpPr>
            <p:nvPr/>
          </p:nvSpPr>
          <p:spPr bwMode="auto">
            <a:xfrm flipV="1">
              <a:off x="4519"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4" name="Line 126"/>
            <p:cNvSpPr>
              <a:spLocks noChangeShapeType="1"/>
            </p:cNvSpPr>
            <p:nvPr/>
          </p:nvSpPr>
          <p:spPr bwMode="auto">
            <a:xfrm flipV="1">
              <a:off x="4519"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5" name="Line 127"/>
            <p:cNvSpPr>
              <a:spLocks noChangeShapeType="1"/>
            </p:cNvSpPr>
            <p:nvPr/>
          </p:nvSpPr>
          <p:spPr bwMode="auto">
            <a:xfrm flipV="1">
              <a:off x="4912"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6" name="Line 128"/>
            <p:cNvSpPr>
              <a:spLocks noChangeShapeType="1"/>
            </p:cNvSpPr>
            <p:nvPr/>
          </p:nvSpPr>
          <p:spPr bwMode="auto">
            <a:xfrm flipV="1">
              <a:off x="4912"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7" name="Line 129"/>
            <p:cNvSpPr>
              <a:spLocks noChangeShapeType="1"/>
            </p:cNvSpPr>
            <p:nvPr/>
          </p:nvSpPr>
          <p:spPr bwMode="auto">
            <a:xfrm flipV="1">
              <a:off x="5304"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8" name="Line 130"/>
            <p:cNvSpPr>
              <a:spLocks noChangeShapeType="1"/>
            </p:cNvSpPr>
            <p:nvPr/>
          </p:nvSpPr>
          <p:spPr bwMode="auto">
            <a:xfrm flipV="1">
              <a:off x="5304"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9" name="Line 131"/>
            <p:cNvSpPr>
              <a:spLocks noChangeShapeType="1"/>
            </p:cNvSpPr>
            <p:nvPr/>
          </p:nvSpPr>
          <p:spPr bwMode="auto">
            <a:xfrm>
              <a:off x="591" y="3239"/>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0" name="Line 132"/>
            <p:cNvSpPr>
              <a:spLocks noChangeShapeType="1"/>
            </p:cNvSpPr>
            <p:nvPr/>
          </p:nvSpPr>
          <p:spPr bwMode="auto">
            <a:xfrm>
              <a:off x="2932" y="3239"/>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2" name="Line 134"/>
            <p:cNvSpPr>
              <a:spLocks noChangeShapeType="1"/>
            </p:cNvSpPr>
            <p:nvPr/>
          </p:nvSpPr>
          <p:spPr bwMode="auto">
            <a:xfrm>
              <a:off x="2932" y="2945"/>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3" name="Line 135"/>
            <p:cNvSpPr>
              <a:spLocks noChangeShapeType="1"/>
            </p:cNvSpPr>
            <p:nvPr/>
          </p:nvSpPr>
          <p:spPr bwMode="auto">
            <a:xfrm>
              <a:off x="591" y="2652"/>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4" name="Line 136"/>
            <p:cNvSpPr>
              <a:spLocks noChangeShapeType="1"/>
            </p:cNvSpPr>
            <p:nvPr/>
          </p:nvSpPr>
          <p:spPr bwMode="auto">
            <a:xfrm>
              <a:off x="2932" y="2652"/>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5" name="Line 137"/>
            <p:cNvSpPr>
              <a:spLocks noChangeShapeType="1"/>
            </p:cNvSpPr>
            <p:nvPr/>
          </p:nvSpPr>
          <p:spPr bwMode="auto">
            <a:xfrm>
              <a:off x="591" y="2358"/>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 name="Line 138"/>
            <p:cNvSpPr>
              <a:spLocks noChangeShapeType="1"/>
            </p:cNvSpPr>
            <p:nvPr/>
          </p:nvSpPr>
          <p:spPr bwMode="auto">
            <a:xfrm>
              <a:off x="2932" y="2358"/>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7" name="Line 139"/>
            <p:cNvSpPr>
              <a:spLocks noChangeShapeType="1"/>
            </p:cNvSpPr>
            <p:nvPr/>
          </p:nvSpPr>
          <p:spPr bwMode="auto">
            <a:xfrm>
              <a:off x="591" y="1770"/>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8" name="Line 140"/>
            <p:cNvSpPr>
              <a:spLocks noChangeShapeType="1"/>
            </p:cNvSpPr>
            <p:nvPr/>
          </p:nvSpPr>
          <p:spPr bwMode="auto">
            <a:xfrm>
              <a:off x="2932" y="1770"/>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9" name="Line 141"/>
            <p:cNvSpPr>
              <a:spLocks noChangeShapeType="1"/>
            </p:cNvSpPr>
            <p:nvPr/>
          </p:nvSpPr>
          <p:spPr bwMode="auto">
            <a:xfrm>
              <a:off x="591" y="1476"/>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0" name="Line 142"/>
            <p:cNvSpPr>
              <a:spLocks noChangeShapeType="1"/>
            </p:cNvSpPr>
            <p:nvPr/>
          </p:nvSpPr>
          <p:spPr bwMode="auto">
            <a:xfrm>
              <a:off x="2932" y="1476"/>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1" name="Line 143"/>
            <p:cNvSpPr>
              <a:spLocks noChangeShapeType="1"/>
            </p:cNvSpPr>
            <p:nvPr/>
          </p:nvSpPr>
          <p:spPr bwMode="auto">
            <a:xfrm>
              <a:off x="591" y="1182"/>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2" name="Line 144"/>
            <p:cNvSpPr>
              <a:spLocks noChangeShapeType="1"/>
            </p:cNvSpPr>
            <p:nvPr/>
          </p:nvSpPr>
          <p:spPr bwMode="auto">
            <a:xfrm>
              <a:off x="2932" y="1182"/>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3" name="Line 145"/>
            <p:cNvSpPr>
              <a:spLocks noChangeShapeType="1"/>
            </p:cNvSpPr>
            <p:nvPr/>
          </p:nvSpPr>
          <p:spPr bwMode="auto">
            <a:xfrm>
              <a:off x="591" y="888"/>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4" name="Line 146"/>
            <p:cNvSpPr>
              <a:spLocks noChangeShapeType="1"/>
            </p:cNvSpPr>
            <p:nvPr/>
          </p:nvSpPr>
          <p:spPr bwMode="auto">
            <a:xfrm>
              <a:off x="2932" y="888"/>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5" name="Line 147"/>
            <p:cNvSpPr>
              <a:spLocks noChangeShapeType="1"/>
            </p:cNvSpPr>
            <p:nvPr/>
          </p:nvSpPr>
          <p:spPr bwMode="auto">
            <a:xfrm>
              <a:off x="591" y="2064"/>
              <a:ext cx="4713"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6" name="Freeform 148"/>
            <p:cNvSpPr>
              <a:spLocks/>
            </p:cNvSpPr>
            <p:nvPr/>
          </p:nvSpPr>
          <p:spPr bwMode="auto">
            <a:xfrm>
              <a:off x="5304" y="2050"/>
              <a:ext cx="29" cy="28"/>
            </a:xfrm>
            <a:custGeom>
              <a:avLst/>
              <a:gdLst/>
              <a:ahLst/>
              <a:cxnLst>
                <a:cxn ang="0">
                  <a:pos x="0" y="28"/>
                </a:cxn>
                <a:cxn ang="0">
                  <a:pos x="0" y="0"/>
                </a:cxn>
                <a:cxn ang="0">
                  <a:pos x="29" y="14"/>
                </a:cxn>
                <a:cxn ang="0">
                  <a:pos x="0" y="28"/>
                </a:cxn>
              </a:cxnLst>
              <a:rect l="0" t="0" r="r" b="b"/>
              <a:pathLst>
                <a:path w="29" h="28">
                  <a:moveTo>
                    <a:pt x="0" y="28"/>
                  </a:moveTo>
                  <a:lnTo>
                    <a:pt x="0" y="0"/>
                  </a:lnTo>
                  <a:lnTo>
                    <a:pt x="29" y="14"/>
                  </a:lnTo>
                  <a:lnTo>
                    <a:pt x="0" y="28"/>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dirty="0"/>
            </a:p>
          </p:txBody>
        </p:sp>
        <p:sp>
          <p:nvSpPr>
            <p:cNvPr id="147" name="Line 149"/>
            <p:cNvSpPr>
              <a:spLocks noChangeShapeType="1"/>
            </p:cNvSpPr>
            <p:nvPr/>
          </p:nvSpPr>
          <p:spPr bwMode="auto">
            <a:xfrm flipV="1">
              <a:off x="2948" y="888"/>
              <a:ext cx="1" cy="235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8" name="Freeform 150"/>
            <p:cNvSpPr>
              <a:spLocks/>
            </p:cNvSpPr>
            <p:nvPr/>
          </p:nvSpPr>
          <p:spPr bwMode="auto">
            <a:xfrm>
              <a:off x="2934" y="860"/>
              <a:ext cx="28" cy="28"/>
            </a:xfrm>
            <a:custGeom>
              <a:avLst/>
              <a:gdLst/>
              <a:ahLst/>
              <a:cxnLst>
                <a:cxn ang="0">
                  <a:pos x="0" y="28"/>
                </a:cxn>
                <a:cxn ang="0">
                  <a:pos x="28" y="28"/>
                </a:cxn>
                <a:cxn ang="0">
                  <a:pos x="14" y="0"/>
                </a:cxn>
                <a:cxn ang="0">
                  <a:pos x="0" y="28"/>
                </a:cxn>
              </a:cxnLst>
              <a:rect l="0" t="0" r="r" b="b"/>
              <a:pathLst>
                <a:path w="28" h="28">
                  <a:moveTo>
                    <a:pt x="0" y="28"/>
                  </a:moveTo>
                  <a:lnTo>
                    <a:pt x="28" y="28"/>
                  </a:lnTo>
                  <a:lnTo>
                    <a:pt x="14" y="0"/>
                  </a:lnTo>
                  <a:lnTo>
                    <a:pt x="0" y="28"/>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dirty="0"/>
            </a:p>
          </p:txBody>
        </p:sp>
        <p:sp>
          <p:nvSpPr>
            <p:cNvPr id="149" name="Oval 151"/>
            <p:cNvSpPr>
              <a:spLocks noChangeArrowheads="1"/>
            </p:cNvSpPr>
            <p:nvPr/>
          </p:nvSpPr>
          <p:spPr bwMode="auto">
            <a:xfrm>
              <a:off x="2901" y="2019"/>
              <a:ext cx="91" cy="92"/>
            </a:xfrm>
            <a:prstGeom prst="ellips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0" name="Line 152"/>
            <p:cNvSpPr>
              <a:spLocks noChangeShapeType="1"/>
            </p:cNvSpPr>
            <p:nvPr/>
          </p:nvSpPr>
          <p:spPr bwMode="auto">
            <a:xfrm flipV="1">
              <a:off x="591"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1" name="Rectangle 153"/>
            <p:cNvSpPr>
              <a:spLocks noChangeArrowheads="1"/>
            </p:cNvSpPr>
            <p:nvPr/>
          </p:nvSpPr>
          <p:spPr bwMode="auto">
            <a:xfrm>
              <a:off x="528"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Line 154"/>
            <p:cNvSpPr>
              <a:spLocks noChangeShapeType="1"/>
            </p:cNvSpPr>
            <p:nvPr/>
          </p:nvSpPr>
          <p:spPr bwMode="auto">
            <a:xfrm flipV="1">
              <a:off x="1377"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3" name="Rectangle 155"/>
            <p:cNvSpPr>
              <a:spLocks noChangeArrowheads="1"/>
            </p:cNvSpPr>
            <p:nvPr/>
          </p:nvSpPr>
          <p:spPr bwMode="auto">
            <a:xfrm>
              <a:off x="1314"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4" name="Line 156"/>
            <p:cNvSpPr>
              <a:spLocks noChangeShapeType="1"/>
            </p:cNvSpPr>
            <p:nvPr/>
          </p:nvSpPr>
          <p:spPr bwMode="auto">
            <a:xfrm flipV="1">
              <a:off x="2162"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5" name="Rectangle 157"/>
            <p:cNvSpPr>
              <a:spLocks noChangeArrowheads="1"/>
            </p:cNvSpPr>
            <p:nvPr/>
          </p:nvSpPr>
          <p:spPr bwMode="auto">
            <a:xfrm>
              <a:off x="2101"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Line 158"/>
            <p:cNvSpPr>
              <a:spLocks noChangeShapeType="1"/>
            </p:cNvSpPr>
            <p:nvPr/>
          </p:nvSpPr>
          <p:spPr bwMode="auto">
            <a:xfrm flipV="1">
              <a:off x="3733"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7" name="Rectangle 159"/>
            <p:cNvSpPr>
              <a:spLocks noChangeArrowheads="1"/>
            </p:cNvSpPr>
            <p:nvPr/>
          </p:nvSpPr>
          <p:spPr bwMode="auto">
            <a:xfrm>
              <a:off x="3696"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8" name="Line 160"/>
            <p:cNvSpPr>
              <a:spLocks noChangeShapeType="1"/>
            </p:cNvSpPr>
            <p:nvPr/>
          </p:nvSpPr>
          <p:spPr bwMode="auto">
            <a:xfrm flipV="1">
              <a:off x="4519"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9" name="Rectangle 161"/>
            <p:cNvSpPr>
              <a:spLocks noChangeArrowheads="1"/>
            </p:cNvSpPr>
            <p:nvPr/>
          </p:nvSpPr>
          <p:spPr bwMode="auto">
            <a:xfrm>
              <a:off x="4482"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0" name="Line 162"/>
            <p:cNvSpPr>
              <a:spLocks noChangeShapeType="1"/>
            </p:cNvSpPr>
            <p:nvPr/>
          </p:nvSpPr>
          <p:spPr bwMode="auto">
            <a:xfrm flipV="1">
              <a:off x="5304"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1" name="Rectangle 163"/>
            <p:cNvSpPr>
              <a:spLocks noChangeArrowheads="1"/>
            </p:cNvSpPr>
            <p:nvPr/>
          </p:nvSpPr>
          <p:spPr bwMode="auto">
            <a:xfrm>
              <a:off x="5269"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2" name="Line 164"/>
            <p:cNvSpPr>
              <a:spLocks noChangeShapeType="1"/>
            </p:cNvSpPr>
            <p:nvPr/>
          </p:nvSpPr>
          <p:spPr bwMode="auto">
            <a:xfrm>
              <a:off x="2925" y="3239"/>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3" name="Rectangle 165"/>
            <p:cNvSpPr>
              <a:spLocks noChangeArrowheads="1"/>
            </p:cNvSpPr>
            <p:nvPr/>
          </p:nvSpPr>
          <p:spPr bwMode="auto">
            <a:xfrm>
              <a:off x="2782" y="320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 name="Line 166"/>
            <p:cNvSpPr>
              <a:spLocks noChangeShapeType="1"/>
            </p:cNvSpPr>
            <p:nvPr/>
          </p:nvSpPr>
          <p:spPr bwMode="auto">
            <a:xfrm>
              <a:off x="2925" y="2945"/>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5" name="Rectangle 167"/>
            <p:cNvSpPr>
              <a:spLocks noChangeArrowheads="1"/>
            </p:cNvSpPr>
            <p:nvPr/>
          </p:nvSpPr>
          <p:spPr bwMode="auto">
            <a:xfrm>
              <a:off x="2782" y="2909"/>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Line 168"/>
            <p:cNvSpPr>
              <a:spLocks noChangeShapeType="1"/>
            </p:cNvSpPr>
            <p:nvPr/>
          </p:nvSpPr>
          <p:spPr bwMode="auto">
            <a:xfrm>
              <a:off x="2925" y="2652"/>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7" name="Rectangle 169"/>
            <p:cNvSpPr>
              <a:spLocks noChangeArrowheads="1"/>
            </p:cNvSpPr>
            <p:nvPr/>
          </p:nvSpPr>
          <p:spPr bwMode="auto">
            <a:xfrm>
              <a:off x="2782" y="2615"/>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8" name="Line 170"/>
            <p:cNvSpPr>
              <a:spLocks noChangeShapeType="1"/>
            </p:cNvSpPr>
            <p:nvPr/>
          </p:nvSpPr>
          <p:spPr bwMode="auto">
            <a:xfrm>
              <a:off x="2925" y="2358"/>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9" name="Rectangle 171"/>
            <p:cNvSpPr>
              <a:spLocks noChangeArrowheads="1"/>
            </p:cNvSpPr>
            <p:nvPr/>
          </p:nvSpPr>
          <p:spPr bwMode="auto">
            <a:xfrm>
              <a:off x="2782" y="2322"/>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0" name="Line 172"/>
            <p:cNvSpPr>
              <a:spLocks noChangeShapeType="1"/>
            </p:cNvSpPr>
            <p:nvPr/>
          </p:nvSpPr>
          <p:spPr bwMode="auto">
            <a:xfrm>
              <a:off x="2925" y="1770"/>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1" name="Rectangle 173"/>
            <p:cNvSpPr>
              <a:spLocks noChangeArrowheads="1"/>
            </p:cNvSpPr>
            <p:nvPr/>
          </p:nvSpPr>
          <p:spPr bwMode="auto">
            <a:xfrm>
              <a:off x="2827" y="1734"/>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2" name="Line 174"/>
            <p:cNvSpPr>
              <a:spLocks noChangeShapeType="1"/>
            </p:cNvSpPr>
            <p:nvPr/>
          </p:nvSpPr>
          <p:spPr bwMode="auto">
            <a:xfrm>
              <a:off x="2925" y="1476"/>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3" name="Rectangle 175"/>
            <p:cNvSpPr>
              <a:spLocks noChangeArrowheads="1"/>
            </p:cNvSpPr>
            <p:nvPr/>
          </p:nvSpPr>
          <p:spPr bwMode="auto">
            <a:xfrm>
              <a:off x="2827" y="1440"/>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 name="Line 176"/>
            <p:cNvSpPr>
              <a:spLocks noChangeShapeType="1"/>
            </p:cNvSpPr>
            <p:nvPr/>
          </p:nvSpPr>
          <p:spPr bwMode="auto">
            <a:xfrm>
              <a:off x="2925" y="1182"/>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5" name="Rectangle 177"/>
            <p:cNvSpPr>
              <a:spLocks noChangeArrowheads="1"/>
            </p:cNvSpPr>
            <p:nvPr/>
          </p:nvSpPr>
          <p:spPr bwMode="auto">
            <a:xfrm>
              <a:off x="2827" y="1147"/>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6" name="Line 178"/>
            <p:cNvSpPr>
              <a:spLocks noChangeShapeType="1"/>
            </p:cNvSpPr>
            <p:nvPr/>
          </p:nvSpPr>
          <p:spPr bwMode="auto">
            <a:xfrm>
              <a:off x="2925" y="888"/>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7" name="Rectangle 179"/>
            <p:cNvSpPr>
              <a:spLocks noChangeArrowheads="1"/>
            </p:cNvSpPr>
            <p:nvPr/>
          </p:nvSpPr>
          <p:spPr bwMode="auto">
            <a:xfrm>
              <a:off x="2827" y="853"/>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 name="Rectangle 180"/>
            <p:cNvSpPr>
              <a:spLocks noChangeArrowheads="1"/>
            </p:cNvSpPr>
            <p:nvPr/>
          </p:nvSpPr>
          <p:spPr bwMode="auto">
            <a:xfrm>
              <a:off x="5233" y="1938"/>
              <a:ext cx="76"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 name="Rectangle 181"/>
            <p:cNvSpPr>
              <a:spLocks noChangeArrowheads="1"/>
            </p:cNvSpPr>
            <p:nvPr/>
          </p:nvSpPr>
          <p:spPr bwMode="auto">
            <a:xfrm>
              <a:off x="2994" y="853"/>
              <a:ext cx="76"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91" name="Group 190"/>
          <p:cNvGrpSpPr/>
          <p:nvPr/>
        </p:nvGrpSpPr>
        <p:grpSpPr>
          <a:xfrm>
            <a:off x="1660614" y="1042988"/>
            <a:ext cx="6415903" cy="2710937"/>
            <a:chOff x="1660614" y="1042988"/>
            <a:chExt cx="6415903" cy="2710937"/>
          </a:xfrm>
        </p:grpSpPr>
        <p:sp>
          <p:nvSpPr>
            <p:cNvPr id="181" name="Freeform 182"/>
            <p:cNvSpPr>
              <a:spLocks/>
            </p:cNvSpPr>
            <p:nvPr/>
          </p:nvSpPr>
          <p:spPr bwMode="auto">
            <a:xfrm rot="19340151">
              <a:off x="1660614" y="3253858"/>
              <a:ext cx="6415903" cy="50006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0" name="Object 189"/>
            <p:cNvGraphicFramePr>
              <a:graphicFrameLocks noChangeAspect="1"/>
            </p:cNvGraphicFramePr>
            <p:nvPr>
              <p:extLst>
                <p:ext uri="{D42A27DB-BD31-4B8C-83A1-F6EECF244321}">
                  <p14:modId xmlns:p14="http://schemas.microsoft.com/office/powerpoint/2010/main" val="2030783355"/>
                </p:ext>
              </p:extLst>
            </p:nvPr>
          </p:nvGraphicFramePr>
          <p:xfrm>
            <a:off x="7129463" y="1042988"/>
            <a:ext cx="887412" cy="314325"/>
          </p:xfrm>
          <a:graphic>
            <a:graphicData uri="http://schemas.openxmlformats.org/presentationml/2006/ole">
              <mc:AlternateContent xmlns:mc="http://schemas.openxmlformats.org/markup-compatibility/2006">
                <mc:Choice xmlns:v="urn:schemas-microsoft-com:vml" Requires="v">
                  <p:oleObj spid="_x0000_s25894" name="Equation" r:id="rId4" imgW="571320" imgH="203040" progId="Equation.DSMT4">
                    <p:embed/>
                  </p:oleObj>
                </mc:Choice>
                <mc:Fallback>
                  <p:oleObj name="Equation" r:id="rId4" imgW="571320" imgH="203040" progId="Equation.DSMT4">
                    <p:embed/>
                    <p:pic>
                      <p:nvPicPr>
                        <p:cNvPr id="0" name=""/>
                        <p:cNvPicPr>
                          <a:picLocks noChangeAspect="1" noChangeArrowheads="1"/>
                        </p:cNvPicPr>
                        <p:nvPr/>
                      </p:nvPicPr>
                      <p:blipFill>
                        <a:blip r:embed="rId5"/>
                        <a:srcRect/>
                        <a:stretch>
                          <a:fillRect/>
                        </a:stretch>
                      </p:blipFill>
                      <p:spPr bwMode="auto">
                        <a:xfrm>
                          <a:off x="7129463" y="1042988"/>
                          <a:ext cx="887412"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3" name="Group 192"/>
          <p:cNvGrpSpPr/>
          <p:nvPr/>
        </p:nvGrpSpPr>
        <p:grpSpPr>
          <a:xfrm>
            <a:off x="-21632" y="1071563"/>
            <a:ext cx="6933607" cy="2331597"/>
            <a:chOff x="-21632" y="1071563"/>
            <a:chExt cx="6933607" cy="2331597"/>
          </a:xfrm>
        </p:grpSpPr>
        <p:sp>
          <p:nvSpPr>
            <p:cNvPr id="180" name="Freeform 182"/>
            <p:cNvSpPr>
              <a:spLocks/>
            </p:cNvSpPr>
            <p:nvPr/>
          </p:nvSpPr>
          <p:spPr bwMode="auto">
            <a:xfrm rot="19352059" flipV="1">
              <a:off x="-21632" y="2260152"/>
              <a:ext cx="6285461" cy="1143008"/>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2" name="Object 191"/>
            <p:cNvGraphicFramePr>
              <a:graphicFrameLocks noChangeAspect="1"/>
            </p:cNvGraphicFramePr>
            <p:nvPr>
              <p:extLst>
                <p:ext uri="{D42A27DB-BD31-4B8C-83A1-F6EECF244321}">
                  <p14:modId xmlns:p14="http://schemas.microsoft.com/office/powerpoint/2010/main" val="3123595420"/>
                </p:ext>
              </p:extLst>
            </p:nvPr>
          </p:nvGraphicFramePr>
          <p:xfrm>
            <a:off x="5710238" y="1071563"/>
            <a:ext cx="1201737" cy="314325"/>
          </p:xfrm>
          <a:graphic>
            <a:graphicData uri="http://schemas.openxmlformats.org/presentationml/2006/ole">
              <mc:AlternateContent xmlns:mc="http://schemas.openxmlformats.org/markup-compatibility/2006">
                <mc:Choice xmlns:v="urn:schemas-microsoft-com:vml" Requires="v">
                  <p:oleObj spid="_x0000_s25895" name="Equation" r:id="rId6" imgW="774360" imgH="203040" progId="Equation.DSMT4">
                    <p:embed/>
                  </p:oleObj>
                </mc:Choice>
                <mc:Fallback>
                  <p:oleObj name="Equation" r:id="rId6" imgW="774360" imgH="203040" progId="Equation.DSMT4">
                    <p:embed/>
                    <p:pic>
                      <p:nvPicPr>
                        <p:cNvPr id="0" name=""/>
                        <p:cNvPicPr>
                          <a:picLocks noChangeAspect="1" noChangeArrowheads="1"/>
                        </p:cNvPicPr>
                        <p:nvPr/>
                      </p:nvPicPr>
                      <p:blipFill>
                        <a:blip r:embed="rId7"/>
                        <a:srcRect/>
                        <a:stretch>
                          <a:fillRect/>
                        </a:stretch>
                      </p:blipFill>
                      <p:spPr bwMode="auto">
                        <a:xfrm>
                          <a:off x="5710238" y="1071563"/>
                          <a:ext cx="120173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7" name="Group 196"/>
          <p:cNvGrpSpPr/>
          <p:nvPr/>
        </p:nvGrpSpPr>
        <p:grpSpPr>
          <a:xfrm>
            <a:off x="3420533" y="808952"/>
            <a:ext cx="1930927" cy="5123501"/>
            <a:chOff x="3420533" y="808952"/>
            <a:chExt cx="1930927" cy="5123501"/>
          </a:xfrm>
        </p:grpSpPr>
        <p:sp>
          <p:nvSpPr>
            <p:cNvPr id="182" name="Freeform 182"/>
            <p:cNvSpPr>
              <a:spLocks/>
            </p:cNvSpPr>
            <p:nvPr/>
          </p:nvSpPr>
          <p:spPr bwMode="auto">
            <a:xfrm rot="18672936">
              <a:off x="995646" y="3246658"/>
              <a:ext cx="5110682" cy="26090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rgbClr val="703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4" name="Object 193"/>
            <p:cNvGraphicFramePr>
              <a:graphicFrameLocks noChangeAspect="1"/>
            </p:cNvGraphicFramePr>
            <p:nvPr>
              <p:extLst>
                <p:ext uri="{D42A27DB-BD31-4B8C-83A1-F6EECF244321}">
                  <p14:modId xmlns:p14="http://schemas.microsoft.com/office/powerpoint/2010/main" val="2725642205"/>
                </p:ext>
              </p:extLst>
            </p:nvPr>
          </p:nvGraphicFramePr>
          <p:xfrm>
            <a:off x="4286248" y="808952"/>
            <a:ext cx="1065212" cy="609600"/>
          </p:xfrm>
          <a:graphic>
            <a:graphicData uri="http://schemas.openxmlformats.org/presentationml/2006/ole">
              <mc:AlternateContent xmlns:mc="http://schemas.openxmlformats.org/markup-compatibility/2006">
                <mc:Choice xmlns:v="urn:schemas-microsoft-com:vml" Requires="v">
                  <p:oleObj spid="_x0000_s25896" name="Equation" r:id="rId8" imgW="685800" imgH="393480" progId="Equation.DSMT4">
                    <p:embed/>
                  </p:oleObj>
                </mc:Choice>
                <mc:Fallback>
                  <p:oleObj name="Equation" r:id="rId8" imgW="685800" imgH="393480" progId="Equation.DSMT4">
                    <p:embed/>
                    <p:pic>
                      <p:nvPicPr>
                        <p:cNvPr id="0" name=""/>
                        <p:cNvPicPr>
                          <a:picLocks noChangeAspect="1" noChangeArrowheads="1"/>
                        </p:cNvPicPr>
                        <p:nvPr/>
                      </p:nvPicPr>
                      <p:blipFill>
                        <a:blip r:embed="rId9"/>
                        <a:srcRect/>
                        <a:stretch>
                          <a:fillRect/>
                        </a:stretch>
                      </p:blipFill>
                      <p:spPr bwMode="auto">
                        <a:xfrm>
                          <a:off x="4286248" y="808952"/>
                          <a:ext cx="10652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6" name="Group 195"/>
          <p:cNvGrpSpPr/>
          <p:nvPr/>
        </p:nvGrpSpPr>
        <p:grpSpPr>
          <a:xfrm>
            <a:off x="4647945" y="743823"/>
            <a:ext cx="2595818" cy="5156039"/>
            <a:chOff x="4647945" y="743823"/>
            <a:chExt cx="2595818" cy="5156039"/>
          </a:xfrm>
        </p:grpSpPr>
        <p:sp>
          <p:nvSpPr>
            <p:cNvPr id="183" name="Freeform 182"/>
            <p:cNvSpPr>
              <a:spLocks/>
            </p:cNvSpPr>
            <p:nvPr/>
          </p:nvSpPr>
          <p:spPr bwMode="auto">
            <a:xfrm rot="18723636">
              <a:off x="2101138" y="3290630"/>
              <a:ext cx="5156039" cy="62425"/>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1">
                  <a:lumMod val="95000"/>
                  <a:lumOff val="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5" name="Object 194"/>
            <p:cNvGraphicFramePr>
              <a:graphicFrameLocks noChangeAspect="1"/>
            </p:cNvGraphicFramePr>
            <p:nvPr>
              <p:extLst>
                <p:ext uri="{D42A27DB-BD31-4B8C-83A1-F6EECF244321}">
                  <p14:modId xmlns:p14="http://schemas.microsoft.com/office/powerpoint/2010/main" val="4014477872"/>
                </p:ext>
              </p:extLst>
            </p:nvPr>
          </p:nvGraphicFramePr>
          <p:xfrm>
            <a:off x="6221413" y="857250"/>
            <a:ext cx="1022350" cy="608013"/>
          </p:xfrm>
          <a:graphic>
            <a:graphicData uri="http://schemas.openxmlformats.org/presentationml/2006/ole">
              <mc:AlternateContent xmlns:mc="http://schemas.openxmlformats.org/markup-compatibility/2006">
                <mc:Choice xmlns:v="urn:schemas-microsoft-com:vml" Requires="v">
                  <p:oleObj spid="_x0000_s25897" name="Equation" r:id="rId10" imgW="660240" imgH="393480" progId="Equation.DSMT4">
                    <p:embed/>
                  </p:oleObj>
                </mc:Choice>
                <mc:Fallback>
                  <p:oleObj name="Equation" r:id="rId10" imgW="660240" imgH="393480" progId="Equation.DSMT4">
                    <p:embed/>
                    <p:pic>
                      <p:nvPicPr>
                        <p:cNvPr id="0" name=""/>
                        <p:cNvPicPr>
                          <a:picLocks noChangeAspect="1" noChangeArrowheads="1"/>
                        </p:cNvPicPr>
                        <p:nvPr/>
                      </p:nvPicPr>
                      <p:blipFill>
                        <a:blip r:embed="rId11"/>
                        <a:srcRect/>
                        <a:stretch>
                          <a:fillRect/>
                        </a:stretch>
                      </p:blipFill>
                      <p:spPr bwMode="auto">
                        <a:xfrm>
                          <a:off x="6221413" y="857250"/>
                          <a:ext cx="1022350"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4" name="Group 183"/>
          <p:cNvGrpSpPr/>
          <p:nvPr/>
        </p:nvGrpSpPr>
        <p:grpSpPr>
          <a:xfrm>
            <a:off x="1707421" y="1123950"/>
            <a:ext cx="6264000" cy="2256227"/>
            <a:chOff x="1707421" y="1114425"/>
            <a:chExt cx="6264000" cy="2256227"/>
          </a:xfrm>
        </p:grpSpPr>
        <p:sp>
          <p:nvSpPr>
            <p:cNvPr id="198" name="Freeform 182"/>
            <p:cNvSpPr>
              <a:spLocks/>
            </p:cNvSpPr>
            <p:nvPr/>
          </p:nvSpPr>
          <p:spPr bwMode="auto">
            <a:xfrm rot="13042733">
              <a:off x="1707421" y="2763119"/>
              <a:ext cx="6264000" cy="607533"/>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9" name="Object 198"/>
            <p:cNvGraphicFramePr>
              <a:graphicFrameLocks noChangeAspect="1"/>
            </p:cNvGraphicFramePr>
            <p:nvPr>
              <p:extLst>
                <p:ext uri="{D42A27DB-BD31-4B8C-83A1-F6EECF244321}">
                  <p14:modId xmlns:p14="http://schemas.microsoft.com/office/powerpoint/2010/main" val="3314260729"/>
                </p:ext>
              </p:extLst>
            </p:nvPr>
          </p:nvGraphicFramePr>
          <p:xfrm>
            <a:off x="2011363" y="1114425"/>
            <a:ext cx="1004887" cy="314325"/>
          </p:xfrm>
          <a:graphic>
            <a:graphicData uri="http://schemas.openxmlformats.org/presentationml/2006/ole">
              <mc:AlternateContent xmlns:mc="http://schemas.openxmlformats.org/markup-compatibility/2006">
                <mc:Choice xmlns:v="urn:schemas-microsoft-com:vml" Requires="v">
                  <p:oleObj spid="_x0000_s25898" name="Equation" r:id="rId12" imgW="647640" imgH="203040" progId="Equation.DSMT4">
                    <p:embed/>
                  </p:oleObj>
                </mc:Choice>
                <mc:Fallback>
                  <p:oleObj name="Equation" r:id="rId12" imgW="647640" imgH="203040" progId="Equation.DSMT4">
                    <p:embed/>
                    <p:pic>
                      <p:nvPicPr>
                        <p:cNvPr id="0" name=""/>
                        <p:cNvPicPr>
                          <a:picLocks noChangeAspect="1" noChangeArrowheads="1"/>
                        </p:cNvPicPr>
                        <p:nvPr/>
                      </p:nvPicPr>
                      <p:blipFill>
                        <a:blip r:embed="rId13"/>
                        <a:srcRect/>
                        <a:stretch>
                          <a:fillRect/>
                        </a:stretch>
                      </p:blipFill>
                      <p:spPr bwMode="auto">
                        <a:xfrm>
                          <a:off x="2011363" y="1114425"/>
                          <a:ext cx="100488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4" name="Group 203"/>
          <p:cNvGrpSpPr/>
          <p:nvPr/>
        </p:nvGrpSpPr>
        <p:grpSpPr>
          <a:xfrm>
            <a:off x="3276600" y="1114425"/>
            <a:ext cx="5997204" cy="2060972"/>
            <a:chOff x="3276600" y="1114425"/>
            <a:chExt cx="5997204" cy="2060972"/>
          </a:xfrm>
        </p:grpSpPr>
        <p:sp>
          <p:nvSpPr>
            <p:cNvPr id="202" name="Freeform 182"/>
            <p:cNvSpPr>
              <a:spLocks/>
            </p:cNvSpPr>
            <p:nvPr/>
          </p:nvSpPr>
          <p:spPr bwMode="auto">
            <a:xfrm rot="13042733">
              <a:off x="3672526" y="2567864"/>
              <a:ext cx="5601278" cy="607533"/>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203" name="Object 202"/>
            <p:cNvGraphicFramePr>
              <a:graphicFrameLocks noChangeAspect="1"/>
            </p:cNvGraphicFramePr>
            <p:nvPr>
              <p:extLst>
                <p:ext uri="{D42A27DB-BD31-4B8C-83A1-F6EECF244321}">
                  <p14:modId xmlns:p14="http://schemas.microsoft.com/office/powerpoint/2010/main" val="4120111487"/>
                </p:ext>
              </p:extLst>
            </p:nvPr>
          </p:nvGraphicFramePr>
          <p:xfrm>
            <a:off x="3276600" y="1114425"/>
            <a:ext cx="1301750" cy="314325"/>
          </p:xfrm>
          <a:graphic>
            <a:graphicData uri="http://schemas.openxmlformats.org/presentationml/2006/ole">
              <mc:AlternateContent xmlns:mc="http://schemas.openxmlformats.org/markup-compatibility/2006">
                <mc:Choice xmlns:v="urn:schemas-microsoft-com:vml" Requires="v">
                  <p:oleObj spid="_x0000_s25899" name="Equation" r:id="rId14" imgW="838080" imgH="203040" progId="Equation.DSMT4">
                    <p:embed/>
                  </p:oleObj>
                </mc:Choice>
                <mc:Fallback>
                  <p:oleObj name="Equation" r:id="rId14" imgW="838080" imgH="203040" progId="Equation.DSMT4">
                    <p:embed/>
                    <p:pic>
                      <p:nvPicPr>
                        <p:cNvPr id="0" name=""/>
                        <p:cNvPicPr>
                          <a:picLocks noChangeAspect="1" noChangeArrowheads="1"/>
                        </p:cNvPicPr>
                        <p:nvPr/>
                      </p:nvPicPr>
                      <p:blipFill>
                        <a:blip r:embed="rId15"/>
                        <a:srcRect/>
                        <a:stretch>
                          <a:fillRect/>
                        </a:stretch>
                      </p:blipFill>
                      <p:spPr bwMode="auto">
                        <a:xfrm>
                          <a:off x="3276600" y="1114425"/>
                          <a:ext cx="13017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0" name="TextBox 199"/>
          <p:cNvSpPr txBox="1"/>
          <p:nvPr/>
        </p:nvSpPr>
        <p:spPr>
          <a:xfrm>
            <a:off x="2660611" y="214290"/>
            <a:ext cx="3822778"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r>
              <a:rPr lang="en-IE" sz="4400" b="1" i="1" dirty="0" smtClean="0">
                <a:solidFill>
                  <a:srgbClr val="990033"/>
                </a:solidFill>
                <a:effectLst>
                  <a:outerShdw blurRad="38100" dist="38100" dir="2700000" algn="tl">
                    <a:srgbClr val="000000">
                      <a:alpha val="43137"/>
                    </a:srgbClr>
                  </a:outerShdw>
                </a:effectLst>
              </a:rPr>
              <a:t>Slope Functions</a:t>
            </a:r>
            <a:endParaRPr lang="en-IE" sz="4400" b="1" i="1" dirty="0">
              <a:solidFill>
                <a:srgbClr val="990033"/>
              </a:solidFill>
              <a:effectLst>
                <a:outerShdw blurRad="38100" dist="38100" dir="2700000" algn="tl">
                  <a:srgbClr val="000000">
                    <a:alpha val="43137"/>
                  </a:srgbClr>
                </a:outerShdw>
              </a:effectLst>
            </a:endParaRPr>
          </a:p>
        </p:txBody>
      </p:sp>
      <p:sp>
        <p:nvSpPr>
          <p:cNvPr id="185" name="Rectangle 184"/>
          <p:cNvSpPr/>
          <p:nvPr/>
        </p:nvSpPr>
        <p:spPr>
          <a:xfrm>
            <a:off x="1071473"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p:cNvSpPr/>
          <p:nvPr/>
        </p:nvSpPr>
        <p:spPr>
          <a:xfrm>
            <a:off x="6453158"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p:cNvSpPr/>
          <p:nvPr/>
        </p:nvSpPr>
        <p:spPr>
          <a:xfrm>
            <a:off x="3762316"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974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subTnLst>
                                    <p:set>
                                      <p:cBhvr override="childStyle">
                                        <p:cTn dur="1" fill="hold" display="0" masterRel="nextClick" afterEffect="1"/>
                                        <p:tgtEl>
                                          <p:spTgt spid="19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wipe(left)">
                                      <p:cBhvr>
                                        <p:cTn id="12" dur="2000"/>
                                        <p:tgtEl>
                                          <p:spTgt spid="193"/>
                                        </p:tgtEl>
                                      </p:cBhvr>
                                    </p:animEffect>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wipe(down)">
                                      <p:cBhvr>
                                        <p:cTn id="17" dur="2000"/>
                                        <p:tgtEl>
                                          <p:spTgt spid="196"/>
                                        </p:tgtEl>
                                      </p:cBhvr>
                                    </p:animEffect>
                                  </p:childTnLst>
                                  <p:subTnLst>
                                    <p:set>
                                      <p:cBhvr override="childStyle">
                                        <p:cTn dur="1" fill="hold" display="0" masterRel="nextClick" afterEffect="1"/>
                                        <p:tgtEl>
                                          <p:spTgt spid="19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wipe(left)">
                                      <p:cBhvr>
                                        <p:cTn id="22" dur="2000"/>
                                        <p:tgtEl>
                                          <p:spTgt spid="197"/>
                                        </p:tgtEl>
                                      </p:cBhvr>
                                    </p:animEffect>
                                  </p:childTnLst>
                                  <p:subTnLst>
                                    <p:set>
                                      <p:cBhvr override="childStyle">
                                        <p:cTn dur="1" fill="hold" display="0" masterRel="nextClick" afterEffect="1"/>
                                        <p:tgtEl>
                                          <p:spTgt spid="19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wipe(up)">
                                      <p:cBhvr>
                                        <p:cTn id="27" dur="2000"/>
                                        <p:tgtEl>
                                          <p:spTgt spid="184"/>
                                        </p:tgtEl>
                                      </p:cBhvr>
                                    </p:animEffect>
                                  </p:childTnLst>
                                  <p:subTnLst>
                                    <p:set>
                                      <p:cBhvr override="childStyle">
                                        <p:cTn dur="1" fill="hold" display="0" masterRel="nextClick" afterEffect="1"/>
                                        <p:tgtEl>
                                          <p:spTgt spid="18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wipe(up)">
                                      <p:cBhvr>
                                        <p:cTn id="32" dur="2000"/>
                                        <p:tgtEl>
                                          <p:spTgt spid="20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8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9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9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85"/>
                  </p:tgtEl>
                </p:cond>
              </p:nextCondLst>
            </p:seq>
            <p:seq concurrent="1" nextAc="seek">
              <p:cTn id="50" restart="whenNotActive" fill="hold" evtFilter="cancelBubble" nodeType="interactiveSeq">
                <p:stCondLst>
                  <p:cond evt="onClick" delay="0">
                    <p:tgtEl>
                      <p:spTgt spid="201"/>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8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63" restart="whenNotActive" fill="hold" evtFilter="cancelBubble" nodeType="interactiveSeq">
                <p:stCondLst>
                  <p:cond evt="onClick" delay="0">
                    <p:tgtEl>
                      <p:spTgt spid="206"/>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9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97"/>
                                        </p:tgtEl>
                                        <p:attrNameLst>
                                          <p:attrName>style.visibility</p:attrName>
                                        </p:attrNameLst>
                                      </p:cBhvr>
                                      <p:to>
                                        <p:strVal val="visible"/>
                                      </p:to>
                                    </p:set>
                                  </p:childTnLst>
                                  <p:subTnLst>
                                    <p:set>
                                      <p:cBhvr override="childStyle">
                                        <p:cTn dur="1" fill="hold" display="0" masterRel="nextClick" afterEffect="1"/>
                                        <p:tgtEl>
                                          <p:spTgt spid="197"/>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196"/>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Central Ideas</a:t>
            </a:r>
            <a:endParaRPr lang="en-IE" dirty="0"/>
          </a:p>
        </p:txBody>
      </p:sp>
      <p:sp>
        <p:nvSpPr>
          <p:cNvPr id="3" name="Content Placeholder 2"/>
          <p:cNvSpPr>
            <a:spLocks noGrp="1"/>
          </p:cNvSpPr>
          <p:nvPr>
            <p:ph idx="1"/>
          </p:nvPr>
        </p:nvSpPr>
        <p:spPr/>
        <p:txBody>
          <a:bodyPr>
            <a:normAutofit/>
          </a:bodyPr>
          <a:lstStyle/>
          <a:p>
            <a:pPr marL="0" indent="0">
              <a:buNone/>
            </a:pPr>
            <a:r>
              <a:rPr lang="en-IE" sz="2400" i="1" dirty="0" smtClean="0">
                <a:solidFill>
                  <a:srgbClr val="990033"/>
                </a:solidFill>
              </a:rPr>
              <a:t>The </a:t>
            </a:r>
            <a:r>
              <a:rPr lang="en-IE" sz="2400" b="1" i="1" dirty="0" smtClean="0">
                <a:solidFill>
                  <a:srgbClr val="990033"/>
                </a:solidFill>
              </a:rPr>
              <a:t>slope</a:t>
            </a:r>
            <a:r>
              <a:rPr lang="en-IE" sz="2400" i="1" dirty="0" smtClean="0">
                <a:solidFill>
                  <a:srgbClr val="990033"/>
                </a:solidFill>
              </a:rPr>
              <a:t> of a function can be</a:t>
            </a:r>
          </a:p>
          <a:p>
            <a:pPr marL="0" indent="0">
              <a:buNone/>
            </a:pPr>
            <a:r>
              <a:rPr lang="en-IE" sz="2400" i="1" dirty="0" smtClean="0">
                <a:solidFill>
                  <a:srgbClr val="990033"/>
                </a:solidFill>
              </a:rPr>
              <a:t>positive</a:t>
            </a:r>
            <a:r>
              <a:rPr lang="en-IE" sz="2400" i="1" dirty="0">
                <a:solidFill>
                  <a:srgbClr val="990033"/>
                </a:solidFill>
              </a:rPr>
              <a:t>, </a:t>
            </a:r>
            <a:endParaRPr lang="en-IE" sz="2400" i="1" dirty="0" smtClean="0">
              <a:solidFill>
                <a:srgbClr val="990033"/>
              </a:solidFill>
            </a:endParaRPr>
          </a:p>
          <a:p>
            <a:pPr marL="0" indent="0">
              <a:buNone/>
            </a:pPr>
            <a:r>
              <a:rPr lang="en-IE" sz="2400" i="1" dirty="0">
                <a:solidFill>
                  <a:srgbClr val="990033"/>
                </a:solidFill>
              </a:rPr>
              <a:t>n</a:t>
            </a:r>
            <a:r>
              <a:rPr lang="en-IE" sz="2400" i="1" dirty="0" smtClean="0">
                <a:solidFill>
                  <a:srgbClr val="990033"/>
                </a:solidFill>
              </a:rPr>
              <a:t>egative, </a:t>
            </a:r>
          </a:p>
          <a:p>
            <a:pPr marL="0" indent="0">
              <a:buNone/>
            </a:pPr>
            <a:r>
              <a:rPr lang="en-IE" sz="2400" i="1" dirty="0" smtClean="0">
                <a:solidFill>
                  <a:srgbClr val="990033"/>
                </a:solidFill>
              </a:rPr>
              <a:t>or </a:t>
            </a:r>
            <a:r>
              <a:rPr lang="en-IE" sz="2400" i="1" dirty="0">
                <a:solidFill>
                  <a:srgbClr val="990033"/>
                </a:solidFill>
              </a:rPr>
              <a:t>zero</a:t>
            </a:r>
            <a:r>
              <a:rPr lang="en-IE" sz="2400" i="1" dirty="0" smtClean="0">
                <a:solidFill>
                  <a:srgbClr val="990033"/>
                </a:solidFill>
              </a:rPr>
              <a:t>.</a:t>
            </a:r>
          </a:p>
          <a:p>
            <a:pPr marL="0" indent="0">
              <a:buNone/>
            </a:pPr>
            <a:endParaRPr lang="en-IE" sz="2400" i="1" dirty="0">
              <a:solidFill>
                <a:srgbClr val="990033"/>
              </a:solidFill>
            </a:endParaRPr>
          </a:p>
          <a:p>
            <a:pPr marL="0" indent="0">
              <a:buNone/>
            </a:pPr>
            <a:r>
              <a:rPr lang="en-IE" sz="2400" i="1" dirty="0" smtClean="0">
                <a:solidFill>
                  <a:srgbClr val="990033"/>
                </a:solidFill>
              </a:rPr>
              <a:t>The </a:t>
            </a:r>
            <a:r>
              <a:rPr lang="en-IE" sz="2400" b="1" i="1" dirty="0">
                <a:solidFill>
                  <a:srgbClr val="990033"/>
                </a:solidFill>
              </a:rPr>
              <a:t>slope</a:t>
            </a:r>
            <a:r>
              <a:rPr lang="en-IE" sz="2400" i="1" dirty="0">
                <a:solidFill>
                  <a:srgbClr val="990033"/>
                </a:solidFill>
              </a:rPr>
              <a:t> of a function can </a:t>
            </a:r>
            <a:r>
              <a:rPr lang="en-IE" sz="2400" i="1" dirty="0" smtClean="0">
                <a:solidFill>
                  <a:srgbClr val="990033"/>
                </a:solidFill>
              </a:rPr>
              <a:t>be</a:t>
            </a:r>
          </a:p>
          <a:p>
            <a:pPr marL="0" indent="0">
              <a:buNone/>
            </a:pPr>
            <a:r>
              <a:rPr lang="en-IE" sz="2400" i="1" dirty="0" smtClean="0">
                <a:solidFill>
                  <a:srgbClr val="990033"/>
                </a:solidFill>
              </a:rPr>
              <a:t>increasing</a:t>
            </a:r>
            <a:r>
              <a:rPr lang="en-IE" sz="2400" i="1" dirty="0">
                <a:solidFill>
                  <a:srgbClr val="990033"/>
                </a:solidFill>
              </a:rPr>
              <a:t>, </a:t>
            </a:r>
            <a:endParaRPr lang="en-IE" sz="2400" i="1" dirty="0" smtClean="0">
              <a:solidFill>
                <a:srgbClr val="990033"/>
              </a:solidFill>
            </a:endParaRPr>
          </a:p>
          <a:p>
            <a:pPr marL="0" indent="0">
              <a:buNone/>
            </a:pPr>
            <a:r>
              <a:rPr lang="en-IE" sz="2400" i="1" dirty="0">
                <a:solidFill>
                  <a:srgbClr val="990033"/>
                </a:solidFill>
              </a:rPr>
              <a:t>d</a:t>
            </a:r>
            <a:r>
              <a:rPr lang="en-IE" sz="2400" i="1" dirty="0" smtClean="0">
                <a:solidFill>
                  <a:srgbClr val="990033"/>
                </a:solidFill>
              </a:rPr>
              <a:t>ecreasing,</a:t>
            </a:r>
          </a:p>
          <a:p>
            <a:pPr marL="0" indent="0">
              <a:buNone/>
            </a:pPr>
            <a:r>
              <a:rPr lang="en-IE" sz="2400" i="1" dirty="0" smtClean="0">
                <a:solidFill>
                  <a:srgbClr val="990033"/>
                </a:solidFill>
              </a:rPr>
              <a:t>or </a:t>
            </a:r>
            <a:r>
              <a:rPr lang="en-IE" sz="2400" i="1" dirty="0">
                <a:solidFill>
                  <a:srgbClr val="990033"/>
                </a:solidFill>
              </a:rPr>
              <a:t>stationary.</a:t>
            </a:r>
          </a:p>
          <a:p>
            <a:pPr marL="0" indent="0">
              <a:buNone/>
            </a:pPr>
            <a:endParaRPr lang="en-IE" dirty="0"/>
          </a:p>
        </p:txBody>
      </p:sp>
      <p:pic>
        <p:nvPicPr>
          <p:cNvPr id="23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207" y="1669867"/>
            <a:ext cx="3215975" cy="213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207" y="4121558"/>
            <a:ext cx="3215975" cy="165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623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smtClean="0">
                <a:solidFill>
                  <a:srgbClr val="990033"/>
                </a:solidFill>
                <a:effectLst>
                  <a:outerShdw blurRad="38100" dist="38100" dir="2700000" algn="tl">
                    <a:srgbClr val="000000">
                      <a:alpha val="43137"/>
                    </a:srgbClr>
                  </a:outerShdw>
                </a:effectLst>
              </a:rPr>
              <a:t>Things have changed.........</a:t>
            </a:r>
            <a:endParaRPr lang="en-IE" dirty="0"/>
          </a:p>
        </p:txBody>
      </p:sp>
      <p:pic>
        <p:nvPicPr>
          <p:cNvPr id="4" name="Picture 2"/>
          <p:cNvPicPr>
            <a:picLocks noChangeAspect="1" noChangeArrowheads="1"/>
          </p:cNvPicPr>
          <p:nvPr/>
        </p:nvPicPr>
        <p:blipFill>
          <a:blip r:embed="rId3" cstate="print"/>
          <a:srcRect/>
          <a:stretch>
            <a:fillRect/>
          </a:stretch>
        </p:blipFill>
        <p:spPr bwMode="auto">
          <a:xfrm>
            <a:off x="1809752" y="1308548"/>
            <a:ext cx="5524500" cy="5092427"/>
          </a:xfrm>
          <a:prstGeom prst="rect">
            <a:avLst/>
          </a:prstGeom>
          <a:noFill/>
          <a:ln w="9525">
            <a:noFill/>
            <a:miter lim="800000"/>
            <a:headEnd/>
            <a:tailEnd/>
          </a:ln>
        </p:spPr>
      </p:pic>
    </p:spTree>
    <p:extLst>
      <p:ext uri="{BB962C8B-B14F-4D97-AF65-F5344CB8AC3E}">
        <p14:creationId xmlns:p14="http://schemas.microsoft.com/office/powerpoint/2010/main" val="3891842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6393"/>
          <a:stretch/>
        </p:blipFill>
        <p:spPr bwMode="auto">
          <a:xfrm>
            <a:off x="1882009" y="909638"/>
            <a:ext cx="5379983"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soft32.com/blog/wp-content/uploads/2012/04/geogebra.png">
            <a:hlinkClick r:id="rId4"/>
          </p:cNvPr>
          <p:cNvPicPr>
            <a:picLocks noChangeAspect="1" noChangeArrowheads="1"/>
          </p:cNvPicPr>
          <p:nvPr/>
        </p:nvPicPr>
        <p:blipFill>
          <a:blip r:embed="rId5" cstate="print"/>
          <a:srcRect/>
          <a:stretch>
            <a:fillRect/>
          </a:stretch>
        </p:blipFill>
        <p:spPr bwMode="auto">
          <a:xfrm>
            <a:off x="8028384" y="5805264"/>
            <a:ext cx="809600" cy="809600"/>
          </a:xfrm>
          <a:prstGeom prst="rect">
            <a:avLst/>
          </a:prstGeom>
          <a:noFill/>
        </p:spPr>
      </p:pic>
    </p:spTree>
    <p:extLst>
      <p:ext uri="{BB962C8B-B14F-4D97-AF65-F5344CB8AC3E}">
        <p14:creationId xmlns:p14="http://schemas.microsoft.com/office/powerpoint/2010/main" val="2423214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Purpose</a:t>
            </a:r>
            <a:endParaRPr lang="en-IE" b="1" i="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r>
              <a:rPr lang="en-IE" i="1" dirty="0" smtClean="0">
                <a:solidFill>
                  <a:srgbClr val="990033"/>
                </a:solidFill>
              </a:rPr>
              <a:t>To use curve sketching and graph matching as tasks that check for understanding and promote learning</a:t>
            </a:r>
            <a:endParaRPr lang="en-IE" i="1" dirty="0">
              <a:solidFill>
                <a:srgbClr val="990033"/>
              </a:solidFill>
            </a:endParaRPr>
          </a:p>
        </p:txBody>
      </p:sp>
    </p:spTree>
    <p:extLst>
      <p:ext uri="{BB962C8B-B14F-4D97-AF65-F5344CB8AC3E}">
        <p14:creationId xmlns:p14="http://schemas.microsoft.com/office/powerpoint/2010/main" val="927615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3690" y="431699"/>
            <a:ext cx="4671472" cy="769441"/>
          </a:xfrm>
          <a:prstGeom prst="rect">
            <a:avLst/>
          </a:prstGeom>
          <a:noFill/>
          <a:ln>
            <a:noFill/>
          </a:ln>
          <a:effectLst>
            <a:innerShdw blurRad="114300">
              <a:prstClr val="black"/>
            </a:innerShdw>
          </a:effectLst>
        </p:spPr>
        <p:txBody>
          <a:bodyPr wrap="none" rtlCol="0">
            <a:spAutoFit/>
          </a:bodyPr>
          <a:lstStyle/>
          <a:p>
            <a:pPr algn="ctr"/>
            <a:r>
              <a:rPr lang="en-IE" sz="4400" b="1" i="1" dirty="0" smtClean="0">
                <a:solidFill>
                  <a:srgbClr val="990033"/>
                </a:solidFill>
                <a:effectLst>
                  <a:outerShdw blurRad="38100" dist="38100" dir="2700000" algn="tl">
                    <a:srgbClr val="000000">
                      <a:alpha val="43137"/>
                    </a:srgbClr>
                  </a:outerShdw>
                </a:effectLst>
                <a:latin typeface="Century Gothic" pitchFamily="34" charset="0"/>
              </a:rPr>
              <a:t>Curve Sketching</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66" y="1629000"/>
            <a:ext cx="2693182"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405" y="1629000"/>
            <a:ext cx="2691329"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9903" y="1629000"/>
            <a:ext cx="2686047"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soft32.com/blog/wp-content/uploads/2012/04/geogebra.png">
            <a:hlinkClick r:id="rId6"/>
          </p:cNvPr>
          <p:cNvPicPr>
            <a:picLocks noChangeAspect="1" noChangeArrowheads="1"/>
          </p:cNvPicPr>
          <p:nvPr/>
        </p:nvPicPr>
        <p:blipFill>
          <a:blip r:embed="rId7" cstate="print"/>
          <a:srcRect/>
          <a:stretch>
            <a:fillRect/>
          </a:stretch>
        </p:blipFill>
        <p:spPr bwMode="auto">
          <a:xfrm>
            <a:off x="8028384" y="5805264"/>
            <a:ext cx="809600" cy="809600"/>
          </a:xfrm>
          <a:prstGeom prst="rect">
            <a:avLst/>
          </a:prstGeom>
          <a:noFill/>
        </p:spPr>
      </p:pic>
    </p:spTree>
    <p:extLst>
      <p:ext uri="{BB962C8B-B14F-4D97-AF65-F5344CB8AC3E}">
        <p14:creationId xmlns:p14="http://schemas.microsoft.com/office/powerpoint/2010/main" val="1544248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i="1" dirty="0">
                <a:solidFill>
                  <a:srgbClr val="990033"/>
                </a:solidFill>
                <a:effectLst>
                  <a:outerShdw blurRad="38100" dist="38100" dir="2700000" algn="tl">
                    <a:srgbClr val="000000">
                      <a:alpha val="43137"/>
                    </a:srgbClr>
                  </a:outerShdw>
                </a:effectLst>
              </a:rPr>
              <a:t>2</a:t>
            </a:r>
            <a:r>
              <a:rPr lang="en-IE" b="1" i="1" dirty="0" smtClean="0">
                <a:solidFill>
                  <a:srgbClr val="990033"/>
                </a:solidFill>
                <a:effectLst>
                  <a:outerShdw blurRad="38100" dist="38100" dir="2700000" algn="tl">
                    <a:srgbClr val="000000">
                      <a:alpha val="43137"/>
                    </a:srgbClr>
                  </a:outerShdw>
                </a:effectLst>
              </a:rPr>
              <a:t> More Challenging Questions</a:t>
            </a:r>
            <a:endParaRPr lang="en-IE" b="1" i="1" dirty="0">
              <a:solidFill>
                <a:srgbClr val="990033"/>
              </a:solidFill>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78" y="1752791"/>
            <a:ext cx="8142044" cy="3398126"/>
          </a:xfrm>
          <a:prstGeom prst="rect">
            <a:avLst/>
          </a:prstGeom>
          <a:noFill/>
          <a:ln w="31750">
            <a:solidFill>
              <a:srgbClr val="990033"/>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348" y="1381180"/>
            <a:ext cx="5743575" cy="4981575"/>
          </a:xfrm>
          <a:prstGeom prst="rect">
            <a:avLst/>
          </a:prstGeom>
          <a:noFill/>
          <a:ln w="31750">
            <a:solidFill>
              <a:srgbClr val="990033"/>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00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subTnLst>
                                    <p:set>
                                      <p:cBhvr override="childStyle">
                                        <p:cTn dur="1" fill="hold" display="0" masterRel="nextClick" afterEffect="1"/>
                                        <p:tgtEl>
                                          <p:spTgt spid="133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smtClean="0">
                <a:solidFill>
                  <a:srgbClr val="990033"/>
                </a:solidFill>
                <a:effectLst>
                  <a:outerShdw blurRad="38100" dist="38100" dir="2700000" algn="tl">
                    <a:srgbClr val="000000">
                      <a:alpha val="43137"/>
                    </a:srgbClr>
                  </a:outerShdw>
                </a:effectLst>
              </a:rPr>
              <a:t>Points </a:t>
            </a:r>
            <a:r>
              <a:rPr lang="en-IE" b="1" i="1" dirty="0">
                <a:solidFill>
                  <a:srgbClr val="990033"/>
                </a:solidFill>
                <a:effectLst>
                  <a:outerShdw blurRad="38100" dist="38100" dir="2700000" algn="tl">
                    <a:srgbClr val="000000">
                      <a:alpha val="43137"/>
                    </a:srgbClr>
                  </a:outerShdw>
                </a:effectLst>
              </a:rPr>
              <a:t>w</a:t>
            </a:r>
            <a:r>
              <a:rPr lang="en-IE" b="1" i="1" dirty="0" smtClean="0">
                <a:solidFill>
                  <a:srgbClr val="990033"/>
                </a:solidFill>
                <a:effectLst>
                  <a:outerShdw blurRad="38100" dist="38100" dir="2700000" algn="tl">
                    <a:srgbClr val="000000">
                      <a:alpha val="43137"/>
                    </a:srgbClr>
                  </a:outerShdw>
                </a:effectLst>
              </a:rPr>
              <a:t>here the slope is zero</a:t>
            </a:r>
            <a:endParaRPr lang="en-IE" b="1" i="1" dirty="0">
              <a:solidFill>
                <a:srgbClr val="990033"/>
              </a:solidFill>
              <a:effectLst>
                <a:outerShdw blurRad="38100" dist="38100" dir="2700000" algn="tl">
                  <a:srgbClr val="000000">
                    <a:alpha val="43137"/>
                  </a:srgbClr>
                </a:outerShdw>
              </a:effectLst>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00" y="2048400"/>
            <a:ext cx="2592000" cy="2350080"/>
          </a:xfrm>
          <a:prstGeom prst="rect">
            <a:avLst/>
          </a:prstGeom>
          <a:noFill/>
          <a:ln>
            <a:noFill/>
          </a:ln>
          <a:effectLst/>
        </p:spPr>
      </p:pic>
      <p:sp>
        <p:nvSpPr>
          <p:cNvPr id="4" name="TextBox 3"/>
          <p:cNvSpPr txBox="1"/>
          <p:nvPr/>
        </p:nvSpPr>
        <p:spPr>
          <a:xfrm>
            <a:off x="292527" y="4701399"/>
            <a:ext cx="2983473" cy="461665"/>
          </a:xfrm>
          <a:prstGeom prst="rect">
            <a:avLst/>
          </a:prstGeom>
          <a:noFill/>
        </p:spPr>
        <p:txBody>
          <a:bodyPr wrap="square" rtlCol="0">
            <a:spAutoFit/>
          </a:bodyPr>
          <a:lstStyle/>
          <a:p>
            <a:r>
              <a:rPr lang="en-IE" sz="2400" dirty="0" smtClean="0"/>
              <a:t>– – – 0 + + + + + 0 – – </a:t>
            </a:r>
            <a:endParaRPr lang="en-IE" sz="2400" dirty="0"/>
          </a:p>
        </p:txBody>
      </p:sp>
      <p:sp>
        <p:nvSpPr>
          <p:cNvPr id="9" name="TextBox 8"/>
          <p:cNvSpPr txBox="1"/>
          <p:nvPr/>
        </p:nvSpPr>
        <p:spPr>
          <a:xfrm>
            <a:off x="3957628" y="4703671"/>
            <a:ext cx="1910372" cy="461665"/>
          </a:xfrm>
          <a:prstGeom prst="rect">
            <a:avLst/>
          </a:prstGeom>
          <a:noFill/>
        </p:spPr>
        <p:txBody>
          <a:bodyPr wrap="square" rtlCol="0">
            <a:spAutoFit/>
          </a:bodyPr>
          <a:lstStyle/>
          <a:p>
            <a:r>
              <a:rPr lang="en-IE" sz="2400" dirty="0" smtClean="0"/>
              <a:t>– – – 0 – – –</a:t>
            </a:r>
            <a:r>
              <a:rPr lang="en-IE" sz="2400" dirty="0"/>
              <a:t> </a:t>
            </a:r>
          </a:p>
        </p:txBody>
      </p:sp>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00" y="2046699"/>
            <a:ext cx="2592000" cy="235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000" y="2556000"/>
            <a:ext cx="2592000" cy="184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000" y="2556459"/>
            <a:ext cx="2592000" cy="184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0000" y="2095200"/>
            <a:ext cx="2592000" cy="230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0000" y="2094473"/>
            <a:ext cx="2592000" cy="230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474927" y="4714177"/>
            <a:ext cx="2117279" cy="461665"/>
          </a:xfrm>
          <a:prstGeom prst="rect">
            <a:avLst/>
          </a:prstGeom>
          <a:noFill/>
        </p:spPr>
        <p:txBody>
          <a:bodyPr wrap="square" rtlCol="0">
            <a:spAutoFit/>
          </a:bodyPr>
          <a:lstStyle/>
          <a:p>
            <a:r>
              <a:rPr lang="en-IE" sz="2400" dirty="0" smtClean="0"/>
              <a:t>+ + + 0 – – 0 + + </a:t>
            </a:r>
            <a:endParaRPr lang="en-IE" sz="2400" dirty="0"/>
          </a:p>
        </p:txBody>
      </p:sp>
    </p:spTree>
    <p:extLst>
      <p:ext uri="{BB962C8B-B14F-4D97-AF65-F5344CB8AC3E}">
        <p14:creationId xmlns:p14="http://schemas.microsoft.com/office/powerpoint/2010/main" val="26709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20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wipe(left)">
                                      <p:cBhvr>
                                        <p:cTn id="22" dur="2000"/>
                                        <p:tgtEl>
                                          <p:spTgt spid="174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419"/>
                                        </p:tgtEl>
                                        <p:attrNameLst>
                                          <p:attrName>style.visibility</p:attrName>
                                        </p:attrNameLst>
                                      </p:cBhvr>
                                      <p:to>
                                        <p:strVal val="visible"/>
                                      </p:to>
                                    </p:set>
                                    <p:animEffect transition="in" filter="wipe(left)">
                                      <p:cBhvr>
                                        <p:cTn id="27" dur="2000"/>
                                        <p:tgtEl>
                                          <p:spTgt spid="174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2888" y="431699"/>
            <a:ext cx="4673075" cy="769441"/>
          </a:xfrm>
          <a:prstGeom prst="rect">
            <a:avLst/>
          </a:prstGeom>
          <a:noFill/>
          <a:ln>
            <a:noFill/>
          </a:ln>
          <a:effectLst>
            <a:innerShdw blurRad="114300">
              <a:prstClr val="black"/>
            </a:innerShdw>
          </a:effectLst>
        </p:spPr>
        <p:txBody>
          <a:bodyPr wrap="none" rtlCol="0">
            <a:spAutoFit/>
          </a:bodyPr>
          <a:lstStyle/>
          <a:p>
            <a:pPr algn="ctr"/>
            <a:r>
              <a:rPr lang="en-IE" sz="4400" b="1" i="1" dirty="0" smtClean="0">
                <a:solidFill>
                  <a:srgbClr val="990033"/>
                </a:solidFill>
                <a:effectLst>
                  <a:outerShdw blurRad="38100" dist="38100" dir="2700000" algn="tl">
                    <a:srgbClr val="000000">
                      <a:alpha val="43137"/>
                    </a:srgbClr>
                  </a:outerShdw>
                </a:effectLst>
                <a:latin typeface="Century Gothic" pitchFamily="34" charset="0"/>
              </a:rPr>
              <a:t>Graph Matching</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15" y="1987975"/>
            <a:ext cx="2517919"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49" y="1987975"/>
            <a:ext cx="2462069"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033" y="1987975"/>
            <a:ext cx="2471954"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857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88000" y="1685499"/>
            <a:ext cx="1188000" cy="1188000"/>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1764000" y="1685499"/>
            <a:ext cx="1188000" cy="1188000"/>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3240000" y="1685499"/>
            <a:ext cx="1188000" cy="1188000"/>
          </a:xfrm>
          <a:prstGeom prst="rect">
            <a:avLst/>
          </a:prstGeom>
          <a:noFill/>
          <a:ln w="9525">
            <a:noFill/>
            <a:miter lim="800000"/>
            <a:headEnd/>
            <a:tailEnd/>
          </a:ln>
        </p:spPr>
      </p:pic>
      <p:pic>
        <p:nvPicPr>
          <p:cNvPr id="5" name="Picture 4"/>
          <p:cNvPicPr/>
          <p:nvPr/>
        </p:nvPicPr>
        <p:blipFill>
          <a:blip r:embed="rId5" cstate="print"/>
          <a:srcRect/>
          <a:stretch>
            <a:fillRect/>
          </a:stretch>
        </p:blipFill>
        <p:spPr bwMode="auto">
          <a:xfrm>
            <a:off x="4716000" y="1685499"/>
            <a:ext cx="1188000" cy="1188000"/>
          </a:xfrm>
          <a:prstGeom prst="rect">
            <a:avLst/>
          </a:prstGeom>
          <a:noFill/>
          <a:ln w="9525">
            <a:noFill/>
            <a:miter lim="800000"/>
            <a:headEnd/>
            <a:tailEnd/>
          </a:ln>
        </p:spPr>
      </p:pic>
      <p:pic>
        <p:nvPicPr>
          <p:cNvPr id="10" name="Picture 9"/>
          <p:cNvPicPr/>
          <p:nvPr/>
        </p:nvPicPr>
        <p:blipFill>
          <a:blip r:embed="rId6" cstate="print"/>
          <a:srcRect/>
          <a:stretch>
            <a:fillRect/>
          </a:stretch>
        </p:blipFill>
        <p:spPr bwMode="auto">
          <a:xfrm>
            <a:off x="6192000" y="1685499"/>
            <a:ext cx="1188000" cy="1188000"/>
          </a:xfrm>
          <a:prstGeom prst="rect">
            <a:avLst/>
          </a:prstGeom>
          <a:noFill/>
          <a:ln w="9525">
            <a:noFill/>
            <a:miter lim="800000"/>
            <a:headEnd/>
            <a:tailEnd/>
          </a:ln>
        </p:spPr>
      </p:pic>
      <p:pic>
        <p:nvPicPr>
          <p:cNvPr id="11" name="Picture 10"/>
          <p:cNvPicPr/>
          <p:nvPr/>
        </p:nvPicPr>
        <p:blipFill>
          <a:blip r:embed="rId7" cstate="print"/>
          <a:srcRect/>
          <a:stretch>
            <a:fillRect/>
          </a:stretch>
        </p:blipFill>
        <p:spPr bwMode="auto">
          <a:xfrm>
            <a:off x="7668000" y="1685499"/>
            <a:ext cx="1188000" cy="1188000"/>
          </a:xfrm>
          <a:prstGeom prst="rect">
            <a:avLst/>
          </a:prstGeom>
          <a:noFill/>
          <a:ln w="9525">
            <a:noFill/>
            <a:miter lim="800000"/>
            <a:headEnd/>
            <a:tailEnd/>
          </a:ln>
        </p:spPr>
      </p:pic>
      <p:pic>
        <p:nvPicPr>
          <p:cNvPr id="12" name="Picture 11"/>
          <p:cNvPicPr/>
          <p:nvPr/>
        </p:nvPicPr>
        <p:blipFill>
          <a:blip r:embed="rId8" cstate="print"/>
          <a:srcRect t="12664"/>
          <a:stretch>
            <a:fillRect/>
          </a:stretch>
        </p:blipFill>
        <p:spPr bwMode="auto">
          <a:xfrm>
            <a:off x="6192000" y="3222538"/>
            <a:ext cx="1188000" cy="1188000"/>
          </a:xfrm>
          <a:prstGeom prst="rect">
            <a:avLst/>
          </a:prstGeom>
          <a:noFill/>
          <a:ln w="9525">
            <a:noFill/>
            <a:miter lim="800000"/>
            <a:headEnd/>
            <a:tailEnd/>
          </a:ln>
        </p:spPr>
      </p:pic>
      <p:pic>
        <p:nvPicPr>
          <p:cNvPr id="13" name="Picture 12"/>
          <p:cNvPicPr/>
          <p:nvPr/>
        </p:nvPicPr>
        <p:blipFill>
          <a:blip r:embed="rId9" cstate="print"/>
          <a:srcRect l="6660"/>
          <a:stretch>
            <a:fillRect/>
          </a:stretch>
        </p:blipFill>
        <p:spPr bwMode="auto">
          <a:xfrm>
            <a:off x="3240000" y="3222538"/>
            <a:ext cx="1188000" cy="1188000"/>
          </a:xfrm>
          <a:prstGeom prst="rect">
            <a:avLst/>
          </a:prstGeom>
          <a:noFill/>
          <a:ln w="9525">
            <a:noFill/>
            <a:miter lim="800000"/>
            <a:headEnd/>
            <a:tailEnd/>
          </a:ln>
        </p:spPr>
      </p:pic>
      <p:pic>
        <p:nvPicPr>
          <p:cNvPr id="14" name="Picture 13"/>
          <p:cNvPicPr/>
          <p:nvPr/>
        </p:nvPicPr>
        <p:blipFill>
          <a:blip r:embed="rId10" cstate="print"/>
          <a:srcRect/>
          <a:stretch>
            <a:fillRect/>
          </a:stretch>
        </p:blipFill>
        <p:spPr bwMode="auto">
          <a:xfrm>
            <a:off x="4716000" y="3222538"/>
            <a:ext cx="1188000" cy="1188000"/>
          </a:xfrm>
          <a:prstGeom prst="rect">
            <a:avLst/>
          </a:prstGeom>
          <a:noFill/>
          <a:ln w="9525">
            <a:noFill/>
            <a:miter lim="800000"/>
            <a:headEnd/>
            <a:tailEnd/>
          </a:ln>
        </p:spPr>
      </p:pic>
      <p:pic>
        <p:nvPicPr>
          <p:cNvPr id="15" name="Picture 14"/>
          <p:cNvPicPr/>
          <p:nvPr/>
        </p:nvPicPr>
        <p:blipFill>
          <a:blip r:embed="rId11" cstate="print"/>
          <a:srcRect b="4974"/>
          <a:stretch>
            <a:fillRect/>
          </a:stretch>
        </p:blipFill>
        <p:spPr bwMode="auto">
          <a:xfrm>
            <a:off x="1764000" y="3222538"/>
            <a:ext cx="1188000" cy="1188000"/>
          </a:xfrm>
          <a:prstGeom prst="rect">
            <a:avLst/>
          </a:prstGeom>
          <a:noFill/>
          <a:ln w="9525">
            <a:noFill/>
            <a:miter lim="800000"/>
            <a:headEnd/>
            <a:tailEnd/>
          </a:ln>
        </p:spPr>
      </p:pic>
      <p:pic>
        <p:nvPicPr>
          <p:cNvPr id="16" name="Picture 15"/>
          <p:cNvPicPr/>
          <p:nvPr/>
        </p:nvPicPr>
        <p:blipFill>
          <a:blip r:embed="rId12" cstate="print"/>
          <a:srcRect/>
          <a:stretch>
            <a:fillRect/>
          </a:stretch>
        </p:blipFill>
        <p:spPr bwMode="auto">
          <a:xfrm>
            <a:off x="7668000" y="3222538"/>
            <a:ext cx="1188000" cy="1188000"/>
          </a:xfrm>
          <a:prstGeom prst="rect">
            <a:avLst/>
          </a:prstGeom>
          <a:noFill/>
          <a:ln w="9525">
            <a:noFill/>
            <a:miter lim="800000"/>
            <a:headEnd/>
            <a:tailEnd/>
          </a:ln>
        </p:spPr>
      </p:pic>
      <p:pic>
        <p:nvPicPr>
          <p:cNvPr id="17" name="Picture 16"/>
          <p:cNvPicPr/>
          <p:nvPr/>
        </p:nvPicPr>
        <p:blipFill>
          <a:blip r:embed="rId13" cstate="print"/>
          <a:srcRect/>
          <a:stretch>
            <a:fillRect/>
          </a:stretch>
        </p:blipFill>
        <p:spPr bwMode="auto">
          <a:xfrm>
            <a:off x="288000" y="3222538"/>
            <a:ext cx="1188000" cy="1188000"/>
          </a:xfrm>
          <a:prstGeom prst="rect">
            <a:avLst/>
          </a:prstGeom>
          <a:noFill/>
          <a:ln w="9525">
            <a:noFill/>
            <a:miter lim="800000"/>
            <a:headEnd/>
            <a:tailEnd/>
          </a:ln>
        </p:spPr>
      </p:pic>
      <p:pic>
        <p:nvPicPr>
          <p:cNvPr id="22" name="Picture 21"/>
          <p:cNvPicPr/>
          <p:nvPr/>
        </p:nvPicPr>
        <p:blipFill>
          <a:blip r:embed="rId14" cstate="print"/>
          <a:srcRect/>
          <a:stretch>
            <a:fillRect/>
          </a:stretch>
        </p:blipFill>
        <p:spPr bwMode="auto">
          <a:xfrm>
            <a:off x="3240000" y="4708400"/>
            <a:ext cx="1188000" cy="1188000"/>
          </a:xfrm>
          <a:prstGeom prst="rect">
            <a:avLst/>
          </a:prstGeom>
          <a:noFill/>
          <a:ln w="9525">
            <a:noFill/>
            <a:miter lim="800000"/>
            <a:headEnd/>
            <a:tailEnd/>
          </a:ln>
        </p:spPr>
      </p:pic>
      <p:pic>
        <p:nvPicPr>
          <p:cNvPr id="23" name="Picture 22"/>
          <p:cNvPicPr/>
          <p:nvPr/>
        </p:nvPicPr>
        <p:blipFill>
          <a:blip r:embed="rId15" cstate="print"/>
          <a:srcRect/>
          <a:stretch>
            <a:fillRect/>
          </a:stretch>
        </p:blipFill>
        <p:spPr bwMode="auto">
          <a:xfrm>
            <a:off x="7668000" y="4708400"/>
            <a:ext cx="1188000" cy="1188000"/>
          </a:xfrm>
          <a:prstGeom prst="rect">
            <a:avLst/>
          </a:prstGeom>
          <a:noFill/>
          <a:ln w="9525">
            <a:noFill/>
            <a:miter lim="800000"/>
            <a:headEnd/>
            <a:tailEnd/>
          </a:ln>
        </p:spPr>
      </p:pic>
      <p:pic>
        <p:nvPicPr>
          <p:cNvPr id="24" name="Picture 23"/>
          <p:cNvPicPr/>
          <p:nvPr/>
        </p:nvPicPr>
        <p:blipFill>
          <a:blip r:embed="rId16" cstate="print"/>
          <a:srcRect/>
          <a:stretch>
            <a:fillRect/>
          </a:stretch>
        </p:blipFill>
        <p:spPr bwMode="auto">
          <a:xfrm>
            <a:off x="288000" y="4708400"/>
            <a:ext cx="1188000" cy="1188000"/>
          </a:xfrm>
          <a:prstGeom prst="rect">
            <a:avLst/>
          </a:prstGeom>
          <a:noFill/>
          <a:ln w="9525">
            <a:noFill/>
            <a:miter lim="800000"/>
            <a:headEnd/>
            <a:tailEnd/>
          </a:ln>
        </p:spPr>
      </p:pic>
      <p:pic>
        <p:nvPicPr>
          <p:cNvPr id="25" name="Picture 24"/>
          <p:cNvPicPr/>
          <p:nvPr/>
        </p:nvPicPr>
        <p:blipFill>
          <a:blip r:embed="rId17" cstate="print"/>
          <a:srcRect/>
          <a:stretch>
            <a:fillRect/>
          </a:stretch>
        </p:blipFill>
        <p:spPr bwMode="auto">
          <a:xfrm>
            <a:off x="6192000" y="4708400"/>
            <a:ext cx="1188000" cy="1188000"/>
          </a:xfrm>
          <a:prstGeom prst="rect">
            <a:avLst/>
          </a:prstGeom>
          <a:noFill/>
          <a:ln w="9525">
            <a:noFill/>
            <a:miter lim="800000"/>
            <a:headEnd/>
            <a:tailEnd/>
          </a:ln>
        </p:spPr>
      </p:pic>
      <p:pic>
        <p:nvPicPr>
          <p:cNvPr id="26" name="Picture 25"/>
          <p:cNvPicPr/>
          <p:nvPr/>
        </p:nvPicPr>
        <p:blipFill>
          <a:blip r:embed="rId18" cstate="print"/>
          <a:srcRect/>
          <a:stretch>
            <a:fillRect/>
          </a:stretch>
        </p:blipFill>
        <p:spPr bwMode="auto">
          <a:xfrm>
            <a:off x="4716000" y="4708400"/>
            <a:ext cx="1188000" cy="1188000"/>
          </a:xfrm>
          <a:prstGeom prst="rect">
            <a:avLst/>
          </a:prstGeom>
          <a:noFill/>
          <a:ln w="9525">
            <a:noFill/>
            <a:miter lim="800000"/>
            <a:headEnd/>
            <a:tailEnd/>
          </a:ln>
        </p:spPr>
      </p:pic>
      <p:pic>
        <p:nvPicPr>
          <p:cNvPr id="27" name="Picture 26"/>
          <p:cNvPicPr/>
          <p:nvPr/>
        </p:nvPicPr>
        <p:blipFill>
          <a:blip r:embed="rId19" cstate="print"/>
          <a:srcRect/>
          <a:stretch>
            <a:fillRect/>
          </a:stretch>
        </p:blipFill>
        <p:spPr bwMode="auto">
          <a:xfrm>
            <a:off x="1764000" y="4708400"/>
            <a:ext cx="1188000" cy="1188000"/>
          </a:xfrm>
          <a:prstGeom prst="rect">
            <a:avLst/>
          </a:prstGeom>
          <a:noFill/>
          <a:ln w="9525">
            <a:noFill/>
            <a:miter lim="800000"/>
            <a:headEnd/>
            <a:tailEnd/>
          </a:ln>
        </p:spPr>
      </p:pic>
      <p:sp>
        <p:nvSpPr>
          <p:cNvPr id="28" name="TextBox 27"/>
          <p:cNvSpPr txBox="1"/>
          <p:nvPr/>
        </p:nvSpPr>
        <p:spPr>
          <a:xfrm>
            <a:off x="285028" y="1223158"/>
            <a:ext cx="8182078" cy="369332"/>
          </a:xfrm>
          <a:prstGeom prst="rect">
            <a:avLst/>
          </a:prstGeom>
          <a:noFill/>
        </p:spPr>
        <p:txBody>
          <a:bodyPr wrap="square" rtlCol="0">
            <a:spAutoFit/>
          </a:bodyPr>
          <a:lstStyle/>
          <a:p>
            <a:r>
              <a:rPr lang="en-IE" b="1" dirty="0" smtClean="0">
                <a:solidFill>
                  <a:srgbClr val="990033"/>
                </a:solidFill>
              </a:rPr>
              <a:t>C1	         C2		    C3	             C4	        C5		  C6</a:t>
            </a:r>
            <a:endParaRPr lang="en-IE" b="1" dirty="0">
              <a:solidFill>
                <a:srgbClr val="990033"/>
              </a:solidFill>
            </a:endParaRPr>
          </a:p>
        </p:txBody>
      </p:sp>
      <p:sp>
        <p:nvSpPr>
          <p:cNvPr id="29" name="TextBox 28"/>
          <p:cNvSpPr txBox="1"/>
          <p:nvPr/>
        </p:nvSpPr>
        <p:spPr>
          <a:xfrm>
            <a:off x="283053" y="2836183"/>
            <a:ext cx="8182078" cy="369332"/>
          </a:xfrm>
          <a:prstGeom prst="rect">
            <a:avLst/>
          </a:prstGeom>
          <a:noFill/>
        </p:spPr>
        <p:txBody>
          <a:bodyPr wrap="square" rtlCol="0">
            <a:spAutoFit/>
          </a:bodyPr>
          <a:lstStyle/>
          <a:p>
            <a:r>
              <a:rPr lang="en-IE" b="1" dirty="0" smtClean="0">
                <a:solidFill>
                  <a:srgbClr val="990033"/>
                </a:solidFill>
              </a:rPr>
              <a:t>Q6	         Q4		    Q2	             Q3	        Q1		  Q5</a:t>
            </a:r>
            <a:endParaRPr lang="en-IE" b="1" dirty="0">
              <a:solidFill>
                <a:srgbClr val="990033"/>
              </a:solidFill>
            </a:endParaRPr>
          </a:p>
        </p:txBody>
      </p:sp>
      <p:sp>
        <p:nvSpPr>
          <p:cNvPr id="30" name="TextBox 29"/>
          <p:cNvSpPr txBox="1"/>
          <p:nvPr/>
        </p:nvSpPr>
        <p:spPr>
          <a:xfrm>
            <a:off x="269203" y="4413583"/>
            <a:ext cx="8182078" cy="369332"/>
          </a:xfrm>
          <a:prstGeom prst="rect">
            <a:avLst/>
          </a:prstGeom>
          <a:noFill/>
        </p:spPr>
        <p:txBody>
          <a:bodyPr wrap="square" rtlCol="0">
            <a:spAutoFit/>
          </a:bodyPr>
          <a:lstStyle/>
          <a:p>
            <a:r>
              <a:rPr lang="en-IE" b="1" dirty="0" smtClean="0">
                <a:solidFill>
                  <a:srgbClr val="990033"/>
                </a:solidFill>
              </a:rPr>
              <a:t>L3	         L6		    L1	             L5		        L4		  L2</a:t>
            </a:r>
            <a:endParaRPr lang="en-IE" b="1" dirty="0">
              <a:solidFill>
                <a:srgbClr val="990033"/>
              </a:solidFill>
            </a:endParaRPr>
          </a:p>
        </p:txBody>
      </p:sp>
      <p:sp>
        <p:nvSpPr>
          <p:cNvPr id="31" name="Title 30"/>
          <p:cNvSpPr>
            <a:spLocks noGrp="1"/>
          </p:cNvSpPr>
          <p:nvPr>
            <p:ph type="title"/>
          </p:nvPr>
        </p:nvSpPr>
        <p:spPr/>
        <p:txBody>
          <a:bodyPr/>
          <a:lstStyle/>
          <a:p>
            <a:r>
              <a:rPr lang="en-IE" b="1" i="1" dirty="0" smtClean="0">
                <a:solidFill>
                  <a:srgbClr val="990033"/>
                </a:solidFill>
                <a:effectLst>
                  <a:outerShdw blurRad="38100" dist="38100" dir="2700000" algn="tl">
                    <a:srgbClr val="000000">
                      <a:alpha val="43137"/>
                    </a:srgbClr>
                  </a:outerShdw>
                </a:effectLst>
              </a:rPr>
              <a:t>Solutions</a:t>
            </a:r>
            <a:endParaRPr lang="en-IE" b="1" i="1" dirty="0">
              <a:solidFill>
                <a:srgbClr val="9900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5151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smtClean="0">
                <a:solidFill>
                  <a:srgbClr val="990033"/>
                </a:solidFill>
                <a:effectLst>
                  <a:outerShdw blurRad="38100" dist="38100" dir="2700000" algn="tl">
                    <a:srgbClr val="000000">
                      <a:alpha val="43137"/>
                    </a:srgbClr>
                  </a:outerShdw>
                </a:effectLst>
              </a:rPr>
              <a:t>Central Ideas</a:t>
            </a:r>
            <a:endParaRPr lang="en-IE" dirty="0"/>
          </a:p>
        </p:txBody>
      </p:sp>
      <p:sp>
        <p:nvSpPr>
          <p:cNvPr id="6" name="Content Placeholder 2"/>
          <p:cNvSpPr txBox="1">
            <a:spLocks/>
          </p:cNvSpPr>
          <p:nvPr/>
        </p:nvSpPr>
        <p:spPr>
          <a:xfrm>
            <a:off x="457200" y="119028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IE" sz="2400" i="1" dirty="0" smtClean="0"/>
          </a:p>
          <a:p>
            <a:pPr marL="0" indent="0">
              <a:buFont typeface="Arial" pitchFamily="34" charset="0"/>
              <a:buNone/>
            </a:pPr>
            <a:endParaRPr lang="en-IE" dirty="0"/>
          </a:p>
        </p:txBody>
      </p:sp>
      <p:pic>
        <p:nvPicPr>
          <p:cNvPr id="2355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51" r="38697" b="1"/>
          <a:stretch/>
        </p:blipFill>
        <p:spPr bwMode="auto">
          <a:xfrm>
            <a:off x="788286" y="1185638"/>
            <a:ext cx="7598979" cy="523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938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642906" y="1214423"/>
            <a:ext cx="8053384" cy="4143405"/>
            <a:chOff x="450" y="765"/>
            <a:chExt cx="5003" cy="2574"/>
          </a:xfrm>
        </p:grpSpPr>
        <p:sp>
          <p:nvSpPr>
            <p:cNvPr id="3" name="AutoShape 4"/>
            <p:cNvSpPr>
              <a:spLocks noChangeAspect="1" noChangeArrowheads="1" noTextEdit="1"/>
            </p:cNvSpPr>
            <p:nvPr/>
          </p:nvSpPr>
          <p:spPr bwMode="auto">
            <a:xfrm>
              <a:off x="450" y="765"/>
              <a:ext cx="5001" cy="25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 name="Rectangle 6"/>
            <p:cNvSpPr>
              <a:spLocks noChangeArrowheads="1"/>
            </p:cNvSpPr>
            <p:nvPr/>
          </p:nvSpPr>
          <p:spPr bwMode="auto">
            <a:xfrm>
              <a:off x="450" y="770"/>
              <a:ext cx="5003" cy="25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 name="Line 7"/>
            <p:cNvSpPr>
              <a:spLocks noChangeShapeType="1"/>
            </p:cNvSpPr>
            <p:nvPr/>
          </p:nvSpPr>
          <p:spPr bwMode="auto">
            <a:xfrm flipV="1">
              <a:off x="591"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 name="Line 12"/>
            <p:cNvSpPr>
              <a:spLocks noChangeShapeType="1"/>
            </p:cNvSpPr>
            <p:nvPr/>
          </p:nvSpPr>
          <p:spPr bwMode="auto">
            <a:xfrm flipV="1">
              <a:off x="984"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 name="Line 17"/>
            <p:cNvSpPr>
              <a:spLocks noChangeShapeType="1"/>
            </p:cNvSpPr>
            <p:nvPr/>
          </p:nvSpPr>
          <p:spPr bwMode="auto">
            <a:xfrm flipV="1">
              <a:off x="1377"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20" name="Line 22"/>
            <p:cNvSpPr>
              <a:spLocks noChangeShapeType="1"/>
            </p:cNvSpPr>
            <p:nvPr/>
          </p:nvSpPr>
          <p:spPr bwMode="auto">
            <a:xfrm flipV="1">
              <a:off x="1769"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25" name="Line 27"/>
            <p:cNvSpPr>
              <a:spLocks noChangeShapeType="1"/>
            </p:cNvSpPr>
            <p:nvPr/>
          </p:nvSpPr>
          <p:spPr bwMode="auto">
            <a:xfrm flipV="1">
              <a:off x="2162"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30" name="Line 32"/>
            <p:cNvSpPr>
              <a:spLocks noChangeShapeType="1"/>
            </p:cNvSpPr>
            <p:nvPr/>
          </p:nvSpPr>
          <p:spPr bwMode="auto">
            <a:xfrm flipV="1">
              <a:off x="2555"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35" name="Line 37"/>
            <p:cNvSpPr>
              <a:spLocks noChangeShapeType="1"/>
            </p:cNvSpPr>
            <p:nvPr/>
          </p:nvSpPr>
          <p:spPr bwMode="auto">
            <a:xfrm flipV="1">
              <a:off x="2948"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0" name="Line 42"/>
            <p:cNvSpPr>
              <a:spLocks noChangeShapeType="1"/>
            </p:cNvSpPr>
            <p:nvPr/>
          </p:nvSpPr>
          <p:spPr bwMode="auto">
            <a:xfrm flipV="1">
              <a:off x="3340"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5" name="Line 47"/>
            <p:cNvSpPr>
              <a:spLocks noChangeShapeType="1"/>
            </p:cNvSpPr>
            <p:nvPr/>
          </p:nvSpPr>
          <p:spPr bwMode="auto">
            <a:xfrm flipV="1">
              <a:off x="3733"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0" name="Line 52"/>
            <p:cNvSpPr>
              <a:spLocks noChangeShapeType="1"/>
            </p:cNvSpPr>
            <p:nvPr/>
          </p:nvSpPr>
          <p:spPr bwMode="auto">
            <a:xfrm flipV="1">
              <a:off x="4126"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5" name="Line 57"/>
            <p:cNvSpPr>
              <a:spLocks noChangeShapeType="1"/>
            </p:cNvSpPr>
            <p:nvPr/>
          </p:nvSpPr>
          <p:spPr bwMode="auto">
            <a:xfrm flipV="1">
              <a:off x="4519"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60" name="Line 62"/>
            <p:cNvSpPr>
              <a:spLocks noChangeShapeType="1"/>
            </p:cNvSpPr>
            <p:nvPr/>
          </p:nvSpPr>
          <p:spPr bwMode="auto">
            <a:xfrm flipV="1">
              <a:off x="4912"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65" name="Line 67"/>
            <p:cNvSpPr>
              <a:spLocks noChangeShapeType="1"/>
            </p:cNvSpPr>
            <p:nvPr/>
          </p:nvSpPr>
          <p:spPr bwMode="auto">
            <a:xfrm>
              <a:off x="591" y="3239"/>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70" name="Line 72"/>
            <p:cNvSpPr>
              <a:spLocks noChangeShapeType="1"/>
            </p:cNvSpPr>
            <p:nvPr/>
          </p:nvSpPr>
          <p:spPr bwMode="auto">
            <a:xfrm>
              <a:off x="591" y="2945"/>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75" name="Line 77"/>
            <p:cNvSpPr>
              <a:spLocks noChangeShapeType="1"/>
            </p:cNvSpPr>
            <p:nvPr/>
          </p:nvSpPr>
          <p:spPr bwMode="auto">
            <a:xfrm>
              <a:off x="591" y="2652"/>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80" name="Line 82"/>
            <p:cNvSpPr>
              <a:spLocks noChangeShapeType="1"/>
            </p:cNvSpPr>
            <p:nvPr/>
          </p:nvSpPr>
          <p:spPr bwMode="auto">
            <a:xfrm>
              <a:off x="591" y="2358"/>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85" name="Line 87"/>
            <p:cNvSpPr>
              <a:spLocks noChangeShapeType="1"/>
            </p:cNvSpPr>
            <p:nvPr/>
          </p:nvSpPr>
          <p:spPr bwMode="auto">
            <a:xfrm>
              <a:off x="591" y="2064"/>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90" name="Line 92"/>
            <p:cNvSpPr>
              <a:spLocks noChangeShapeType="1"/>
            </p:cNvSpPr>
            <p:nvPr/>
          </p:nvSpPr>
          <p:spPr bwMode="auto">
            <a:xfrm>
              <a:off x="591" y="1770"/>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95" name="Line 97"/>
            <p:cNvSpPr>
              <a:spLocks noChangeShapeType="1"/>
            </p:cNvSpPr>
            <p:nvPr/>
          </p:nvSpPr>
          <p:spPr bwMode="auto">
            <a:xfrm>
              <a:off x="591" y="1476"/>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0" name="Line 102"/>
            <p:cNvSpPr>
              <a:spLocks noChangeShapeType="1"/>
            </p:cNvSpPr>
            <p:nvPr/>
          </p:nvSpPr>
          <p:spPr bwMode="auto">
            <a:xfrm>
              <a:off x="591" y="1182"/>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5" name="Line 107"/>
            <p:cNvSpPr>
              <a:spLocks noChangeShapeType="1"/>
            </p:cNvSpPr>
            <p:nvPr/>
          </p:nvSpPr>
          <p:spPr bwMode="auto">
            <a:xfrm flipV="1">
              <a:off x="591"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6" name="Line 108"/>
            <p:cNvSpPr>
              <a:spLocks noChangeShapeType="1"/>
            </p:cNvSpPr>
            <p:nvPr/>
          </p:nvSpPr>
          <p:spPr bwMode="auto">
            <a:xfrm flipV="1">
              <a:off x="591"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7" name="Line 109"/>
            <p:cNvSpPr>
              <a:spLocks noChangeShapeType="1"/>
            </p:cNvSpPr>
            <p:nvPr/>
          </p:nvSpPr>
          <p:spPr bwMode="auto">
            <a:xfrm flipV="1">
              <a:off x="984"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8" name="Line 110"/>
            <p:cNvSpPr>
              <a:spLocks noChangeShapeType="1"/>
            </p:cNvSpPr>
            <p:nvPr/>
          </p:nvSpPr>
          <p:spPr bwMode="auto">
            <a:xfrm flipV="1">
              <a:off x="984"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9" name="Line 111"/>
            <p:cNvSpPr>
              <a:spLocks noChangeShapeType="1"/>
            </p:cNvSpPr>
            <p:nvPr/>
          </p:nvSpPr>
          <p:spPr bwMode="auto">
            <a:xfrm flipV="1">
              <a:off x="1377"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0" name="Line 112"/>
            <p:cNvSpPr>
              <a:spLocks noChangeShapeType="1"/>
            </p:cNvSpPr>
            <p:nvPr/>
          </p:nvSpPr>
          <p:spPr bwMode="auto">
            <a:xfrm flipV="1">
              <a:off x="1377"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1" name="Line 113"/>
            <p:cNvSpPr>
              <a:spLocks noChangeShapeType="1"/>
            </p:cNvSpPr>
            <p:nvPr/>
          </p:nvSpPr>
          <p:spPr bwMode="auto">
            <a:xfrm flipV="1">
              <a:off x="1769"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2" name="Line 114"/>
            <p:cNvSpPr>
              <a:spLocks noChangeShapeType="1"/>
            </p:cNvSpPr>
            <p:nvPr/>
          </p:nvSpPr>
          <p:spPr bwMode="auto">
            <a:xfrm flipV="1">
              <a:off x="1769"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3" name="Line 115"/>
            <p:cNvSpPr>
              <a:spLocks noChangeShapeType="1"/>
            </p:cNvSpPr>
            <p:nvPr/>
          </p:nvSpPr>
          <p:spPr bwMode="auto">
            <a:xfrm flipV="1">
              <a:off x="2162"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4" name="Line 116"/>
            <p:cNvSpPr>
              <a:spLocks noChangeShapeType="1"/>
            </p:cNvSpPr>
            <p:nvPr/>
          </p:nvSpPr>
          <p:spPr bwMode="auto">
            <a:xfrm flipV="1">
              <a:off x="2162"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5" name="Line 117"/>
            <p:cNvSpPr>
              <a:spLocks noChangeShapeType="1"/>
            </p:cNvSpPr>
            <p:nvPr/>
          </p:nvSpPr>
          <p:spPr bwMode="auto">
            <a:xfrm flipV="1">
              <a:off x="2555"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6" name="Line 118"/>
            <p:cNvSpPr>
              <a:spLocks noChangeShapeType="1"/>
            </p:cNvSpPr>
            <p:nvPr/>
          </p:nvSpPr>
          <p:spPr bwMode="auto">
            <a:xfrm flipV="1">
              <a:off x="2555"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7" name="Line 119"/>
            <p:cNvSpPr>
              <a:spLocks noChangeShapeType="1"/>
            </p:cNvSpPr>
            <p:nvPr/>
          </p:nvSpPr>
          <p:spPr bwMode="auto">
            <a:xfrm flipV="1">
              <a:off x="3340"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8" name="Line 120"/>
            <p:cNvSpPr>
              <a:spLocks noChangeShapeType="1"/>
            </p:cNvSpPr>
            <p:nvPr/>
          </p:nvSpPr>
          <p:spPr bwMode="auto">
            <a:xfrm flipV="1">
              <a:off x="3340"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9" name="Line 121"/>
            <p:cNvSpPr>
              <a:spLocks noChangeShapeType="1"/>
            </p:cNvSpPr>
            <p:nvPr/>
          </p:nvSpPr>
          <p:spPr bwMode="auto">
            <a:xfrm flipV="1">
              <a:off x="3733"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0" name="Line 122"/>
            <p:cNvSpPr>
              <a:spLocks noChangeShapeType="1"/>
            </p:cNvSpPr>
            <p:nvPr/>
          </p:nvSpPr>
          <p:spPr bwMode="auto">
            <a:xfrm flipV="1">
              <a:off x="3733"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1" name="Line 123"/>
            <p:cNvSpPr>
              <a:spLocks noChangeShapeType="1"/>
            </p:cNvSpPr>
            <p:nvPr/>
          </p:nvSpPr>
          <p:spPr bwMode="auto">
            <a:xfrm flipV="1">
              <a:off x="4126"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2" name="Line 124"/>
            <p:cNvSpPr>
              <a:spLocks noChangeShapeType="1"/>
            </p:cNvSpPr>
            <p:nvPr/>
          </p:nvSpPr>
          <p:spPr bwMode="auto">
            <a:xfrm flipV="1">
              <a:off x="4126"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3" name="Line 125"/>
            <p:cNvSpPr>
              <a:spLocks noChangeShapeType="1"/>
            </p:cNvSpPr>
            <p:nvPr/>
          </p:nvSpPr>
          <p:spPr bwMode="auto">
            <a:xfrm flipV="1">
              <a:off x="4519"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4" name="Line 126"/>
            <p:cNvSpPr>
              <a:spLocks noChangeShapeType="1"/>
            </p:cNvSpPr>
            <p:nvPr/>
          </p:nvSpPr>
          <p:spPr bwMode="auto">
            <a:xfrm flipV="1">
              <a:off x="4519"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5" name="Line 127"/>
            <p:cNvSpPr>
              <a:spLocks noChangeShapeType="1"/>
            </p:cNvSpPr>
            <p:nvPr/>
          </p:nvSpPr>
          <p:spPr bwMode="auto">
            <a:xfrm flipV="1">
              <a:off x="4912"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6" name="Line 128"/>
            <p:cNvSpPr>
              <a:spLocks noChangeShapeType="1"/>
            </p:cNvSpPr>
            <p:nvPr/>
          </p:nvSpPr>
          <p:spPr bwMode="auto">
            <a:xfrm flipV="1">
              <a:off x="4912"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7" name="Line 129"/>
            <p:cNvSpPr>
              <a:spLocks noChangeShapeType="1"/>
            </p:cNvSpPr>
            <p:nvPr/>
          </p:nvSpPr>
          <p:spPr bwMode="auto">
            <a:xfrm flipV="1">
              <a:off x="5304"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8" name="Line 130"/>
            <p:cNvSpPr>
              <a:spLocks noChangeShapeType="1"/>
            </p:cNvSpPr>
            <p:nvPr/>
          </p:nvSpPr>
          <p:spPr bwMode="auto">
            <a:xfrm flipV="1">
              <a:off x="5304"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9" name="Line 131"/>
            <p:cNvSpPr>
              <a:spLocks noChangeShapeType="1"/>
            </p:cNvSpPr>
            <p:nvPr/>
          </p:nvSpPr>
          <p:spPr bwMode="auto">
            <a:xfrm>
              <a:off x="591" y="3239"/>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0" name="Line 132"/>
            <p:cNvSpPr>
              <a:spLocks noChangeShapeType="1"/>
            </p:cNvSpPr>
            <p:nvPr/>
          </p:nvSpPr>
          <p:spPr bwMode="auto">
            <a:xfrm>
              <a:off x="2932" y="3239"/>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2" name="Line 134"/>
            <p:cNvSpPr>
              <a:spLocks noChangeShapeType="1"/>
            </p:cNvSpPr>
            <p:nvPr/>
          </p:nvSpPr>
          <p:spPr bwMode="auto">
            <a:xfrm>
              <a:off x="2932" y="2945"/>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3" name="Line 135"/>
            <p:cNvSpPr>
              <a:spLocks noChangeShapeType="1"/>
            </p:cNvSpPr>
            <p:nvPr/>
          </p:nvSpPr>
          <p:spPr bwMode="auto">
            <a:xfrm>
              <a:off x="591" y="2652"/>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4" name="Line 136"/>
            <p:cNvSpPr>
              <a:spLocks noChangeShapeType="1"/>
            </p:cNvSpPr>
            <p:nvPr/>
          </p:nvSpPr>
          <p:spPr bwMode="auto">
            <a:xfrm>
              <a:off x="2932" y="2652"/>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5" name="Line 137"/>
            <p:cNvSpPr>
              <a:spLocks noChangeShapeType="1"/>
            </p:cNvSpPr>
            <p:nvPr/>
          </p:nvSpPr>
          <p:spPr bwMode="auto">
            <a:xfrm>
              <a:off x="591" y="2358"/>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 name="Line 138"/>
            <p:cNvSpPr>
              <a:spLocks noChangeShapeType="1"/>
            </p:cNvSpPr>
            <p:nvPr/>
          </p:nvSpPr>
          <p:spPr bwMode="auto">
            <a:xfrm>
              <a:off x="2932" y="2358"/>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7" name="Line 139"/>
            <p:cNvSpPr>
              <a:spLocks noChangeShapeType="1"/>
            </p:cNvSpPr>
            <p:nvPr/>
          </p:nvSpPr>
          <p:spPr bwMode="auto">
            <a:xfrm>
              <a:off x="591" y="1770"/>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8" name="Line 140"/>
            <p:cNvSpPr>
              <a:spLocks noChangeShapeType="1"/>
            </p:cNvSpPr>
            <p:nvPr/>
          </p:nvSpPr>
          <p:spPr bwMode="auto">
            <a:xfrm>
              <a:off x="2932" y="1770"/>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9" name="Line 141"/>
            <p:cNvSpPr>
              <a:spLocks noChangeShapeType="1"/>
            </p:cNvSpPr>
            <p:nvPr/>
          </p:nvSpPr>
          <p:spPr bwMode="auto">
            <a:xfrm>
              <a:off x="591" y="1476"/>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0" name="Line 142"/>
            <p:cNvSpPr>
              <a:spLocks noChangeShapeType="1"/>
            </p:cNvSpPr>
            <p:nvPr/>
          </p:nvSpPr>
          <p:spPr bwMode="auto">
            <a:xfrm>
              <a:off x="2932" y="1476"/>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1" name="Line 143"/>
            <p:cNvSpPr>
              <a:spLocks noChangeShapeType="1"/>
            </p:cNvSpPr>
            <p:nvPr/>
          </p:nvSpPr>
          <p:spPr bwMode="auto">
            <a:xfrm>
              <a:off x="591" y="1182"/>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2" name="Line 144"/>
            <p:cNvSpPr>
              <a:spLocks noChangeShapeType="1"/>
            </p:cNvSpPr>
            <p:nvPr/>
          </p:nvSpPr>
          <p:spPr bwMode="auto">
            <a:xfrm>
              <a:off x="2932" y="1182"/>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3" name="Line 145"/>
            <p:cNvSpPr>
              <a:spLocks noChangeShapeType="1"/>
            </p:cNvSpPr>
            <p:nvPr/>
          </p:nvSpPr>
          <p:spPr bwMode="auto">
            <a:xfrm>
              <a:off x="591" y="888"/>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4" name="Line 146"/>
            <p:cNvSpPr>
              <a:spLocks noChangeShapeType="1"/>
            </p:cNvSpPr>
            <p:nvPr/>
          </p:nvSpPr>
          <p:spPr bwMode="auto">
            <a:xfrm>
              <a:off x="2932" y="888"/>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5" name="Line 147"/>
            <p:cNvSpPr>
              <a:spLocks noChangeShapeType="1"/>
            </p:cNvSpPr>
            <p:nvPr/>
          </p:nvSpPr>
          <p:spPr bwMode="auto">
            <a:xfrm>
              <a:off x="591" y="2064"/>
              <a:ext cx="4713"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6" name="Freeform 148"/>
            <p:cNvSpPr>
              <a:spLocks/>
            </p:cNvSpPr>
            <p:nvPr/>
          </p:nvSpPr>
          <p:spPr bwMode="auto">
            <a:xfrm>
              <a:off x="5304" y="2050"/>
              <a:ext cx="29" cy="28"/>
            </a:xfrm>
            <a:custGeom>
              <a:avLst/>
              <a:gdLst/>
              <a:ahLst/>
              <a:cxnLst>
                <a:cxn ang="0">
                  <a:pos x="0" y="28"/>
                </a:cxn>
                <a:cxn ang="0">
                  <a:pos x="0" y="0"/>
                </a:cxn>
                <a:cxn ang="0">
                  <a:pos x="29" y="14"/>
                </a:cxn>
                <a:cxn ang="0">
                  <a:pos x="0" y="28"/>
                </a:cxn>
              </a:cxnLst>
              <a:rect l="0" t="0" r="r" b="b"/>
              <a:pathLst>
                <a:path w="29" h="28">
                  <a:moveTo>
                    <a:pt x="0" y="28"/>
                  </a:moveTo>
                  <a:lnTo>
                    <a:pt x="0" y="0"/>
                  </a:lnTo>
                  <a:lnTo>
                    <a:pt x="29" y="14"/>
                  </a:lnTo>
                  <a:lnTo>
                    <a:pt x="0" y="28"/>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dirty="0"/>
            </a:p>
          </p:txBody>
        </p:sp>
        <p:sp>
          <p:nvSpPr>
            <p:cNvPr id="147" name="Line 149"/>
            <p:cNvSpPr>
              <a:spLocks noChangeShapeType="1"/>
            </p:cNvSpPr>
            <p:nvPr/>
          </p:nvSpPr>
          <p:spPr bwMode="auto">
            <a:xfrm flipV="1">
              <a:off x="2948" y="888"/>
              <a:ext cx="1" cy="235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8" name="Freeform 150"/>
            <p:cNvSpPr>
              <a:spLocks/>
            </p:cNvSpPr>
            <p:nvPr/>
          </p:nvSpPr>
          <p:spPr bwMode="auto">
            <a:xfrm>
              <a:off x="2934" y="860"/>
              <a:ext cx="28" cy="28"/>
            </a:xfrm>
            <a:custGeom>
              <a:avLst/>
              <a:gdLst/>
              <a:ahLst/>
              <a:cxnLst>
                <a:cxn ang="0">
                  <a:pos x="0" y="28"/>
                </a:cxn>
                <a:cxn ang="0">
                  <a:pos x="28" y="28"/>
                </a:cxn>
                <a:cxn ang="0">
                  <a:pos x="14" y="0"/>
                </a:cxn>
                <a:cxn ang="0">
                  <a:pos x="0" y="28"/>
                </a:cxn>
              </a:cxnLst>
              <a:rect l="0" t="0" r="r" b="b"/>
              <a:pathLst>
                <a:path w="28" h="28">
                  <a:moveTo>
                    <a:pt x="0" y="28"/>
                  </a:moveTo>
                  <a:lnTo>
                    <a:pt x="28" y="28"/>
                  </a:lnTo>
                  <a:lnTo>
                    <a:pt x="14" y="0"/>
                  </a:lnTo>
                  <a:lnTo>
                    <a:pt x="0" y="28"/>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dirty="0"/>
            </a:p>
          </p:txBody>
        </p:sp>
        <p:sp>
          <p:nvSpPr>
            <p:cNvPr id="149" name="Oval 151"/>
            <p:cNvSpPr>
              <a:spLocks noChangeArrowheads="1"/>
            </p:cNvSpPr>
            <p:nvPr/>
          </p:nvSpPr>
          <p:spPr bwMode="auto">
            <a:xfrm>
              <a:off x="2901" y="2019"/>
              <a:ext cx="91" cy="92"/>
            </a:xfrm>
            <a:prstGeom prst="ellips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0" name="Line 152"/>
            <p:cNvSpPr>
              <a:spLocks noChangeShapeType="1"/>
            </p:cNvSpPr>
            <p:nvPr/>
          </p:nvSpPr>
          <p:spPr bwMode="auto">
            <a:xfrm flipV="1">
              <a:off x="591"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1" name="Rectangle 153"/>
            <p:cNvSpPr>
              <a:spLocks noChangeArrowheads="1"/>
            </p:cNvSpPr>
            <p:nvPr/>
          </p:nvSpPr>
          <p:spPr bwMode="auto">
            <a:xfrm>
              <a:off x="528"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Line 154"/>
            <p:cNvSpPr>
              <a:spLocks noChangeShapeType="1"/>
            </p:cNvSpPr>
            <p:nvPr/>
          </p:nvSpPr>
          <p:spPr bwMode="auto">
            <a:xfrm flipV="1">
              <a:off x="1377"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3" name="Rectangle 155"/>
            <p:cNvSpPr>
              <a:spLocks noChangeArrowheads="1"/>
            </p:cNvSpPr>
            <p:nvPr/>
          </p:nvSpPr>
          <p:spPr bwMode="auto">
            <a:xfrm>
              <a:off x="1314"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4" name="Line 156"/>
            <p:cNvSpPr>
              <a:spLocks noChangeShapeType="1"/>
            </p:cNvSpPr>
            <p:nvPr/>
          </p:nvSpPr>
          <p:spPr bwMode="auto">
            <a:xfrm flipV="1">
              <a:off x="2162"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5" name="Rectangle 157"/>
            <p:cNvSpPr>
              <a:spLocks noChangeArrowheads="1"/>
            </p:cNvSpPr>
            <p:nvPr/>
          </p:nvSpPr>
          <p:spPr bwMode="auto">
            <a:xfrm>
              <a:off x="2101"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Line 158"/>
            <p:cNvSpPr>
              <a:spLocks noChangeShapeType="1"/>
            </p:cNvSpPr>
            <p:nvPr/>
          </p:nvSpPr>
          <p:spPr bwMode="auto">
            <a:xfrm flipV="1">
              <a:off x="3733"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7" name="Rectangle 159"/>
            <p:cNvSpPr>
              <a:spLocks noChangeArrowheads="1"/>
            </p:cNvSpPr>
            <p:nvPr/>
          </p:nvSpPr>
          <p:spPr bwMode="auto">
            <a:xfrm>
              <a:off x="3696"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8" name="Line 160"/>
            <p:cNvSpPr>
              <a:spLocks noChangeShapeType="1"/>
            </p:cNvSpPr>
            <p:nvPr/>
          </p:nvSpPr>
          <p:spPr bwMode="auto">
            <a:xfrm flipV="1">
              <a:off x="4519"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9" name="Rectangle 161"/>
            <p:cNvSpPr>
              <a:spLocks noChangeArrowheads="1"/>
            </p:cNvSpPr>
            <p:nvPr/>
          </p:nvSpPr>
          <p:spPr bwMode="auto">
            <a:xfrm>
              <a:off x="4482"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0" name="Line 162"/>
            <p:cNvSpPr>
              <a:spLocks noChangeShapeType="1"/>
            </p:cNvSpPr>
            <p:nvPr/>
          </p:nvSpPr>
          <p:spPr bwMode="auto">
            <a:xfrm flipV="1">
              <a:off x="5304"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1" name="Rectangle 163"/>
            <p:cNvSpPr>
              <a:spLocks noChangeArrowheads="1"/>
            </p:cNvSpPr>
            <p:nvPr/>
          </p:nvSpPr>
          <p:spPr bwMode="auto">
            <a:xfrm>
              <a:off x="5269"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2" name="Line 164"/>
            <p:cNvSpPr>
              <a:spLocks noChangeShapeType="1"/>
            </p:cNvSpPr>
            <p:nvPr/>
          </p:nvSpPr>
          <p:spPr bwMode="auto">
            <a:xfrm>
              <a:off x="2925" y="3239"/>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3" name="Rectangle 165"/>
            <p:cNvSpPr>
              <a:spLocks noChangeArrowheads="1"/>
            </p:cNvSpPr>
            <p:nvPr/>
          </p:nvSpPr>
          <p:spPr bwMode="auto">
            <a:xfrm>
              <a:off x="2782" y="320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 name="Line 166"/>
            <p:cNvSpPr>
              <a:spLocks noChangeShapeType="1"/>
            </p:cNvSpPr>
            <p:nvPr/>
          </p:nvSpPr>
          <p:spPr bwMode="auto">
            <a:xfrm>
              <a:off x="2925" y="2945"/>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5" name="Rectangle 167"/>
            <p:cNvSpPr>
              <a:spLocks noChangeArrowheads="1"/>
            </p:cNvSpPr>
            <p:nvPr/>
          </p:nvSpPr>
          <p:spPr bwMode="auto">
            <a:xfrm>
              <a:off x="2782" y="2909"/>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Line 168"/>
            <p:cNvSpPr>
              <a:spLocks noChangeShapeType="1"/>
            </p:cNvSpPr>
            <p:nvPr/>
          </p:nvSpPr>
          <p:spPr bwMode="auto">
            <a:xfrm>
              <a:off x="2925" y="2652"/>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7" name="Rectangle 169"/>
            <p:cNvSpPr>
              <a:spLocks noChangeArrowheads="1"/>
            </p:cNvSpPr>
            <p:nvPr/>
          </p:nvSpPr>
          <p:spPr bwMode="auto">
            <a:xfrm>
              <a:off x="2782" y="2615"/>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8" name="Line 170"/>
            <p:cNvSpPr>
              <a:spLocks noChangeShapeType="1"/>
            </p:cNvSpPr>
            <p:nvPr/>
          </p:nvSpPr>
          <p:spPr bwMode="auto">
            <a:xfrm>
              <a:off x="2925" y="2358"/>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9" name="Rectangle 171"/>
            <p:cNvSpPr>
              <a:spLocks noChangeArrowheads="1"/>
            </p:cNvSpPr>
            <p:nvPr/>
          </p:nvSpPr>
          <p:spPr bwMode="auto">
            <a:xfrm>
              <a:off x="2782" y="2322"/>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0" name="Line 172"/>
            <p:cNvSpPr>
              <a:spLocks noChangeShapeType="1"/>
            </p:cNvSpPr>
            <p:nvPr/>
          </p:nvSpPr>
          <p:spPr bwMode="auto">
            <a:xfrm>
              <a:off x="2925" y="1770"/>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1" name="Rectangle 173"/>
            <p:cNvSpPr>
              <a:spLocks noChangeArrowheads="1"/>
            </p:cNvSpPr>
            <p:nvPr/>
          </p:nvSpPr>
          <p:spPr bwMode="auto">
            <a:xfrm>
              <a:off x="2827" y="1734"/>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2" name="Line 174"/>
            <p:cNvSpPr>
              <a:spLocks noChangeShapeType="1"/>
            </p:cNvSpPr>
            <p:nvPr/>
          </p:nvSpPr>
          <p:spPr bwMode="auto">
            <a:xfrm>
              <a:off x="2925" y="1476"/>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3" name="Rectangle 175"/>
            <p:cNvSpPr>
              <a:spLocks noChangeArrowheads="1"/>
            </p:cNvSpPr>
            <p:nvPr/>
          </p:nvSpPr>
          <p:spPr bwMode="auto">
            <a:xfrm>
              <a:off x="2827" y="1440"/>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 name="Line 176"/>
            <p:cNvSpPr>
              <a:spLocks noChangeShapeType="1"/>
            </p:cNvSpPr>
            <p:nvPr/>
          </p:nvSpPr>
          <p:spPr bwMode="auto">
            <a:xfrm>
              <a:off x="2925" y="1182"/>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5" name="Rectangle 177"/>
            <p:cNvSpPr>
              <a:spLocks noChangeArrowheads="1"/>
            </p:cNvSpPr>
            <p:nvPr/>
          </p:nvSpPr>
          <p:spPr bwMode="auto">
            <a:xfrm>
              <a:off x="2827" y="1147"/>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6" name="Line 178"/>
            <p:cNvSpPr>
              <a:spLocks noChangeShapeType="1"/>
            </p:cNvSpPr>
            <p:nvPr/>
          </p:nvSpPr>
          <p:spPr bwMode="auto">
            <a:xfrm>
              <a:off x="2925" y="888"/>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7" name="Rectangle 179"/>
            <p:cNvSpPr>
              <a:spLocks noChangeArrowheads="1"/>
            </p:cNvSpPr>
            <p:nvPr/>
          </p:nvSpPr>
          <p:spPr bwMode="auto">
            <a:xfrm>
              <a:off x="2827" y="853"/>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 name="Rectangle 180"/>
            <p:cNvSpPr>
              <a:spLocks noChangeArrowheads="1"/>
            </p:cNvSpPr>
            <p:nvPr/>
          </p:nvSpPr>
          <p:spPr bwMode="auto">
            <a:xfrm>
              <a:off x="5233" y="1938"/>
              <a:ext cx="76"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 name="Rectangle 181"/>
            <p:cNvSpPr>
              <a:spLocks noChangeArrowheads="1"/>
            </p:cNvSpPr>
            <p:nvPr/>
          </p:nvSpPr>
          <p:spPr bwMode="auto">
            <a:xfrm>
              <a:off x="2994" y="853"/>
              <a:ext cx="76"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91" name="Group 190"/>
          <p:cNvGrpSpPr/>
          <p:nvPr/>
        </p:nvGrpSpPr>
        <p:grpSpPr>
          <a:xfrm>
            <a:off x="1660614" y="1042988"/>
            <a:ext cx="6415903" cy="2710937"/>
            <a:chOff x="1660614" y="1042988"/>
            <a:chExt cx="6415903" cy="2710937"/>
          </a:xfrm>
        </p:grpSpPr>
        <p:sp>
          <p:nvSpPr>
            <p:cNvPr id="181" name="Freeform 182"/>
            <p:cNvSpPr>
              <a:spLocks/>
            </p:cNvSpPr>
            <p:nvPr/>
          </p:nvSpPr>
          <p:spPr bwMode="auto">
            <a:xfrm rot="19340151">
              <a:off x="1660614" y="3253858"/>
              <a:ext cx="6415903" cy="50006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0" name="Object 189"/>
            <p:cNvGraphicFramePr>
              <a:graphicFrameLocks noChangeAspect="1"/>
            </p:cNvGraphicFramePr>
            <p:nvPr>
              <p:extLst>
                <p:ext uri="{D42A27DB-BD31-4B8C-83A1-F6EECF244321}">
                  <p14:modId xmlns:p14="http://schemas.microsoft.com/office/powerpoint/2010/main" val="3055234550"/>
                </p:ext>
              </p:extLst>
            </p:nvPr>
          </p:nvGraphicFramePr>
          <p:xfrm>
            <a:off x="7129463" y="1042988"/>
            <a:ext cx="887412" cy="314325"/>
          </p:xfrm>
          <a:graphic>
            <a:graphicData uri="http://schemas.openxmlformats.org/presentationml/2006/ole">
              <mc:AlternateContent xmlns:mc="http://schemas.openxmlformats.org/markup-compatibility/2006">
                <mc:Choice xmlns:v="urn:schemas-microsoft-com:vml" Requires="v">
                  <p:oleObj spid="_x0000_s26650" name="Equation" r:id="rId4" imgW="571320" imgH="203040" progId="Equation.DSMT4">
                    <p:embed/>
                  </p:oleObj>
                </mc:Choice>
                <mc:Fallback>
                  <p:oleObj name="Equation" r:id="rId4" imgW="571320" imgH="203040" progId="Equation.DSMT4">
                    <p:embed/>
                    <p:pic>
                      <p:nvPicPr>
                        <p:cNvPr id="0" name=""/>
                        <p:cNvPicPr>
                          <a:picLocks noChangeAspect="1" noChangeArrowheads="1"/>
                        </p:cNvPicPr>
                        <p:nvPr/>
                      </p:nvPicPr>
                      <p:blipFill>
                        <a:blip r:embed="rId5"/>
                        <a:srcRect/>
                        <a:stretch>
                          <a:fillRect/>
                        </a:stretch>
                      </p:blipFill>
                      <p:spPr bwMode="auto">
                        <a:xfrm>
                          <a:off x="7129463" y="1042988"/>
                          <a:ext cx="887412"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3" name="Group 192"/>
          <p:cNvGrpSpPr/>
          <p:nvPr/>
        </p:nvGrpSpPr>
        <p:grpSpPr>
          <a:xfrm>
            <a:off x="-21632" y="1071563"/>
            <a:ext cx="6933607" cy="2331597"/>
            <a:chOff x="-21632" y="1071563"/>
            <a:chExt cx="6933607" cy="2331597"/>
          </a:xfrm>
        </p:grpSpPr>
        <p:sp>
          <p:nvSpPr>
            <p:cNvPr id="180" name="Freeform 182"/>
            <p:cNvSpPr>
              <a:spLocks/>
            </p:cNvSpPr>
            <p:nvPr/>
          </p:nvSpPr>
          <p:spPr bwMode="auto">
            <a:xfrm rot="19352059" flipV="1">
              <a:off x="-21632" y="2260152"/>
              <a:ext cx="6285461" cy="1143008"/>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2" name="Object 191"/>
            <p:cNvGraphicFramePr>
              <a:graphicFrameLocks noChangeAspect="1"/>
            </p:cNvGraphicFramePr>
            <p:nvPr>
              <p:extLst>
                <p:ext uri="{D42A27DB-BD31-4B8C-83A1-F6EECF244321}">
                  <p14:modId xmlns:p14="http://schemas.microsoft.com/office/powerpoint/2010/main" val="1082719570"/>
                </p:ext>
              </p:extLst>
            </p:nvPr>
          </p:nvGraphicFramePr>
          <p:xfrm>
            <a:off x="5710238" y="1071563"/>
            <a:ext cx="1201737" cy="314325"/>
          </p:xfrm>
          <a:graphic>
            <a:graphicData uri="http://schemas.openxmlformats.org/presentationml/2006/ole">
              <mc:AlternateContent xmlns:mc="http://schemas.openxmlformats.org/markup-compatibility/2006">
                <mc:Choice xmlns:v="urn:schemas-microsoft-com:vml" Requires="v">
                  <p:oleObj spid="_x0000_s26651" name="Equation" r:id="rId6" imgW="774360" imgH="203040" progId="Equation.DSMT4">
                    <p:embed/>
                  </p:oleObj>
                </mc:Choice>
                <mc:Fallback>
                  <p:oleObj name="Equation" r:id="rId6" imgW="774360" imgH="203040" progId="Equation.DSMT4">
                    <p:embed/>
                    <p:pic>
                      <p:nvPicPr>
                        <p:cNvPr id="0" name=""/>
                        <p:cNvPicPr>
                          <a:picLocks noChangeAspect="1" noChangeArrowheads="1"/>
                        </p:cNvPicPr>
                        <p:nvPr/>
                      </p:nvPicPr>
                      <p:blipFill>
                        <a:blip r:embed="rId7"/>
                        <a:srcRect/>
                        <a:stretch>
                          <a:fillRect/>
                        </a:stretch>
                      </p:blipFill>
                      <p:spPr bwMode="auto">
                        <a:xfrm>
                          <a:off x="5710238" y="1071563"/>
                          <a:ext cx="120173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7" name="Group 196"/>
          <p:cNvGrpSpPr/>
          <p:nvPr/>
        </p:nvGrpSpPr>
        <p:grpSpPr>
          <a:xfrm>
            <a:off x="3420533" y="808952"/>
            <a:ext cx="1930927" cy="5123501"/>
            <a:chOff x="3420533" y="808952"/>
            <a:chExt cx="1930927" cy="5123501"/>
          </a:xfrm>
        </p:grpSpPr>
        <p:sp>
          <p:nvSpPr>
            <p:cNvPr id="182" name="Freeform 182"/>
            <p:cNvSpPr>
              <a:spLocks/>
            </p:cNvSpPr>
            <p:nvPr/>
          </p:nvSpPr>
          <p:spPr bwMode="auto">
            <a:xfrm rot="18672936">
              <a:off x="995646" y="3246658"/>
              <a:ext cx="5110682" cy="26090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rgbClr val="703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4" name="Object 193"/>
            <p:cNvGraphicFramePr>
              <a:graphicFrameLocks noChangeAspect="1"/>
            </p:cNvGraphicFramePr>
            <p:nvPr>
              <p:extLst>
                <p:ext uri="{D42A27DB-BD31-4B8C-83A1-F6EECF244321}">
                  <p14:modId xmlns:p14="http://schemas.microsoft.com/office/powerpoint/2010/main" val="279153324"/>
                </p:ext>
              </p:extLst>
            </p:nvPr>
          </p:nvGraphicFramePr>
          <p:xfrm>
            <a:off x="4286248" y="808952"/>
            <a:ext cx="1065212" cy="609600"/>
          </p:xfrm>
          <a:graphic>
            <a:graphicData uri="http://schemas.openxmlformats.org/presentationml/2006/ole">
              <mc:AlternateContent xmlns:mc="http://schemas.openxmlformats.org/markup-compatibility/2006">
                <mc:Choice xmlns:v="urn:schemas-microsoft-com:vml" Requires="v">
                  <p:oleObj spid="_x0000_s26652" name="Equation" r:id="rId8" imgW="685800" imgH="393480" progId="Equation.DSMT4">
                    <p:embed/>
                  </p:oleObj>
                </mc:Choice>
                <mc:Fallback>
                  <p:oleObj name="Equation" r:id="rId8" imgW="685800" imgH="393480" progId="Equation.DSMT4">
                    <p:embed/>
                    <p:pic>
                      <p:nvPicPr>
                        <p:cNvPr id="0" name=""/>
                        <p:cNvPicPr>
                          <a:picLocks noChangeAspect="1" noChangeArrowheads="1"/>
                        </p:cNvPicPr>
                        <p:nvPr/>
                      </p:nvPicPr>
                      <p:blipFill>
                        <a:blip r:embed="rId9"/>
                        <a:srcRect/>
                        <a:stretch>
                          <a:fillRect/>
                        </a:stretch>
                      </p:blipFill>
                      <p:spPr bwMode="auto">
                        <a:xfrm>
                          <a:off x="4286248" y="808952"/>
                          <a:ext cx="10652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6" name="Group 195"/>
          <p:cNvGrpSpPr/>
          <p:nvPr/>
        </p:nvGrpSpPr>
        <p:grpSpPr>
          <a:xfrm>
            <a:off x="4647945" y="743823"/>
            <a:ext cx="2595818" cy="5156039"/>
            <a:chOff x="4647945" y="743823"/>
            <a:chExt cx="2595818" cy="5156039"/>
          </a:xfrm>
        </p:grpSpPr>
        <p:sp>
          <p:nvSpPr>
            <p:cNvPr id="183" name="Freeform 182"/>
            <p:cNvSpPr>
              <a:spLocks/>
            </p:cNvSpPr>
            <p:nvPr/>
          </p:nvSpPr>
          <p:spPr bwMode="auto">
            <a:xfrm rot="18723636">
              <a:off x="2101138" y="3290630"/>
              <a:ext cx="5156039" cy="62425"/>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1">
                  <a:lumMod val="95000"/>
                  <a:lumOff val="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5" name="Object 194"/>
            <p:cNvGraphicFramePr>
              <a:graphicFrameLocks noChangeAspect="1"/>
            </p:cNvGraphicFramePr>
            <p:nvPr>
              <p:extLst>
                <p:ext uri="{D42A27DB-BD31-4B8C-83A1-F6EECF244321}">
                  <p14:modId xmlns:p14="http://schemas.microsoft.com/office/powerpoint/2010/main" val="2663374785"/>
                </p:ext>
              </p:extLst>
            </p:nvPr>
          </p:nvGraphicFramePr>
          <p:xfrm>
            <a:off x="6221413" y="857250"/>
            <a:ext cx="1022350" cy="608013"/>
          </p:xfrm>
          <a:graphic>
            <a:graphicData uri="http://schemas.openxmlformats.org/presentationml/2006/ole">
              <mc:AlternateContent xmlns:mc="http://schemas.openxmlformats.org/markup-compatibility/2006">
                <mc:Choice xmlns:v="urn:schemas-microsoft-com:vml" Requires="v">
                  <p:oleObj spid="_x0000_s26653" name="Equation" r:id="rId10" imgW="660240" imgH="393480" progId="Equation.DSMT4">
                    <p:embed/>
                  </p:oleObj>
                </mc:Choice>
                <mc:Fallback>
                  <p:oleObj name="Equation" r:id="rId10" imgW="660240" imgH="393480" progId="Equation.DSMT4">
                    <p:embed/>
                    <p:pic>
                      <p:nvPicPr>
                        <p:cNvPr id="0" name=""/>
                        <p:cNvPicPr>
                          <a:picLocks noChangeAspect="1" noChangeArrowheads="1"/>
                        </p:cNvPicPr>
                        <p:nvPr/>
                      </p:nvPicPr>
                      <p:blipFill>
                        <a:blip r:embed="rId11"/>
                        <a:srcRect/>
                        <a:stretch>
                          <a:fillRect/>
                        </a:stretch>
                      </p:blipFill>
                      <p:spPr bwMode="auto">
                        <a:xfrm>
                          <a:off x="6221413" y="857250"/>
                          <a:ext cx="1022350"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4" name="Group 183"/>
          <p:cNvGrpSpPr/>
          <p:nvPr/>
        </p:nvGrpSpPr>
        <p:grpSpPr>
          <a:xfrm>
            <a:off x="1707421" y="1123950"/>
            <a:ext cx="6264000" cy="2256227"/>
            <a:chOff x="1707421" y="1114425"/>
            <a:chExt cx="6264000" cy="2256227"/>
          </a:xfrm>
        </p:grpSpPr>
        <p:sp>
          <p:nvSpPr>
            <p:cNvPr id="198" name="Freeform 182"/>
            <p:cNvSpPr>
              <a:spLocks/>
            </p:cNvSpPr>
            <p:nvPr/>
          </p:nvSpPr>
          <p:spPr bwMode="auto">
            <a:xfrm rot="13042733">
              <a:off x="1707421" y="2763119"/>
              <a:ext cx="6264000" cy="607533"/>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9" name="Object 198"/>
            <p:cNvGraphicFramePr>
              <a:graphicFrameLocks noChangeAspect="1"/>
            </p:cNvGraphicFramePr>
            <p:nvPr>
              <p:extLst>
                <p:ext uri="{D42A27DB-BD31-4B8C-83A1-F6EECF244321}">
                  <p14:modId xmlns:p14="http://schemas.microsoft.com/office/powerpoint/2010/main" val="3258028805"/>
                </p:ext>
              </p:extLst>
            </p:nvPr>
          </p:nvGraphicFramePr>
          <p:xfrm>
            <a:off x="2011363" y="1114425"/>
            <a:ext cx="1004887" cy="314325"/>
          </p:xfrm>
          <a:graphic>
            <a:graphicData uri="http://schemas.openxmlformats.org/presentationml/2006/ole">
              <mc:AlternateContent xmlns:mc="http://schemas.openxmlformats.org/markup-compatibility/2006">
                <mc:Choice xmlns:v="urn:schemas-microsoft-com:vml" Requires="v">
                  <p:oleObj spid="_x0000_s26654" name="Equation" r:id="rId12" imgW="647640" imgH="203040" progId="Equation.DSMT4">
                    <p:embed/>
                  </p:oleObj>
                </mc:Choice>
                <mc:Fallback>
                  <p:oleObj name="Equation" r:id="rId12" imgW="647640" imgH="203040" progId="Equation.DSMT4">
                    <p:embed/>
                    <p:pic>
                      <p:nvPicPr>
                        <p:cNvPr id="0" name=""/>
                        <p:cNvPicPr>
                          <a:picLocks noChangeAspect="1" noChangeArrowheads="1"/>
                        </p:cNvPicPr>
                        <p:nvPr/>
                      </p:nvPicPr>
                      <p:blipFill>
                        <a:blip r:embed="rId13"/>
                        <a:srcRect/>
                        <a:stretch>
                          <a:fillRect/>
                        </a:stretch>
                      </p:blipFill>
                      <p:spPr bwMode="auto">
                        <a:xfrm>
                          <a:off x="2011363" y="1114425"/>
                          <a:ext cx="100488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4" name="Group 203"/>
          <p:cNvGrpSpPr/>
          <p:nvPr/>
        </p:nvGrpSpPr>
        <p:grpSpPr>
          <a:xfrm>
            <a:off x="3276600" y="1114425"/>
            <a:ext cx="5997204" cy="2060972"/>
            <a:chOff x="3276600" y="1114425"/>
            <a:chExt cx="5997204" cy="2060972"/>
          </a:xfrm>
        </p:grpSpPr>
        <p:sp>
          <p:nvSpPr>
            <p:cNvPr id="202" name="Freeform 182"/>
            <p:cNvSpPr>
              <a:spLocks/>
            </p:cNvSpPr>
            <p:nvPr/>
          </p:nvSpPr>
          <p:spPr bwMode="auto">
            <a:xfrm rot="13042733">
              <a:off x="3672526" y="2567864"/>
              <a:ext cx="5601278" cy="607533"/>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203" name="Object 202"/>
            <p:cNvGraphicFramePr>
              <a:graphicFrameLocks noChangeAspect="1"/>
            </p:cNvGraphicFramePr>
            <p:nvPr>
              <p:extLst>
                <p:ext uri="{D42A27DB-BD31-4B8C-83A1-F6EECF244321}">
                  <p14:modId xmlns:p14="http://schemas.microsoft.com/office/powerpoint/2010/main" val="2682117964"/>
                </p:ext>
              </p:extLst>
            </p:nvPr>
          </p:nvGraphicFramePr>
          <p:xfrm>
            <a:off x="3276600" y="1114425"/>
            <a:ext cx="1301750" cy="314325"/>
          </p:xfrm>
          <a:graphic>
            <a:graphicData uri="http://schemas.openxmlformats.org/presentationml/2006/ole">
              <mc:AlternateContent xmlns:mc="http://schemas.openxmlformats.org/markup-compatibility/2006">
                <mc:Choice xmlns:v="urn:schemas-microsoft-com:vml" Requires="v">
                  <p:oleObj spid="_x0000_s26655" name="Equation" r:id="rId14" imgW="838080" imgH="203040" progId="Equation.DSMT4">
                    <p:embed/>
                  </p:oleObj>
                </mc:Choice>
                <mc:Fallback>
                  <p:oleObj name="Equation" r:id="rId14" imgW="838080" imgH="203040" progId="Equation.DSMT4">
                    <p:embed/>
                    <p:pic>
                      <p:nvPicPr>
                        <p:cNvPr id="0" name=""/>
                        <p:cNvPicPr>
                          <a:picLocks noChangeAspect="1" noChangeArrowheads="1"/>
                        </p:cNvPicPr>
                        <p:nvPr/>
                      </p:nvPicPr>
                      <p:blipFill>
                        <a:blip r:embed="rId15"/>
                        <a:srcRect/>
                        <a:stretch>
                          <a:fillRect/>
                        </a:stretch>
                      </p:blipFill>
                      <p:spPr bwMode="auto">
                        <a:xfrm>
                          <a:off x="3276600" y="1114425"/>
                          <a:ext cx="13017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0" name="TextBox 199"/>
          <p:cNvSpPr txBox="1"/>
          <p:nvPr/>
        </p:nvSpPr>
        <p:spPr>
          <a:xfrm>
            <a:off x="2660611" y="214290"/>
            <a:ext cx="3822778"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r>
              <a:rPr lang="en-IE" sz="4400" b="1" i="1" dirty="0" smtClean="0">
                <a:solidFill>
                  <a:srgbClr val="990033"/>
                </a:solidFill>
                <a:effectLst>
                  <a:outerShdw blurRad="38100" dist="38100" dir="2700000" algn="tl">
                    <a:srgbClr val="000000">
                      <a:alpha val="43137"/>
                    </a:srgbClr>
                  </a:outerShdw>
                </a:effectLst>
              </a:rPr>
              <a:t>Slope Functions</a:t>
            </a:r>
            <a:endParaRPr lang="en-IE" sz="4400" b="1" i="1" dirty="0">
              <a:solidFill>
                <a:srgbClr val="990033"/>
              </a:solidFill>
              <a:effectLst>
                <a:outerShdw blurRad="38100" dist="38100" dir="2700000" algn="tl">
                  <a:srgbClr val="000000">
                    <a:alpha val="43137"/>
                  </a:srgbClr>
                </a:outerShdw>
              </a:effectLst>
            </a:endParaRPr>
          </a:p>
        </p:txBody>
      </p:sp>
      <p:sp>
        <p:nvSpPr>
          <p:cNvPr id="185" name="Rectangle 184"/>
          <p:cNvSpPr/>
          <p:nvPr/>
        </p:nvSpPr>
        <p:spPr>
          <a:xfrm>
            <a:off x="1071473"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p:cNvSpPr/>
          <p:nvPr/>
        </p:nvSpPr>
        <p:spPr>
          <a:xfrm>
            <a:off x="6453158"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p:cNvSpPr/>
          <p:nvPr/>
        </p:nvSpPr>
        <p:spPr>
          <a:xfrm>
            <a:off x="3762316"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8877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subTnLst>
                                    <p:set>
                                      <p:cBhvr override="childStyle">
                                        <p:cTn dur="1" fill="hold" display="0" masterRel="nextClick" afterEffect="1"/>
                                        <p:tgtEl>
                                          <p:spTgt spid="19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wipe(left)">
                                      <p:cBhvr>
                                        <p:cTn id="12" dur="2000"/>
                                        <p:tgtEl>
                                          <p:spTgt spid="193"/>
                                        </p:tgtEl>
                                      </p:cBhvr>
                                    </p:animEffect>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wipe(down)">
                                      <p:cBhvr>
                                        <p:cTn id="17" dur="2000"/>
                                        <p:tgtEl>
                                          <p:spTgt spid="196"/>
                                        </p:tgtEl>
                                      </p:cBhvr>
                                    </p:animEffect>
                                  </p:childTnLst>
                                  <p:subTnLst>
                                    <p:set>
                                      <p:cBhvr override="childStyle">
                                        <p:cTn dur="1" fill="hold" display="0" masterRel="nextClick" afterEffect="1"/>
                                        <p:tgtEl>
                                          <p:spTgt spid="19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wipe(left)">
                                      <p:cBhvr>
                                        <p:cTn id="22" dur="2000"/>
                                        <p:tgtEl>
                                          <p:spTgt spid="197"/>
                                        </p:tgtEl>
                                      </p:cBhvr>
                                    </p:animEffect>
                                  </p:childTnLst>
                                  <p:subTnLst>
                                    <p:set>
                                      <p:cBhvr override="childStyle">
                                        <p:cTn dur="1" fill="hold" display="0" masterRel="nextClick" afterEffect="1"/>
                                        <p:tgtEl>
                                          <p:spTgt spid="19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wipe(up)">
                                      <p:cBhvr>
                                        <p:cTn id="27" dur="2000"/>
                                        <p:tgtEl>
                                          <p:spTgt spid="184"/>
                                        </p:tgtEl>
                                      </p:cBhvr>
                                    </p:animEffect>
                                  </p:childTnLst>
                                  <p:subTnLst>
                                    <p:set>
                                      <p:cBhvr override="childStyle">
                                        <p:cTn dur="1" fill="hold" display="0" masterRel="nextClick" afterEffect="1"/>
                                        <p:tgtEl>
                                          <p:spTgt spid="18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wipe(up)">
                                      <p:cBhvr>
                                        <p:cTn id="32" dur="2000"/>
                                        <p:tgtEl>
                                          <p:spTgt spid="20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8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9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9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85"/>
                  </p:tgtEl>
                </p:cond>
              </p:nextCondLst>
            </p:seq>
            <p:seq concurrent="1" nextAc="seek">
              <p:cTn id="50" restart="whenNotActive" fill="hold" evtFilter="cancelBubble" nodeType="interactiveSeq">
                <p:stCondLst>
                  <p:cond evt="onClick" delay="0">
                    <p:tgtEl>
                      <p:spTgt spid="201"/>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8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63" restart="whenNotActive" fill="hold" evtFilter="cancelBubble" nodeType="interactiveSeq">
                <p:stCondLst>
                  <p:cond evt="onClick" delay="0">
                    <p:tgtEl>
                      <p:spTgt spid="206"/>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9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97"/>
                                        </p:tgtEl>
                                        <p:attrNameLst>
                                          <p:attrName>style.visibility</p:attrName>
                                        </p:attrNameLst>
                                      </p:cBhvr>
                                      <p:to>
                                        <p:strVal val="visible"/>
                                      </p:to>
                                    </p:set>
                                  </p:childTnLst>
                                  <p:subTnLst>
                                    <p:set>
                                      <p:cBhvr override="childStyle">
                                        <p:cTn dur="1" fill="hold" display="0" masterRel="nextClick" afterEffect="1"/>
                                        <p:tgtEl>
                                          <p:spTgt spid="197"/>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196"/>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6699" y="205200"/>
            <a:ext cx="8050602" cy="64633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r>
              <a:rPr lang="en-IE" sz="3600" b="1" i="1" dirty="0" smtClean="0">
                <a:solidFill>
                  <a:srgbClr val="990033"/>
                </a:solidFill>
                <a:effectLst>
                  <a:outerShdw blurRad="38100" dist="38100" dir="2700000" algn="tl">
                    <a:srgbClr val="000000">
                      <a:alpha val="43137"/>
                    </a:srgbClr>
                  </a:outerShdw>
                </a:effectLst>
                <a:latin typeface="Century Gothic" pitchFamily="34" charset="0"/>
                <a:ea typeface="Calibri" pitchFamily="34" charset="0"/>
                <a:cs typeface="Times New Roman" pitchFamily="18" charset="0"/>
              </a:rPr>
              <a:t>Relationship to Junior Cert. </a:t>
            </a:r>
            <a:r>
              <a:rPr lang="en-IE" sz="3600" b="1" i="1" dirty="0">
                <a:solidFill>
                  <a:srgbClr val="990033"/>
                </a:solidFill>
                <a:effectLst>
                  <a:outerShdw blurRad="38100" dist="38100" dir="2700000" algn="tl">
                    <a:srgbClr val="000000">
                      <a:alpha val="43137"/>
                    </a:srgbClr>
                  </a:outerShdw>
                </a:effectLst>
                <a:latin typeface="Century Gothic" pitchFamily="34" charset="0"/>
                <a:ea typeface="Calibri" pitchFamily="34" charset="0"/>
                <a:cs typeface="Times New Roman" pitchFamily="18" charset="0"/>
              </a:rPr>
              <a:t>S</a:t>
            </a:r>
            <a:r>
              <a:rPr lang="en-IE" sz="3600" b="1" i="1" dirty="0" smtClean="0">
                <a:solidFill>
                  <a:srgbClr val="990033"/>
                </a:solidFill>
                <a:effectLst>
                  <a:outerShdw blurRad="38100" dist="38100" dir="2700000" algn="tl">
                    <a:srgbClr val="000000">
                      <a:alpha val="43137"/>
                    </a:srgbClr>
                  </a:outerShdw>
                </a:effectLst>
                <a:latin typeface="Century Gothic" pitchFamily="34" charset="0"/>
                <a:ea typeface="Calibri" pitchFamily="34" charset="0"/>
                <a:cs typeface="Times New Roman" pitchFamily="18" charset="0"/>
              </a:rPr>
              <a:t>yllabus</a:t>
            </a:r>
            <a:endParaRPr lang="en-IE" sz="3600" i="1" dirty="0">
              <a:solidFill>
                <a:srgbClr val="990033"/>
              </a:solidFill>
              <a:effectLst>
                <a:outerShdw blurRad="38100" dist="38100" dir="2700000" algn="tl">
                  <a:srgbClr val="000000">
                    <a:alpha val="43137"/>
                  </a:srgbClr>
                </a:outerShdw>
              </a:effectLst>
              <a:latin typeface="Century Gothic" pitchFamily="34" charset="0"/>
            </a:endParaRPr>
          </a:p>
        </p:txBody>
      </p:sp>
      <p:pic>
        <p:nvPicPr>
          <p:cNvPr id="2048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7244" y="1261800"/>
            <a:ext cx="5569512" cy="433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995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860" y="205200"/>
            <a:ext cx="8520281" cy="64633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r>
              <a:rPr lang="en-IE" sz="3600" b="1" i="1" dirty="0">
                <a:solidFill>
                  <a:srgbClr val="990033"/>
                </a:solidFill>
                <a:effectLst>
                  <a:outerShdw blurRad="38100" dist="38100" dir="2700000" algn="tl">
                    <a:srgbClr val="000000">
                      <a:alpha val="43137"/>
                    </a:srgbClr>
                  </a:outerShdw>
                </a:effectLst>
                <a:latin typeface="Century Gothic" pitchFamily="34" charset="0"/>
                <a:ea typeface="Calibri" pitchFamily="34" charset="0"/>
                <a:cs typeface="Times New Roman" pitchFamily="18" charset="0"/>
              </a:rPr>
              <a:t>Relationship to Leaving Cert. S</a:t>
            </a:r>
            <a:r>
              <a:rPr lang="en-IE" sz="3600" b="1" i="1" dirty="0" smtClean="0">
                <a:solidFill>
                  <a:srgbClr val="990033"/>
                </a:solidFill>
                <a:effectLst>
                  <a:outerShdw blurRad="38100" dist="38100" dir="2700000" algn="tl">
                    <a:srgbClr val="000000">
                      <a:alpha val="43137"/>
                    </a:srgbClr>
                  </a:outerShdw>
                </a:effectLst>
                <a:latin typeface="Century Gothic" pitchFamily="34" charset="0"/>
                <a:ea typeface="Calibri" pitchFamily="34" charset="0"/>
                <a:cs typeface="Times New Roman" pitchFamily="18" charset="0"/>
              </a:rPr>
              <a:t>yllabus</a:t>
            </a:r>
            <a:endParaRPr lang="en-IE" sz="2400" dirty="0"/>
          </a:p>
        </p:txBody>
      </p:sp>
      <p:pic>
        <p:nvPicPr>
          <p:cNvPr id="2058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100" y="1262063"/>
            <a:ext cx="52578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08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DF6B454-CE5C-4601-8347-FA5548EC1E42}" type="slidenum">
              <a:rPr lang="en-IE" smtClean="0"/>
              <a:pPr/>
              <a:t>42</a:t>
            </a:fld>
            <a:endParaRPr lang="en-IE"/>
          </a:p>
        </p:txBody>
      </p:sp>
      <p:pic>
        <p:nvPicPr>
          <p:cNvPr id="2068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150" y="742572"/>
            <a:ext cx="52197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375" y="4536408"/>
            <a:ext cx="54292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1860" y="205200"/>
            <a:ext cx="8520281" cy="64633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r>
              <a:rPr lang="en-IE" sz="3600" b="1" i="1" dirty="0">
                <a:solidFill>
                  <a:srgbClr val="990033"/>
                </a:solidFill>
                <a:effectLst>
                  <a:outerShdw blurRad="38100" dist="38100" dir="2700000" algn="tl">
                    <a:srgbClr val="000000">
                      <a:alpha val="43137"/>
                    </a:srgbClr>
                  </a:outerShdw>
                </a:effectLst>
                <a:latin typeface="Century Gothic" pitchFamily="34" charset="0"/>
                <a:ea typeface="Calibri" pitchFamily="34" charset="0"/>
                <a:cs typeface="Times New Roman" pitchFamily="18" charset="0"/>
              </a:rPr>
              <a:t>Relationship to Leaving Cert. S</a:t>
            </a:r>
            <a:r>
              <a:rPr lang="en-IE" sz="3600" b="1" i="1" dirty="0" smtClean="0">
                <a:solidFill>
                  <a:srgbClr val="990033"/>
                </a:solidFill>
                <a:effectLst>
                  <a:outerShdw blurRad="38100" dist="38100" dir="2700000" algn="tl">
                    <a:srgbClr val="000000">
                      <a:alpha val="43137"/>
                    </a:srgbClr>
                  </a:outerShdw>
                </a:effectLst>
                <a:latin typeface="Century Gothic" pitchFamily="34" charset="0"/>
                <a:ea typeface="Calibri" pitchFamily="34" charset="0"/>
                <a:cs typeface="Times New Roman" pitchFamily="18" charset="0"/>
              </a:rPr>
              <a:t>yllabus</a:t>
            </a:r>
            <a:endParaRPr lang="en-IE" sz="2400" dirty="0"/>
          </a:p>
        </p:txBody>
      </p:sp>
    </p:spTree>
    <p:extLst>
      <p:ext uri="{BB962C8B-B14F-4D97-AF65-F5344CB8AC3E}">
        <p14:creationId xmlns:p14="http://schemas.microsoft.com/office/powerpoint/2010/main" val="291734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3" cstate="print"/>
          <a:srcRect/>
          <a:stretch>
            <a:fillRect/>
          </a:stretch>
        </p:blipFill>
        <p:spPr bwMode="auto">
          <a:xfrm>
            <a:off x="2500298" y="277004"/>
            <a:ext cx="3762391" cy="6580996"/>
          </a:xfrm>
          <a:prstGeom prst="rect">
            <a:avLst/>
          </a:prstGeom>
          <a:noFill/>
          <a:ln w="9525">
            <a:noFill/>
            <a:miter lim="800000"/>
            <a:headEnd/>
            <a:tailEnd/>
          </a:ln>
          <a:effectLst/>
        </p:spPr>
      </p:pic>
    </p:spTree>
    <p:extLst>
      <p:ext uri="{BB962C8B-B14F-4D97-AF65-F5344CB8AC3E}">
        <p14:creationId xmlns:p14="http://schemas.microsoft.com/office/powerpoint/2010/main" val="83835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642906" y="1214423"/>
            <a:ext cx="8053384" cy="4143405"/>
            <a:chOff x="450" y="765"/>
            <a:chExt cx="5003" cy="2574"/>
          </a:xfrm>
        </p:grpSpPr>
        <p:sp>
          <p:nvSpPr>
            <p:cNvPr id="3" name="AutoShape 4"/>
            <p:cNvSpPr>
              <a:spLocks noChangeAspect="1" noChangeArrowheads="1" noTextEdit="1"/>
            </p:cNvSpPr>
            <p:nvPr/>
          </p:nvSpPr>
          <p:spPr bwMode="auto">
            <a:xfrm>
              <a:off x="450" y="765"/>
              <a:ext cx="5001" cy="25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 name="Rectangle 6"/>
            <p:cNvSpPr>
              <a:spLocks noChangeArrowheads="1"/>
            </p:cNvSpPr>
            <p:nvPr/>
          </p:nvSpPr>
          <p:spPr bwMode="auto">
            <a:xfrm>
              <a:off x="450" y="770"/>
              <a:ext cx="5003" cy="25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 name="Line 7"/>
            <p:cNvSpPr>
              <a:spLocks noChangeShapeType="1"/>
            </p:cNvSpPr>
            <p:nvPr/>
          </p:nvSpPr>
          <p:spPr bwMode="auto">
            <a:xfrm flipV="1">
              <a:off x="591"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 name="Line 12"/>
            <p:cNvSpPr>
              <a:spLocks noChangeShapeType="1"/>
            </p:cNvSpPr>
            <p:nvPr/>
          </p:nvSpPr>
          <p:spPr bwMode="auto">
            <a:xfrm flipV="1">
              <a:off x="984"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 name="Line 17"/>
            <p:cNvSpPr>
              <a:spLocks noChangeShapeType="1"/>
            </p:cNvSpPr>
            <p:nvPr/>
          </p:nvSpPr>
          <p:spPr bwMode="auto">
            <a:xfrm flipV="1">
              <a:off x="1377"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20" name="Line 22"/>
            <p:cNvSpPr>
              <a:spLocks noChangeShapeType="1"/>
            </p:cNvSpPr>
            <p:nvPr/>
          </p:nvSpPr>
          <p:spPr bwMode="auto">
            <a:xfrm flipV="1">
              <a:off x="1769"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25" name="Line 27"/>
            <p:cNvSpPr>
              <a:spLocks noChangeShapeType="1"/>
            </p:cNvSpPr>
            <p:nvPr/>
          </p:nvSpPr>
          <p:spPr bwMode="auto">
            <a:xfrm flipV="1">
              <a:off x="2162"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30" name="Line 32"/>
            <p:cNvSpPr>
              <a:spLocks noChangeShapeType="1"/>
            </p:cNvSpPr>
            <p:nvPr/>
          </p:nvSpPr>
          <p:spPr bwMode="auto">
            <a:xfrm flipV="1">
              <a:off x="2555"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35" name="Line 37"/>
            <p:cNvSpPr>
              <a:spLocks noChangeShapeType="1"/>
            </p:cNvSpPr>
            <p:nvPr/>
          </p:nvSpPr>
          <p:spPr bwMode="auto">
            <a:xfrm flipV="1">
              <a:off x="2948"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0" name="Line 42"/>
            <p:cNvSpPr>
              <a:spLocks noChangeShapeType="1"/>
            </p:cNvSpPr>
            <p:nvPr/>
          </p:nvSpPr>
          <p:spPr bwMode="auto">
            <a:xfrm flipV="1">
              <a:off x="3340"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5" name="Line 47"/>
            <p:cNvSpPr>
              <a:spLocks noChangeShapeType="1"/>
            </p:cNvSpPr>
            <p:nvPr/>
          </p:nvSpPr>
          <p:spPr bwMode="auto">
            <a:xfrm flipV="1">
              <a:off x="3733"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0" name="Line 52"/>
            <p:cNvSpPr>
              <a:spLocks noChangeShapeType="1"/>
            </p:cNvSpPr>
            <p:nvPr/>
          </p:nvSpPr>
          <p:spPr bwMode="auto">
            <a:xfrm flipV="1">
              <a:off x="4126"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5" name="Line 57"/>
            <p:cNvSpPr>
              <a:spLocks noChangeShapeType="1"/>
            </p:cNvSpPr>
            <p:nvPr/>
          </p:nvSpPr>
          <p:spPr bwMode="auto">
            <a:xfrm flipV="1">
              <a:off x="4519"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60" name="Line 62"/>
            <p:cNvSpPr>
              <a:spLocks noChangeShapeType="1"/>
            </p:cNvSpPr>
            <p:nvPr/>
          </p:nvSpPr>
          <p:spPr bwMode="auto">
            <a:xfrm flipV="1">
              <a:off x="4912"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65" name="Line 67"/>
            <p:cNvSpPr>
              <a:spLocks noChangeShapeType="1"/>
            </p:cNvSpPr>
            <p:nvPr/>
          </p:nvSpPr>
          <p:spPr bwMode="auto">
            <a:xfrm>
              <a:off x="591" y="3239"/>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70" name="Line 72"/>
            <p:cNvSpPr>
              <a:spLocks noChangeShapeType="1"/>
            </p:cNvSpPr>
            <p:nvPr/>
          </p:nvSpPr>
          <p:spPr bwMode="auto">
            <a:xfrm>
              <a:off x="591" y="2945"/>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75" name="Line 77"/>
            <p:cNvSpPr>
              <a:spLocks noChangeShapeType="1"/>
            </p:cNvSpPr>
            <p:nvPr/>
          </p:nvSpPr>
          <p:spPr bwMode="auto">
            <a:xfrm>
              <a:off x="591" y="2652"/>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80" name="Line 82"/>
            <p:cNvSpPr>
              <a:spLocks noChangeShapeType="1"/>
            </p:cNvSpPr>
            <p:nvPr/>
          </p:nvSpPr>
          <p:spPr bwMode="auto">
            <a:xfrm>
              <a:off x="591" y="2358"/>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85" name="Line 87"/>
            <p:cNvSpPr>
              <a:spLocks noChangeShapeType="1"/>
            </p:cNvSpPr>
            <p:nvPr/>
          </p:nvSpPr>
          <p:spPr bwMode="auto">
            <a:xfrm>
              <a:off x="591" y="2064"/>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90" name="Line 92"/>
            <p:cNvSpPr>
              <a:spLocks noChangeShapeType="1"/>
            </p:cNvSpPr>
            <p:nvPr/>
          </p:nvSpPr>
          <p:spPr bwMode="auto">
            <a:xfrm>
              <a:off x="591" y="1770"/>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95" name="Line 97"/>
            <p:cNvSpPr>
              <a:spLocks noChangeShapeType="1"/>
            </p:cNvSpPr>
            <p:nvPr/>
          </p:nvSpPr>
          <p:spPr bwMode="auto">
            <a:xfrm>
              <a:off x="591" y="1476"/>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0" name="Line 102"/>
            <p:cNvSpPr>
              <a:spLocks noChangeShapeType="1"/>
            </p:cNvSpPr>
            <p:nvPr/>
          </p:nvSpPr>
          <p:spPr bwMode="auto">
            <a:xfrm>
              <a:off x="591" y="1182"/>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5" name="Line 107"/>
            <p:cNvSpPr>
              <a:spLocks noChangeShapeType="1"/>
            </p:cNvSpPr>
            <p:nvPr/>
          </p:nvSpPr>
          <p:spPr bwMode="auto">
            <a:xfrm flipV="1">
              <a:off x="591"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6" name="Line 108"/>
            <p:cNvSpPr>
              <a:spLocks noChangeShapeType="1"/>
            </p:cNvSpPr>
            <p:nvPr/>
          </p:nvSpPr>
          <p:spPr bwMode="auto">
            <a:xfrm flipV="1">
              <a:off x="591"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7" name="Line 109"/>
            <p:cNvSpPr>
              <a:spLocks noChangeShapeType="1"/>
            </p:cNvSpPr>
            <p:nvPr/>
          </p:nvSpPr>
          <p:spPr bwMode="auto">
            <a:xfrm flipV="1">
              <a:off x="984"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8" name="Line 110"/>
            <p:cNvSpPr>
              <a:spLocks noChangeShapeType="1"/>
            </p:cNvSpPr>
            <p:nvPr/>
          </p:nvSpPr>
          <p:spPr bwMode="auto">
            <a:xfrm flipV="1">
              <a:off x="984"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9" name="Line 111"/>
            <p:cNvSpPr>
              <a:spLocks noChangeShapeType="1"/>
            </p:cNvSpPr>
            <p:nvPr/>
          </p:nvSpPr>
          <p:spPr bwMode="auto">
            <a:xfrm flipV="1">
              <a:off x="1377"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0" name="Line 112"/>
            <p:cNvSpPr>
              <a:spLocks noChangeShapeType="1"/>
            </p:cNvSpPr>
            <p:nvPr/>
          </p:nvSpPr>
          <p:spPr bwMode="auto">
            <a:xfrm flipV="1">
              <a:off x="1377"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1" name="Line 113"/>
            <p:cNvSpPr>
              <a:spLocks noChangeShapeType="1"/>
            </p:cNvSpPr>
            <p:nvPr/>
          </p:nvSpPr>
          <p:spPr bwMode="auto">
            <a:xfrm flipV="1">
              <a:off x="1769"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2" name="Line 114"/>
            <p:cNvSpPr>
              <a:spLocks noChangeShapeType="1"/>
            </p:cNvSpPr>
            <p:nvPr/>
          </p:nvSpPr>
          <p:spPr bwMode="auto">
            <a:xfrm flipV="1">
              <a:off x="1769"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3" name="Line 115"/>
            <p:cNvSpPr>
              <a:spLocks noChangeShapeType="1"/>
            </p:cNvSpPr>
            <p:nvPr/>
          </p:nvSpPr>
          <p:spPr bwMode="auto">
            <a:xfrm flipV="1">
              <a:off x="2162"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4" name="Line 116"/>
            <p:cNvSpPr>
              <a:spLocks noChangeShapeType="1"/>
            </p:cNvSpPr>
            <p:nvPr/>
          </p:nvSpPr>
          <p:spPr bwMode="auto">
            <a:xfrm flipV="1">
              <a:off x="2162"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5" name="Line 117"/>
            <p:cNvSpPr>
              <a:spLocks noChangeShapeType="1"/>
            </p:cNvSpPr>
            <p:nvPr/>
          </p:nvSpPr>
          <p:spPr bwMode="auto">
            <a:xfrm flipV="1">
              <a:off x="2555"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6" name="Line 118"/>
            <p:cNvSpPr>
              <a:spLocks noChangeShapeType="1"/>
            </p:cNvSpPr>
            <p:nvPr/>
          </p:nvSpPr>
          <p:spPr bwMode="auto">
            <a:xfrm flipV="1">
              <a:off x="2555"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7" name="Line 119"/>
            <p:cNvSpPr>
              <a:spLocks noChangeShapeType="1"/>
            </p:cNvSpPr>
            <p:nvPr/>
          </p:nvSpPr>
          <p:spPr bwMode="auto">
            <a:xfrm flipV="1">
              <a:off x="3340"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8" name="Line 120"/>
            <p:cNvSpPr>
              <a:spLocks noChangeShapeType="1"/>
            </p:cNvSpPr>
            <p:nvPr/>
          </p:nvSpPr>
          <p:spPr bwMode="auto">
            <a:xfrm flipV="1">
              <a:off x="3340"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9" name="Line 121"/>
            <p:cNvSpPr>
              <a:spLocks noChangeShapeType="1"/>
            </p:cNvSpPr>
            <p:nvPr/>
          </p:nvSpPr>
          <p:spPr bwMode="auto">
            <a:xfrm flipV="1">
              <a:off x="3733"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0" name="Line 122"/>
            <p:cNvSpPr>
              <a:spLocks noChangeShapeType="1"/>
            </p:cNvSpPr>
            <p:nvPr/>
          </p:nvSpPr>
          <p:spPr bwMode="auto">
            <a:xfrm flipV="1">
              <a:off x="3733"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1" name="Line 123"/>
            <p:cNvSpPr>
              <a:spLocks noChangeShapeType="1"/>
            </p:cNvSpPr>
            <p:nvPr/>
          </p:nvSpPr>
          <p:spPr bwMode="auto">
            <a:xfrm flipV="1">
              <a:off x="4126"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2" name="Line 124"/>
            <p:cNvSpPr>
              <a:spLocks noChangeShapeType="1"/>
            </p:cNvSpPr>
            <p:nvPr/>
          </p:nvSpPr>
          <p:spPr bwMode="auto">
            <a:xfrm flipV="1">
              <a:off x="4126"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3" name="Line 125"/>
            <p:cNvSpPr>
              <a:spLocks noChangeShapeType="1"/>
            </p:cNvSpPr>
            <p:nvPr/>
          </p:nvSpPr>
          <p:spPr bwMode="auto">
            <a:xfrm flipV="1">
              <a:off x="4519"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4" name="Line 126"/>
            <p:cNvSpPr>
              <a:spLocks noChangeShapeType="1"/>
            </p:cNvSpPr>
            <p:nvPr/>
          </p:nvSpPr>
          <p:spPr bwMode="auto">
            <a:xfrm flipV="1">
              <a:off x="4519"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5" name="Line 127"/>
            <p:cNvSpPr>
              <a:spLocks noChangeShapeType="1"/>
            </p:cNvSpPr>
            <p:nvPr/>
          </p:nvSpPr>
          <p:spPr bwMode="auto">
            <a:xfrm flipV="1">
              <a:off x="4912"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6" name="Line 128"/>
            <p:cNvSpPr>
              <a:spLocks noChangeShapeType="1"/>
            </p:cNvSpPr>
            <p:nvPr/>
          </p:nvSpPr>
          <p:spPr bwMode="auto">
            <a:xfrm flipV="1">
              <a:off x="4912"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7" name="Line 129"/>
            <p:cNvSpPr>
              <a:spLocks noChangeShapeType="1"/>
            </p:cNvSpPr>
            <p:nvPr/>
          </p:nvSpPr>
          <p:spPr bwMode="auto">
            <a:xfrm flipV="1">
              <a:off x="5304"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8" name="Line 130"/>
            <p:cNvSpPr>
              <a:spLocks noChangeShapeType="1"/>
            </p:cNvSpPr>
            <p:nvPr/>
          </p:nvSpPr>
          <p:spPr bwMode="auto">
            <a:xfrm flipV="1">
              <a:off x="5304"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9" name="Line 131"/>
            <p:cNvSpPr>
              <a:spLocks noChangeShapeType="1"/>
            </p:cNvSpPr>
            <p:nvPr/>
          </p:nvSpPr>
          <p:spPr bwMode="auto">
            <a:xfrm>
              <a:off x="591" y="3239"/>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0" name="Line 132"/>
            <p:cNvSpPr>
              <a:spLocks noChangeShapeType="1"/>
            </p:cNvSpPr>
            <p:nvPr/>
          </p:nvSpPr>
          <p:spPr bwMode="auto">
            <a:xfrm>
              <a:off x="2932" y="3239"/>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2" name="Line 134"/>
            <p:cNvSpPr>
              <a:spLocks noChangeShapeType="1"/>
            </p:cNvSpPr>
            <p:nvPr/>
          </p:nvSpPr>
          <p:spPr bwMode="auto">
            <a:xfrm>
              <a:off x="2932" y="2945"/>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3" name="Line 135"/>
            <p:cNvSpPr>
              <a:spLocks noChangeShapeType="1"/>
            </p:cNvSpPr>
            <p:nvPr/>
          </p:nvSpPr>
          <p:spPr bwMode="auto">
            <a:xfrm>
              <a:off x="591" y="2652"/>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4" name="Line 136"/>
            <p:cNvSpPr>
              <a:spLocks noChangeShapeType="1"/>
            </p:cNvSpPr>
            <p:nvPr/>
          </p:nvSpPr>
          <p:spPr bwMode="auto">
            <a:xfrm>
              <a:off x="2932" y="2652"/>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5" name="Line 137"/>
            <p:cNvSpPr>
              <a:spLocks noChangeShapeType="1"/>
            </p:cNvSpPr>
            <p:nvPr/>
          </p:nvSpPr>
          <p:spPr bwMode="auto">
            <a:xfrm>
              <a:off x="591" y="2358"/>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 name="Line 138"/>
            <p:cNvSpPr>
              <a:spLocks noChangeShapeType="1"/>
            </p:cNvSpPr>
            <p:nvPr/>
          </p:nvSpPr>
          <p:spPr bwMode="auto">
            <a:xfrm>
              <a:off x="2932" y="2358"/>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7" name="Line 139"/>
            <p:cNvSpPr>
              <a:spLocks noChangeShapeType="1"/>
            </p:cNvSpPr>
            <p:nvPr/>
          </p:nvSpPr>
          <p:spPr bwMode="auto">
            <a:xfrm>
              <a:off x="591" y="1770"/>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8" name="Line 140"/>
            <p:cNvSpPr>
              <a:spLocks noChangeShapeType="1"/>
            </p:cNvSpPr>
            <p:nvPr/>
          </p:nvSpPr>
          <p:spPr bwMode="auto">
            <a:xfrm>
              <a:off x="2932" y="1770"/>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9" name="Line 141"/>
            <p:cNvSpPr>
              <a:spLocks noChangeShapeType="1"/>
            </p:cNvSpPr>
            <p:nvPr/>
          </p:nvSpPr>
          <p:spPr bwMode="auto">
            <a:xfrm>
              <a:off x="591" y="1476"/>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0" name="Line 142"/>
            <p:cNvSpPr>
              <a:spLocks noChangeShapeType="1"/>
            </p:cNvSpPr>
            <p:nvPr/>
          </p:nvSpPr>
          <p:spPr bwMode="auto">
            <a:xfrm>
              <a:off x="2932" y="1476"/>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1" name="Line 143"/>
            <p:cNvSpPr>
              <a:spLocks noChangeShapeType="1"/>
            </p:cNvSpPr>
            <p:nvPr/>
          </p:nvSpPr>
          <p:spPr bwMode="auto">
            <a:xfrm>
              <a:off x="591" y="1182"/>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2" name="Line 144"/>
            <p:cNvSpPr>
              <a:spLocks noChangeShapeType="1"/>
            </p:cNvSpPr>
            <p:nvPr/>
          </p:nvSpPr>
          <p:spPr bwMode="auto">
            <a:xfrm>
              <a:off x="2932" y="1182"/>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3" name="Line 145"/>
            <p:cNvSpPr>
              <a:spLocks noChangeShapeType="1"/>
            </p:cNvSpPr>
            <p:nvPr/>
          </p:nvSpPr>
          <p:spPr bwMode="auto">
            <a:xfrm>
              <a:off x="591" y="888"/>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4" name="Line 146"/>
            <p:cNvSpPr>
              <a:spLocks noChangeShapeType="1"/>
            </p:cNvSpPr>
            <p:nvPr/>
          </p:nvSpPr>
          <p:spPr bwMode="auto">
            <a:xfrm>
              <a:off x="2932" y="888"/>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5" name="Line 147"/>
            <p:cNvSpPr>
              <a:spLocks noChangeShapeType="1"/>
            </p:cNvSpPr>
            <p:nvPr/>
          </p:nvSpPr>
          <p:spPr bwMode="auto">
            <a:xfrm>
              <a:off x="591" y="2064"/>
              <a:ext cx="4713"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6" name="Freeform 148"/>
            <p:cNvSpPr>
              <a:spLocks/>
            </p:cNvSpPr>
            <p:nvPr/>
          </p:nvSpPr>
          <p:spPr bwMode="auto">
            <a:xfrm>
              <a:off x="5304" y="2050"/>
              <a:ext cx="29" cy="28"/>
            </a:xfrm>
            <a:custGeom>
              <a:avLst/>
              <a:gdLst/>
              <a:ahLst/>
              <a:cxnLst>
                <a:cxn ang="0">
                  <a:pos x="0" y="28"/>
                </a:cxn>
                <a:cxn ang="0">
                  <a:pos x="0" y="0"/>
                </a:cxn>
                <a:cxn ang="0">
                  <a:pos x="29" y="14"/>
                </a:cxn>
                <a:cxn ang="0">
                  <a:pos x="0" y="28"/>
                </a:cxn>
              </a:cxnLst>
              <a:rect l="0" t="0" r="r" b="b"/>
              <a:pathLst>
                <a:path w="29" h="28">
                  <a:moveTo>
                    <a:pt x="0" y="28"/>
                  </a:moveTo>
                  <a:lnTo>
                    <a:pt x="0" y="0"/>
                  </a:lnTo>
                  <a:lnTo>
                    <a:pt x="29" y="14"/>
                  </a:lnTo>
                  <a:lnTo>
                    <a:pt x="0" y="28"/>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dirty="0"/>
            </a:p>
          </p:txBody>
        </p:sp>
        <p:sp>
          <p:nvSpPr>
            <p:cNvPr id="147" name="Line 149"/>
            <p:cNvSpPr>
              <a:spLocks noChangeShapeType="1"/>
            </p:cNvSpPr>
            <p:nvPr/>
          </p:nvSpPr>
          <p:spPr bwMode="auto">
            <a:xfrm flipV="1">
              <a:off x="2948" y="888"/>
              <a:ext cx="1" cy="235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8" name="Freeform 150"/>
            <p:cNvSpPr>
              <a:spLocks/>
            </p:cNvSpPr>
            <p:nvPr/>
          </p:nvSpPr>
          <p:spPr bwMode="auto">
            <a:xfrm>
              <a:off x="2934" y="860"/>
              <a:ext cx="28" cy="28"/>
            </a:xfrm>
            <a:custGeom>
              <a:avLst/>
              <a:gdLst/>
              <a:ahLst/>
              <a:cxnLst>
                <a:cxn ang="0">
                  <a:pos x="0" y="28"/>
                </a:cxn>
                <a:cxn ang="0">
                  <a:pos x="28" y="28"/>
                </a:cxn>
                <a:cxn ang="0">
                  <a:pos x="14" y="0"/>
                </a:cxn>
                <a:cxn ang="0">
                  <a:pos x="0" y="28"/>
                </a:cxn>
              </a:cxnLst>
              <a:rect l="0" t="0" r="r" b="b"/>
              <a:pathLst>
                <a:path w="28" h="28">
                  <a:moveTo>
                    <a:pt x="0" y="28"/>
                  </a:moveTo>
                  <a:lnTo>
                    <a:pt x="28" y="28"/>
                  </a:lnTo>
                  <a:lnTo>
                    <a:pt x="14" y="0"/>
                  </a:lnTo>
                  <a:lnTo>
                    <a:pt x="0" y="28"/>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dirty="0"/>
            </a:p>
          </p:txBody>
        </p:sp>
        <p:sp>
          <p:nvSpPr>
            <p:cNvPr id="149" name="Oval 151"/>
            <p:cNvSpPr>
              <a:spLocks noChangeArrowheads="1"/>
            </p:cNvSpPr>
            <p:nvPr/>
          </p:nvSpPr>
          <p:spPr bwMode="auto">
            <a:xfrm>
              <a:off x="2901" y="2019"/>
              <a:ext cx="91" cy="92"/>
            </a:xfrm>
            <a:prstGeom prst="ellips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0" name="Line 152"/>
            <p:cNvSpPr>
              <a:spLocks noChangeShapeType="1"/>
            </p:cNvSpPr>
            <p:nvPr/>
          </p:nvSpPr>
          <p:spPr bwMode="auto">
            <a:xfrm flipV="1">
              <a:off x="591"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1" name="Rectangle 153"/>
            <p:cNvSpPr>
              <a:spLocks noChangeArrowheads="1"/>
            </p:cNvSpPr>
            <p:nvPr/>
          </p:nvSpPr>
          <p:spPr bwMode="auto">
            <a:xfrm>
              <a:off x="528"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Line 154"/>
            <p:cNvSpPr>
              <a:spLocks noChangeShapeType="1"/>
            </p:cNvSpPr>
            <p:nvPr/>
          </p:nvSpPr>
          <p:spPr bwMode="auto">
            <a:xfrm flipV="1">
              <a:off x="1377"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3" name="Rectangle 155"/>
            <p:cNvSpPr>
              <a:spLocks noChangeArrowheads="1"/>
            </p:cNvSpPr>
            <p:nvPr/>
          </p:nvSpPr>
          <p:spPr bwMode="auto">
            <a:xfrm>
              <a:off x="1314"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4" name="Line 156"/>
            <p:cNvSpPr>
              <a:spLocks noChangeShapeType="1"/>
            </p:cNvSpPr>
            <p:nvPr/>
          </p:nvSpPr>
          <p:spPr bwMode="auto">
            <a:xfrm flipV="1">
              <a:off x="2162"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5" name="Rectangle 157"/>
            <p:cNvSpPr>
              <a:spLocks noChangeArrowheads="1"/>
            </p:cNvSpPr>
            <p:nvPr/>
          </p:nvSpPr>
          <p:spPr bwMode="auto">
            <a:xfrm>
              <a:off x="2101"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Line 158"/>
            <p:cNvSpPr>
              <a:spLocks noChangeShapeType="1"/>
            </p:cNvSpPr>
            <p:nvPr/>
          </p:nvSpPr>
          <p:spPr bwMode="auto">
            <a:xfrm flipV="1">
              <a:off x="3733"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7" name="Rectangle 159"/>
            <p:cNvSpPr>
              <a:spLocks noChangeArrowheads="1"/>
            </p:cNvSpPr>
            <p:nvPr/>
          </p:nvSpPr>
          <p:spPr bwMode="auto">
            <a:xfrm>
              <a:off x="3696"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8" name="Line 160"/>
            <p:cNvSpPr>
              <a:spLocks noChangeShapeType="1"/>
            </p:cNvSpPr>
            <p:nvPr/>
          </p:nvSpPr>
          <p:spPr bwMode="auto">
            <a:xfrm flipV="1">
              <a:off x="4519"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9" name="Rectangle 161"/>
            <p:cNvSpPr>
              <a:spLocks noChangeArrowheads="1"/>
            </p:cNvSpPr>
            <p:nvPr/>
          </p:nvSpPr>
          <p:spPr bwMode="auto">
            <a:xfrm>
              <a:off x="4482"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0" name="Line 162"/>
            <p:cNvSpPr>
              <a:spLocks noChangeShapeType="1"/>
            </p:cNvSpPr>
            <p:nvPr/>
          </p:nvSpPr>
          <p:spPr bwMode="auto">
            <a:xfrm flipV="1">
              <a:off x="5304"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1" name="Rectangle 163"/>
            <p:cNvSpPr>
              <a:spLocks noChangeArrowheads="1"/>
            </p:cNvSpPr>
            <p:nvPr/>
          </p:nvSpPr>
          <p:spPr bwMode="auto">
            <a:xfrm>
              <a:off x="5269"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2" name="Line 164"/>
            <p:cNvSpPr>
              <a:spLocks noChangeShapeType="1"/>
            </p:cNvSpPr>
            <p:nvPr/>
          </p:nvSpPr>
          <p:spPr bwMode="auto">
            <a:xfrm>
              <a:off x="2925" y="3239"/>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3" name="Rectangle 165"/>
            <p:cNvSpPr>
              <a:spLocks noChangeArrowheads="1"/>
            </p:cNvSpPr>
            <p:nvPr/>
          </p:nvSpPr>
          <p:spPr bwMode="auto">
            <a:xfrm>
              <a:off x="2782" y="320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 name="Line 166"/>
            <p:cNvSpPr>
              <a:spLocks noChangeShapeType="1"/>
            </p:cNvSpPr>
            <p:nvPr/>
          </p:nvSpPr>
          <p:spPr bwMode="auto">
            <a:xfrm>
              <a:off x="2925" y="2945"/>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5" name="Rectangle 167"/>
            <p:cNvSpPr>
              <a:spLocks noChangeArrowheads="1"/>
            </p:cNvSpPr>
            <p:nvPr/>
          </p:nvSpPr>
          <p:spPr bwMode="auto">
            <a:xfrm>
              <a:off x="2782" y="2909"/>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Line 168"/>
            <p:cNvSpPr>
              <a:spLocks noChangeShapeType="1"/>
            </p:cNvSpPr>
            <p:nvPr/>
          </p:nvSpPr>
          <p:spPr bwMode="auto">
            <a:xfrm>
              <a:off x="2925" y="2652"/>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7" name="Rectangle 169"/>
            <p:cNvSpPr>
              <a:spLocks noChangeArrowheads="1"/>
            </p:cNvSpPr>
            <p:nvPr/>
          </p:nvSpPr>
          <p:spPr bwMode="auto">
            <a:xfrm>
              <a:off x="2782" y="2615"/>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8" name="Line 170"/>
            <p:cNvSpPr>
              <a:spLocks noChangeShapeType="1"/>
            </p:cNvSpPr>
            <p:nvPr/>
          </p:nvSpPr>
          <p:spPr bwMode="auto">
            <a:xfrm>
              <a:off x="2925" y="2358"/>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9" name="Rectangle 171"/>
            <p:cNvSpPr>
              <a:spLocks noChangeArrowheads="1"/>
            </p:cNvSpPr>
            <p:nvPr/>
          </p:nvSpPr>
          <p:spPr bwMode="auto">
            <a:xfrm>
              <a:off x="2782" y="2322"/>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0" name="Line 172"/>
            <p:cNvSpPr>
              <a:spLocks noChangeShapeType="1"/>
            </p:cNvSpPr>
            <p:nvPr/>
          </p:nvSpPr>
          <p:spPr bwMode="auto">
            <a:xfrm>
              <a:off x="2925" y="1770"/>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1" name="Rectangle 173"/>
            <p:cNvSpPr>
              <a:spLocks noChangeArrowheads="1"/>
            </p:cNvSpPr>
            <p:nvPr/>
          </p:nvSpPr>
          <p:spPr bwMode="auto">
            <a:xfrm>
              <a:off x="2827" y="1734"/>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2" name="Line 174"/>
            <p:cNvSpPr>
              <a:spLocks noChangeShapeType="1"/>
            </p:cNvSpPr>
            <p:nvPr/>
          </p:nvSpPr>
          <p:spPr bwMode="auto">
            <a:xfrm>
              <a:off x="2925" y="1476"/>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3" name="Rectangle 175"/>
            <p:cNvSpPr>
              <a:spLocks noChangeArrowheads="1"/>
            </p:cNvSpPr>
            <p:nvPr/>
          </p:nvSpPr>
          <p:spPr bwMode="auto">
            <a:xfrm>
              <a:off x="2827" y="1440"/>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 name="Line 176"/>
            <p:cNvSpPr>
              <a:spLocks noChangeShapeType="1"/>
            </p:cNvSpPr>
            <p:nvPr/>
          </p:nvSpPr>
          <p:spPr bwMode="auto">
            <a:xfrm>
              <a:off x="2925" y="1182"/>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5" name="Rectangle 177"/>
            <p:cNvSpPr>
              <a:spLocks noChangeArrowheads="1"/>
            </p:cNvSpPr>
            <p:nvPr/>
          </p:nvSpPr>
          <p:spPr bwMode="auto">
            <a:xfrm>
              <a:off x="2827" y="1147"/>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6" name="Line 178"/>
            <p:cNvSpPr>
              <a:spLocks noChangeShapeType="1"/>
            </p:cNvSpPr>
            <p:nvPr/>
          </p:nvSpPr>
          <p:spPr bwMode="auto">
            <a:xfrm>
              <a:off x="2925" y="888"/>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7" name="Rectangle 179"/>
            <p:cNvSpPr>
              <a:spLocks noChangeArrowheads="1"/>
            </p:cNvSpPr>
            <p:nvPr/>
          </p:nvSpPr>
          <p:spPr bwMode="auto">
            <a:xfrm>
              <a:off x="2827" y="853"/>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 name="Rectangle 180"/>
            <p:cNvSpPr>
              <a:spLocks noChangeArrowheads="1"/>
            </p:cNvSpPr>
            <p:nvPr/>
          </p:nvSpPr>
          <p:spPr bwMode="auto">
            <a:xfrm>
              <a:off x="5233" y="1938"/>
              <a:ext cx="76"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 name="Rectangle 181"/>
            <p:cNvSpPr>
              <a:spLocks noChangeArrowheads="1"/>
            </p:cNvSpPr>
            <p:nvPr/>
          </p:nvSpPr>
          <p:spPr bwMode="auto">
            <a:xfrm>
              <a:off x="2994" y="853"/>
              <a:ext cx="76"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91" name="Group 190"/>
          <p:cNvGrpSpPr/>
          <p:nvPr/>
        </p:nvGrpSpPr>
        <p:grpSpPr>
          <a:xfrm>
            <a:off x="1660614" y="1042988"/>
            <a:ext cx="6415903" cy="2710937"/>
            <a:chOff x="1660614" y="1042988"/>
            <a:chExt cx="6415903" cy="2710937"/>
          </a:xfrm>
        </p:grpSpPr>
        <p:sp>
          <p:nvSpPr>
            <p:cNvPr id="181" name="Freeform 182"/>
            <p:cNvSpPr>
              <a:spLocks/>
            </p:cNvSpPr>
            <p:nvPr/>
          </p:nvSpPr>
          <p:spPr bwMode="auto">
            <a:xfrm rot="19340151">
              <a:off x="1660614" y="3253858"/>
              <a:ext cx="6415903" cy="50006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0" name="Object 189"/>
            <p:cNvGraphicFramePr>
              <a:graphicFrameLocks noChangeAspect="1"/>
            </p:cNvGraphicFramePr>
            <p:nvPr>
              <p:extLst>
                <p:ext uri="{D42A27DB-BD31-4B8C-83A1-F6EECF244321}">
                  <p14:modId xmlns:p14="http://schemas.microsoft.com/office/powerpoint/2010/main" val="202240447"/>
                </p:ext>
              </p:extLst>
            </p:nvPr>
          </p:nvGraphicFramePr>
          <p:xfrm>
            <a:off x="7129463" y="1042988"/>
            <a:ext cx="887412" cy="314325"/>
          </p:xfrm>
          <a:graphic>
            <a:graphicData uri="http://schemas.openxmlformats.org/presentationml/2006/ole">
              <mc:AlternateContent xmlns:mc="http://schemas.openxmlformats.org/markup-compatibility/2006">
                <mc:Choice xmlns:v="urn:schemas-microsoft-com:vml" Requires="v">
                  <p:oleObj spid="_x0000_s27674" name="Equation" r:id="rId4" imgW="571320" imgH="203040" progId="Equation.DSMT4">
                    <p:embed/>
                  </p:oleObj>
                </mc:Choice>
                <mc:Fallback>
                  <p:oleObj name="Equation" r:id="rId4" imgW="571320" imgH="203040" progId="Equation.DSMT4">
                    <p:embed/>
                    <p:pic>
                      <p:nvPicPr>
                        <p:cNvPr id="0" name=""/>
                        <p:cNvPicPr>
                          <a:picLocks noChangeAspect="1" noChangeArrowheads="1"/>
                        </p:cNvPicPr>
                        <p:nvPr/>
                      </p:nvPicPr>
                      <p:blipFill>
                        <a:blip r:embed="rId5"/>
                        <a:srcRect/>
                        <a:stretch>
                          <a:fillRect/>
                        </a:stretch>
                      </p:blipFill>
                      <p:spPr bwMode="auto">
                        <a:xfrm>
                          <a:off x="7129463" y="1042988"/>
                          <a:ext cx="887412"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3" name="Group 192"/>
          <p:cNvGrpSpPr/>
          <p:nvPr/>
        </p:nvGrpSpPr>
        <p:grpSpPr>
          <a:xfrm>
            <a:off x="-21632" y="1071563"/>
            <a:ext cx="6933607" cy="2331597"/>
            <a:chOff x="-21632" y="1071563"/>
            <a:chExt cx="6933607" cy="2331597"/>
          </a:xfrm>
        </p:grpSpPr>
        <p:sp>
          <p:nvSpPr>
            <p:cNvPr id="180" name="Freeform 182"/>
            <p:cNvSpPr>
              <a:spLocks/>
            </p:cNvSpPr>
            <p:nvPr/>
          </p:nvSpPr>
          <p:spPr bwMode="auto">
            <a:xfrm rot="19352059" flipV="1">
              <a:off x="-21632" y="2260152"/>
              <a:ext cx="6285461" cy="1143008"/>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2" name="Object 191"/>
            <p:cNvGraphicFramePr>
              <a:graphicFrameLocks noChangeAspect="1"/>
            </p:cNvGraphicFramePr>
            <p:nvPr>
              <p:extLst>
                <p:ext uri="{D42A27DB-BD31-4B8C-83A1-F6EECF244321}">
                  <p14:modId xmlns:p14="http://schemas.microsoft.com/office/powerpoint/2010/main" val="2016590718"/>
                </p:ext>
              </p:extLst>
            </p:nvPr>
          </p:nvGraphicFramePr>
          <p:xfrm>
            <a:off x="5710238" y="1071563"/>
            <a:ext cx="1201737" cy="314325"/>
          </p:xfrm>
          <a:graphic>
            <a:graphicData uri="http://schemas.openxmlformats.org/presentationml/2006/ole">
              <mc:AlternateContent xmlns:mc="http://schemas.openxmlformats.org/markup-compatibility/2006">
                <mc:Choice xmlns:v="urn:schemas-microsoft-com:vml" Requires="v">
                  <p:oleObj spid="_x0000_s27675" name="Equation" r:id="rId6" imgW="774360" imgH="203040" progId="Equation.DSMT4">
                    <p:embed/>
                  </p:oleObj>
                </mc:Choice>
                <mc:Fallback>
                  <p:oleObj name="Equation" r:id="rId6" imgW="774360" imgH="203040" progId="Equation.DSMT4">
                    <p:embed/>
                    <p:pic>
                      <p:nvPicPr>
                        <p:cNvPr id="0" name=""/>
                        <p:cNvPicPr>
                          <a:picLocks noChangeAspect="1" noChangeArrowheads="1"/>
                        </p:cNvPicPr>
                        <p:nvPr/>
                      </p:nvPicPr>
                      <p:blipFill>
                        <a:blip r:embed="rId7"/>
                        <a:srcRect/>
                        <a:stretch>
                          <a:fillRect/>
                        </a:stretch>
                      </p:blipFill>
                      <p:spPr bwMode="auto">
                        <a:xfrm>
                          <a:off x="5710238" y="1071563"/>
                          <a:ext cx="120173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7" name="Group 196"/>
          <p:cNvGrpSpPr/>
          <p:nvPr/>
        </p:nvGrpSpPr>
        <p:grpSpPr>
          <a:xfrm>
            <a:off x="3420533" y="808952"/>
            <a:ext cx="1930927" cy="5123501"/>
            <a:chOff x="3420533" y="808952"/>
            <a:chExt cx="1930927" cy="5123501"/>
          </a:xfrm>
        </p:grpSpPr>
        <p:sp>
          <p:nvSpPr>
            <p:cNvPr id="182" name="Freeform 182"/>
            <p:cNvSpPr>
              <a:spLocks/>
            </p:cNvSpPr>
            <p:nvPr/>
          </p:nvSpPr>
          <p:spPr bwMode="auto">
            <a:xfrm rot="18672936">
              <a:off x="995646" y="3246658"/>
              <a:ext cx="5110682" cy="26090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rgbClr val="703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4" name="Object 193"/>
            <p:cNvGraphicFramePr>
              <a:graphicFrameLocks noChangeAspect="1"/>
            </p:cNvGraphicFramePr>
            <p:nvPr>
              <p:extLst>
                <p:ext uri="{D42A27DB-BD31-4B8C-83A1-F6EECF244321}">
                  <p14:modId xmlns:p14="http://schemas.microsoft.com/office/powerpoint/2010/main" val="3169144647"/>
                </p:ext>
              </p:extLst>
            </p:nvPr>
          </p:nvGraphicFramePr>
          <p:xfrm>
            <a:off x="4286248" y="808952"/>
            <a:ext cx="1065212" cy="609600"/>
          </p:xfrm>
          <a:graphic>
            <a:graphicData uri="http://schemas.openxmlformats.org/presentationml/2006/ole">
              <mc:AlternateContent xmlns:mc="http://schemas.openxmlformats.org/markup-compatibility/2006">
                <mc:Choice xmlns:v="urn:schemas-microsoft-com:vml" Requires="v">
                  <p:oleObj spid="_x0000_s27676" name="Equation" r:id="rId8" imgW="685800" imgH="393480" progId="Equation.DSMT4">
                    <p:embed/>
                  </p:oleObj>
                </mc:Choice>
                <mc:Fallback>
                  <p:oleObj name="Equation" r:id="rId8" imgW="685800" imgH="393480" progId="Equation.DSMT4">
                    <p:embed/>
                    <p:pic>
                      <p:nvPicPr>
                        <p:cNvPr id="0" name=""/>
                        <p:cNvPicPr>
                          <a:picLocks noChangeAspect="1" noChangeArrowheads="1"/>
                        </p:cNvPicPr>
                        <p:nvPr/>
                      </p:nvPicPr>
                      <p:blipFill>
                        <a:blip r:embed="rId9"/>
                        <a:srcRect/>
                        <a:stretch>
                          <a:fillRect/>
                        </a:stretch>
                      </p:blipFill>
                      <p:spPr bwMode="auto">
                        <a:xfrm>
                          <a:off x="4286248" y="808952"/>
                          <a:ext cx="10652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6" name="Group 195"/>
          <p:cNvGrpSpPr/>
          <p:nvPr/>
        </p:nvGrpSpPr>
        <p:grpSpPr>
          <a:xfrm>
            <a:off x="4647945" y="743823"/>
            <a:ext cx="2595818" cy="5156039"/>
            <a:chOff x="4647945" y="743823"/>
            <a:chExt cx="2595818" cy="5156039"/>
          </a:xfrm>
        </p:grpSpPr>
        <p:sp>
          <p:nvSpPr>
            <p:cNvPr id="183" name="Freeform 182"/>
            <p:cNvSpPr>
              <a:spLocks/>
            </p:cNvSpPr>
            <p:nvPr/>
          </p:nvSpPr>
          <p:spPr bwMode="auto">
            <a:xfrm rot="18723636">
              <a:off x="2101138" y="3290630"/>
              <a:ext cx="5156039" cy="62425"/>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1">
                  <a:lumMod val="95000"/>
                  <a:lumOff val="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5" name="Object 194"/>
            <p:cNvGraphicFramePr>
              <a:graphicFrameLocks noChangeAspect="1"/>
            </p:cNvGraphicFramePr>
            <p:nvPr>
              <p:extLst>
                <p:ext uri="{D42A27DB-BD31-4B8C-83A1-F6EECF244321}">
                  <p14:modId xmlns:p14="http://schemas.microsoft.com/office/powerpoint/2010/main" val="1728545135"/>
                </p:ext>
              </p:extLst>
            </p:nvPr>
          </p:nvGraphicFramePr>
          <p:xfrm>
            <a:off x="6221413" y="857250"/>
            <a:ext cx="1022350" cy="608013"/>
          </p:xfrm>
          <a:graphic>
            <a:graphicData uri="http://schemas.openxmlformats.org/presentationml/2006/ole">
              <mc:AlternateContent xmlns:mc="http://schemas.openxmlformats.org/markup-compatibility/2006">
                <mc:Choice xmlns:v="urn:schemas-microsoft-com:vml" Requires="v">
                  <p:oleObj spid="_x0000_s27677" name="Equation" r:id="rId10" imgW="660240" imgH="393480" progId="Equation.DSMT4">
                    <p:embed/>
                  </p:oleObj>
                </mc:Choice>
                <mc:Fallback>
                  <p:oleObj name="Equation" r:id="rId10" imgW="660240" imgH="393480" progId="Equation.DSMT4">
                    <p:embed/>
                    <p:pic>
                      <p:nvPicPr>
                        <p:cNvPr id="0" name=""/>
                        <p:cNvPicPr>
                          <a:picLocks noChangeAspect="1" noChangeArrowheads="1"/>
                        </p:cNvPicPr>
                        <p:nvPr/>
                      </p:nvPicPr>
                      <p:blipFill>
                        <a:blip r:embed="rId11"/>
                        <a:srcRect/>
                        <a:stretch>
                          <a:fillRect/>
                        </a:stretch>
                      </p:blipFill>
                      <p:spPr bwMode="auto">
                        <a:xfrm>
                          <a:off x="6221413" y="857250"/>
                          <a:ext cx="1022350"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4" name="Group 183"/>
          <p:cNvGrpSpPr/>
          <p:nvPr/>
        </p:nvGrpSpPr>
        <p:grpSpPr>
          <a:xfrm>
            <a:off x="1707421" y="1123950"/>
            <a:ext cx="6264000" cy="2256227"/>
            <a:chOff x="1707421" y="1114425"/>
            <a:chExt cx="6264000" cy="2256227"/>
          </a:xfrm>
        </p:grpSpPr>
        <p:sp>
          <p:nvSpPr>
            <p:cNvPr id="198" name="Freeform 182"/>
            <p:cNvSpPr>
              <a:spLocks/>
            </p:cNvSpPr>
            <p:nvPr/>
          </p:nvSpPr>
          <p:spPr bwMode="auto">
            <a:xfrm rot="13042733">
              <a:off x="1707421" y="2763119"/>
              <a:ext cx="6264000" cy="607533"/>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9" name="Object 198"/>
            <p:cNvGraphicFramePr>
              <a:graphicFrameLocks noChangeAspect="1"/>
            </p:cNvGraphicFramePr>
            <p:nvPr>
              <p:extLst>
                <p:ext uri="{D42A27DB-BD31-4B8C-83A1-F6EECF244321}">
                  <p14:modId xmlns:p14="http://schemas.microsoft.com/office/powerpoint/2010/main" val="2433320413"/>
                </p:ext>
              </p:extLst>
            </p:nvPr>
          </p:nvGraphicFramePr>
          <p:xfrm>
            <a:off x="2011363" y="1114425"/>
            <a:ext cx="1004887" cy="314325"/>
          </p:xfrm>
          <a:graphic>
            <a:graphicData uri="http://schemas.openxmlformats.org/presentationml/2006/ole">
              <mc:AlternateContent xmlns:mc="http://schemas.openxmlformats.org/markup-compatibility/2006">
                <mc:Choice xmlns:v="urn:schemas-microsoft-com:vml" Requires="v">
                  <p:oleObj spid="_x0000_s27678" name="Equation" r:id="rId12" imgW="647640" imgH="203040" progId="Equation.DSMT4">
                    <p:embed/>
                  </p:oleObj>
                </mc:Choice>
                <mc:Fallback>
                  <p:oleObj name="Equation" r:id="rId12" imgW="647640" imgH="203040" progId="Equation.DSMT4">
                    <p:embed/>
                    <p:pic>
                      <p:nvPicPr>
                        <p:cNvPr id="0" name=""/>
                        <p:cNvPicPr>
                          <a:picLocks noChangeAspect="1" noChangeArrowheads="1"/>
                        </p:cNvPicPr>
                        <p:nvPr/>
                      </p:nvPicPr>
                      <p:blipFill>
                        <a:blip r:embed="rId13"/>
                        <a:srcRect/>
                        <a:stretch>
                          <a:fillRect/>
                        </a:stretch>
                      </p:blipFill>
                      <p:spPr bwMode="auto">
                        <a:xfrm>
                          <a:off x="2011363" y="1114425"/>
                          <a:ext cx="100488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4" name="Group 203"/>
          <p:cNvGrpSpPr/>
          <p:nvPr/>
        </p:nvGrpSpPr>
        <p:grpSpPr>
          <a:xfrm>
            <a:off x="3276600" y="1114425"/>
            <a:ext cx="5997204" cy="2060972"/>
            <a:chOff x="3276600" y="1114425"/>
            <a:chExt cx="5997204" cy="2060972"/>
          </a:xfrm>
        </p:grpSpPr>
        <p:sp>
          <p:nvSpPr>
            <p:cNvPr id="202" name="Freeform 182"/>
            <p:cNvSpPr>
              <a:spLocks/>
            </p:cNvSpPr>
            <p:nvPr/>
          </p:nvSpPr>
          <p:spPr bwMode="auto">
            <a:xfrm rot="13042733">
              <a:off x="3672526" y="2567864"/>
              <a:ext cx="5601278" cy="607533"/>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203" name="Object 202"/>
            <p:cNvGraphicFramePr>
              <a:graphicFrameLocks noChangeAspect="1"/>
            </p:cNvGraphicFramePr>
            <p:nvPr>
              <p:extLst>
                <p:ext uri="{D42A27DB-BD31-4B8C-83A1-F6EECF244321}">
                  <p14:modId xmlns:p14="http://schemas.microsoft.com/office/powerpoint/2010/main" val="3212318687"/>
                </p:ext>
              </p:extLst>
            </p:nvPr>
          </p:nvGraphicFramePr>
          <p:xfrm>
            <a:off x="3276600" y="1114425"/>
            <a:ext cx="1301750" cy="314325"/>
          </p:xfrm>
          <a:graphic>
            <a:graphicData uri="http://schemas.openxmlformats.org/presentationml/2006/ole">
              <mc:AlternateContent xmlns:mc="http://schemas.openxmlformats.org/markup-compatibility/2006">
                <mc:Choice xmlns:v="urn:schemas-microsoft-com:vml" Requires="v">
                  <p:oleObj spid="_x0000_s27679" name="Equation" r:id="rId14" imgW="838080" imgH="203040" progId="Equation.DSMT4">
                    <p:embed/>
                  </p:oleObj>
                </mc:Choice>
                <mc:Fallback>
                  <p:oleObj name="Equation" r:id="rId14" imgW="838080" imgH="203040" progId="Equation.DSMT4">
                    <p:embed/>
                    <p:pic>
                      <p:nvPicPr>
                        <p:cNvPr id="0" name=""/>
                        <p:cNvPicPr>
                          <a:picLocks noChangeAspect="1" noChangeArrowheads="1"/>
                        </p:cNvPicPr>
                        <p:nvPr/>
                      </p:nvPicPr>
                      <p:blipFill>
                        <a:blip r:embed="rId15"/>
                        <a:srcRect/>
                        <a:stretch>
                          <a:fillRect/>
                        </a:stretch>
                      </p:blipFill>
                      <p:spPr bwMode="auto">
                        <a:xfrm>
                          <a:off x="3276600" y="1114425"/>
                          <a:ext cx="13017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0" name="TextBox 199"/>
          <p:cNvSpPr txBox="1"/>
          <p:nvPr/>
        </p:nvSpPr>
        <p:spPr>
          <a:xfrm>
            <a:off x="2660611" y="214290"/>
            <a:ext cx="3822778"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r>
              <a:rPr lang="en-IE" sz="4400" b="1" i="1" dirty="0" smtClean="0">
                <a:solidFill>
                  <a:srgbClr val="990033"/>
                </a:solidFill>
                <a:effectLst>
                  <a:outerShdw blurRad="38100" dist="38100" dir="2700000" algn="tl">
                    <a:srgbClr val="000000">
                      <a:alpha val="43137"/>
                    </a:srgbClr>
                  </a:outerShdw>
                </a:effectLst>
              </a:rPr>
              <a:t>Slope Functions</a:t>
            </a:r>
            <a:endParaRPr lang="en-IE" sz="4400" b="1" i="1" dirty="0">
              <a:solidFill>
                <a:srgbClr val="990033"/>
              </a:solidFill>
              <a:effectLst>
                <a:outerShdw blurRad="38100" dist="38100" dir="2700000" algn="tl">
                  <a:srgbClr val="000000">
                    <a:alpha val="43137"/>
                  </a:srgbClr>
                </a:outerShdw>
              </a:effectLst>
            </a:endParaRPr>
          </a:p>
        </p:txBody>
      </p:sp>
      <p:sp>
        <p:nvSpPr>
          <p:cNvPr id="185" name="Rectangle 184"/>
          <p:cNvSpPr/>
          <p:nvPr/>
        </p:nvSpPr>
        <p:spPr>
          <a:xfrm>
            <a:off x="1071473"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p:cNvSpPr/>
          <p:nvPr/>
        </p:nvSpPr>
        <p:spPr>
          <a:xfrm>
            <a:off x="6453158"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p:cNvSpPr/>
          <p:nvPr/>
        </p:nvSpPr>
        <p:spPr>
          <a:xfrm>
            <a:off x="3762316"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9352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subTnLst>
                                    <p:set>
                                      <p:cBhvr override="childStyle">
                                        <p:cTn dur="1" fill="hold" display="0" masterRel="nextClick" afterEffect="1"/>
                                        <p:tgtEl>
                                          <p:spTgt spid="19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wipe(left)">
                                      <p:cBhvr>
                                        <p:cTn id="12" dur="2000"/>
                                        <p:tgtEl>
                                          <p:spTgt spid="193"/>
                                        </p:tgtEl>
                                      </p:cBhvr>
                                    </p:animEffect>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wipe(down)">
                                      <p:cBhvr>
                                        <p:cTn id="17" dur="2000"/>
                                        <p:tgtEl>
                                          <p:spTgt spid="196"/>
                                        </p:tgtEl>
                                      </p:cBhvr>
                                    </p:animEffect>
                                  </p:childTnLst>
                                  <p:subTnLst>
                                    <p:set>
                                      <p:cBhvr override="childStyle">
                                        <p:cTn dur="1" fill="hold" display="0" masterRel="nextClick" afterEffect="1"/>
                                        <p:tgtEl>
                                          <p:spTgt spid="19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wipe(left)">
                                      <p:cBhvr>
                                        <p:cTn id="22" dur="2000"/>
                                        <p:tgtEl>
                                          <p:spTgt spid="197"/>
                                        </p:tgtEl>
                                      </p:cBhvr>
                                    </p:animEffect>
                                  </p:childTnLst>
                                  <p:subTnLst>
                                    <p:set>
                                      <p:cBhvr override="childStyle">
                                        <p:cTn dur="1" fill="hold" display="0" masterRel="nextClick" afterEffect="1"/>
                                        <p:tgtEl>
                                          <p:spTgt spid="19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wipe(up)">
                                      <p:cBhvr>
                                        <p:cTn id="27" dur="2000"/>
                                        <p:tgtEl>
                                          <p:spTgt spid="184"/>
                                        </p:tgtEl>
                                      </p:cBhvr>
                                    </p:animEffect>
                                  </p:childTnLst>
                                  <p:subTnLst>
                                    <p:set>
                                      <p:cBhvr override="childStyle">
                                        <p:cTn dur="1" fill="hold" display="0" masterRel="nextClick" afterEffect="1"/>
                                        <p:tgtEl>
                                          <p:spTgt spid="18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wipe(up)">
                                      <p:cBhvr>
                                        <p:cTn id="32" dur="2000"/>
                                        <p:tgtEl>
                                          <p:spTgt spid="20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8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9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9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85"/>
                  </p:tgtEl>
                </p:cond>
              </p:nextCondLst>
            </p:seq>
            <p:seq concurrent="1" nextAc="seek">
              <p:cTn id="50" restart="whenNotActive" fill="hold" evtFilter="cancelBubble" nodeType="interactiveSeq">
                <p:stCondLst>
                  <p:cond evt="onClick" delay="0">
                    <p:tgtEl>
                      <p:spTgt spid="201"/>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8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63" restart="whenNotActive" fill="hold" evtFilter="cancelBubble" nodeType="interactiveSeq">
                <p:stCondLst>
                  <p:cond evt="onClick" delay="0">
                    <p:tgtEl>
                      <p:spTgt spid="206"/>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9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97"/>
                                        </p:tgtEl>
                                        <p:attrNameLst>
                                          <p:attrName>style.visibility</p:attrName>
                                        </p:attrNameLst>
                                      </p:cBhvr>
                                      <p:to>
                                        <p:strVal val="visible"/>
                                      </p:to>
                                    </p:set>
                                  </p:childTnLst>
                                  <p:subTnLst>
                                    <p:set>
                                      <p:cBhvr override="childStyle">
                                        <p:cTn dur="1" fill="hold" display="0" masterRel="nextClick" afterEffect="1"/>
                                        <p:tgtEl>
                                          <p:spTgt spid="197"/>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196"/>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642906" y="1214423"/>
            <a:ext cx="8053384" cy="4143405"/>
            <a:chOff x="450" y="765"/>
            <a:chExt cx="5003" cy="2574"/>
          </a:xfrm>
        </p:grpSpPr>
        <p:sp>
          <p:nvSpPr>
            <p:cNvPr id="3" name="AutoShape 4"/>
            <p:cNvSpPr>
              <a:spLocks noChangeAspect="1" noChangeArrowheads="1" noTextEdit="1"/>
            </p:cNvSpPr>
            <p:nvPr/>
          </p:nvSpPr>
          <p:spPr bwMode="auto">
            <a:xfrm>
              <a:off x="450" y="765"/>
              <a:ext cx="5001" cy="25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 name="Rectangle 6"/>
            <p:cNvSpPr>
              <a:spLocks noChangeArrowheads="1"/>
            </p:cNvSpPr>
            <p:nvPr/>
          </p:nvSpPr>
          <p:spPr bwMode="auto">
            <a:xfrm>
              <a:off x="450" y="770"/>
              <a:ext cx="5003" cy="25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 name="Line 7"/>
            <p:cNvSpPr>
              <a:spLocks noChangeShapeType="1"/>
            </p:cNvSpPr>
            <p:nvPr/>
          </p:nvSpPr>
          <p:spPr bwMode="auto">
            <a:xfrm flipV="1">
              <a:off x="591"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 name="Line 12"/>
            <p:cNvSpPr>
              <a:spLocks noChangeShapeType="1"/>
            </p:cNvSpPr>
            <p:nvPr/>
          </p:nvSpPr>
          <p:spPr bwMode="auto">
            <a:xfrm flipV="1">
              <a:off x="984"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 name="Line 17"/>
            <p:cNvSpPr>
              <a:spLocks noChangeShapeType="1"/>
            </p:cNvSpPr>
            <p:nvPr/>
          </p:nvSpPr>
          <p:spPr bwMode="auto">
            <a:xfrm flipV="1">
              <a:off x="1377"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20" name="Line 22"/>
            <p:cNvSpPr>
              <a:spLocks noChangeShapeType="1"/>
            </p:cNvSpPr>
            <p:nvPr/>
          </p:nvSpPr>
          <p:spPr bwMode="auto">
            <a:xfrm flipV="1">
              <a:off x="1769"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25" name="Line 27"/>
            <p:cNvSpPr>
              <a:spLocks noChangeShapeType="1"/>
            </p:cNvSpPr>
            <p:nvPr/>
          </p:nvSpPr>
          <p:spPr bwMode="auto">
            <a:xfrm flipV="1">
              <a:off x="2162"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30" name="Line 32"/>
            <p:cNvSpPr>
              <a:spLocks noChangeShapeType="1"/>
            </p:cNvSpPr>
            <p:nvPr/>
          </p:nvSpPr>
          <p:spPr bwMode="auto">
            <a:xfrm flipV="1">
              <a:off x="2555"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35" name="Line 37"/>
            <p:cNvSpPr>
              <a:spLocks noChangeShapeType="1"/>
            </p:cNvSpPr>
            <p:nvPr/>
          </p:nvSpPr>
          <p:spPr bwMode="auto">
            <a:xfrm flipV="1">
              <a:off x="2948"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0" name="Line 42"/>
            <p:cNvSpPr>
              <a:spLocks noChangeShapeType="1"/>
            </p:cNvSpPr>
            <p:nvPr/>
          </p:nvSpPr>
          <p:spPr bwMode="auto">
            <a:xfrm flipV="1">
              <a:off x="3340"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45" name="Line 47"/>
            <p:cNvSpPr>
              <a:spLocks noChangeShapeType="1"/>
            </p:cNvSpPr>
            <p:nvPr/>
          </p:nvSpPr>
          <p:spPr bwMode="auto">
            <a:xfrm flipV="1">
              <a:off x="3733"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0" name="Line 52"/>
            <p:cNvSpPr>
              <a:spLocks noChangeShapeType="1"/>
            </p:cNvSpPr>
            <p:nvPr/>
          </p:nvSpPr>
          <p:spPr bwMode="auto">
            <a:xfrm flipV="1">
              <a:off x="4126"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55" name="Line 57"/>
            <p:cNvSpPr>
              <a:spLocks noChangeShapeType="1"/>
            </p:cNvSpPr>
            <p:nvPr/>
          </p:nvSpPr>
          <p:spPr bwMode="auto">
            <a:xfrm flipV="1">
              <a:off x="4519"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60" name="Line 62"/>
            <p:cNvSpPr>
              <a:spLocks noChangeShapeType="1"/>
            </p:cNvSpPr>
            <p:nvPr/>
          </p:nvSpPr>
          <p:spPr bwMode="auto">
            <a:xfrm flipV="1">
              <a:off x="4912" y="888"/>
              <a:ext cx="1" cy="235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65" name="Line 67"/>
            <p:cNvSpPr>
              <a:spLocks noChangeShapeType="1"/>
            </p:cNvSpPr>
            <p:nvPr/>
          </p:nvSpPr>
          <p:spPr bwMode="auto">
            <a:xfrm>
              <a:off x="591" y="3239"/>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70" name="Line 72"/>
            <p:cNvSpPr>
              <a:spLocks noChangeShapeType="1"/>
            </p:cNvSpPr>
            <p:nvPr/>
          </p:nvSpPr>
          <p:spPr bwMode="auto">
            <a:xfrm>
              <a:off x="591" y="2945"/>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75" name="Line 77"/>
            <p:cNvSpPr>
              <a:spLocks noChangeShapeType="1"/>
            </p:cNvSpPr>
            <p:nvPr/>
          </p:nvSpPr>
          <p:spPr bwMode="auto">
            <a:xfrm>
              <a:off x="591" y="2652"/>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80" name="Line 82"/>
            <p:cNvSpPr>
              <a:spLocks noChangeShapeType="1"/>
            </p:cNvSpPr>
            <p:nvPr/>
          </p:nvSpPr>
          <p:spPr bwMode="auto">
            <a:xfrm>
              <a:off x="591" y="2358"/>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85" name="Line 87"/>
            <p:cNvSpPr>
              <a:spLocks noChangeShapeType="1"/>
            </p:cNvSpPr>
            <p:nvPr/>
          </p:nvSpPr>
          <p:spPr bwMode="auto">
            <a:xfrm>
              <a:off x="591" y="2064"/>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90" name="Line 92"/>
            <p:cNvSpPr>
              <a:spLocks noChangeShapeType="1"/>
            </p:cNvSpPr>
            <p:nvPr/>
          </p:nvSpPr>
          <p:spPr bwMode="auto">
            <a:xfrm>
              <a:off x="591" y="1770"/>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95" name="Line 97"/>
            <p:cNvSpPr>
              <a:spLocks noChangeShapeType="1"/>
            </p:cNvSpPr>
            <p:nvPr/>
          </p:nvSpPr>
          <p:spPr bwMode="auto">
            <a:xfrm>
              <a:off x="591" y="1476"/>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0" name="Line 102"/>
            <p:cNvSpPr>
              <a:spLocks noChangeShapeType="1"/>
            </p:cNvSpPr>
            <p:nvPr/>
          </p:nvSpPr>
          <p:spPr bwMode="auto">
            <a:xfrm>
              <a:off x="591" y="1182"/>
              <a:ext cx="4713" cy="1"/>
            </a:xfrm>
            <a:prstGeom prst="line">
              <a:avLst/>
            </a:prstGeom>
            <a:noFill/>
            <a:ln w="1" cap="flat">
              <a:solidFill>
                <a:srgbClr val="C5E6B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5" name="Line 107"/>
            <p:cNvSpPr>
              <a:spLocks noChangeShapeType="1"/>
            </p:cNvSpPr>
            <p:nvPr/>
          </p:nvSpPr>
          <p:spPr bwMode="auto">
            <a:xfrm flipV="1">
              <a:off x="591"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6" name="Line 108"/>
            <p:cNvSpPr>
              <a:spLocks noChangeShapeType="1"/>
            </p:cNvSpPr>
            <p:nvPr/>
          </p:nvSpPr>
          <p:spPr bwMode="auto">
            <a:xfrm flipV="1">
              <a:off x="591"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7" name="Line 109"/>
            <p:cNvSpPr>
              <a:spLocks noChangeShapeType="1"/>
            </p:cNvSpPr>
            <p:nvPr/>
          </p:nvSpPr>
          <p:spPr bwMode="auto">
            <a:xfrm flipV="1">
              <a:off x="984"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8" name="Line 110"/>
            <p:cNvSpPr>
              <a:spLocks noChangeShapeType="1"/>
            </p:cNvSpPr>
            <p:nvPr/>
          </p:nvSpPr>
          <p:spPr bwMode="auto">
            <a:xfrm flipV="1">
              <a:off x="984"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09" name="Line 111"/>
            <p:cNvSpPr>
              <a:spLocks noChangeShapeType="1"/>
            </p:cNvSpPr>
            <p:nvPr/>
          </p:nvSpPr>
          <p:spPr bwMode="auto">
            <a:xfrm flipV="1">
              <a:off x="1377"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0" name="Line 112"/>
            <p:cNvSpPr>
              <a:spLocks noChangeShapeType="1"/>
            </p:cNvSpPr>
            <p:nvPr/>
          </p:nvSpPr>
          <p:spPr bwMode="auto">
            <a:xfrm flipV="1">
              <a:off x="1377"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1" name="Line 113"/>
            <p:cNvSpPr>
              <a:spLocks noChangeShapeType="1"/>
            </p:cNvSpPr>
            <p:nvPr/>
          </p:nvSpPr>
          <p:spPr bwMode="auto">
            <a:xfrm flipV="1">
              <a:off x="1769"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2" name="Line 114"/>
            <p:cNvSpPr>
              <a:spLocks noChangeShapeType="1"/>
            </p:cNvSpPr>
            <p:nvPr/>
          </p:nvSpPr>
          <p:spPr bwMode="auto">
            <a:xfrm flipV="1">
              <a:off x="1769"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3" name="Line 115"/>
            <p:cNvSpPr>
              <a:spLocks noChangeShapeType="1"/>
            </p:cNvSpPr>
            <p:nvPr/>
          </p:nvSpPr>
          <p:spPr bwMode="auto">
            <a:xfrm flipV="1">
              <a:off x="2162"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4" name="Line 116"/>
            <p:cNvSpPr>
              <a:spLocks noChangeShapeType="1"/>
            </p:cNvSpPr>
            <p:nvPr/>
          </p:nvSpPr>
          <p:spPr bwMode="auto">
            <a:xfrm flipV="1">
              <a:off x="2162"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5" name="Line 117"/>
            <p:cNvSpPr>
              <a:spLocks noChangeShapeType="1"/>
            </p:cNvSpPr>
            <p:nvPr/>
          </p:nvSpPr>
          <p:spPr bwMode="auto">
            <a:xfrm flipV="1">
              <a:off x="2555"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6" name="Line 118"/>
            <p:cNvSpPr>
              <a:spLocks noChangeShapeType="1"/>
            </p:cNvSpPr>
            <p:nvPr/>
          </p:nvSpPr>
          <p:spPr bwMode="auto">
            <a:xfrm flipV="1">
              <a:off x="2555"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7" name="Line 119"/>
            <p:cNvSpPr>
              <a:spLocks noChangeShapeType="1"/>
            </p:cNvSpPr>
            <p:nvPr/>
          </p:nvSpPr>
          <p:spPr bwMode="auto">
            <a:xfrm flipV="1">
              <a:off x="3340"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8" name="Line 120"/>
            <p:cNvSpPr>
              <a:spLocks noChangeShapeType="1"/>
            </p:cNvSpPr>
            <p:nvPr/>
          </p:nvSpPr>
          <p:spPr bwMode="auto">
            <a:xfrm flipV="1">
              <a:off x="3340"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19" name="Line 121"/>
            <p:cNvSpPr>
              <a:spLocks noChangeShapeType="1"/>
            </p:cNvSpPr>
            <p:nvPr/>
          </p:nvSpPr>
          <p:spPr bwMode="auto">
            <a:xfrm flipV="1">
              <a:off x="3733"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0" name="Line 122"/>
            <p:cNvSpPr>
              <a:spLocks noChangeShapeType="1"/>
            </p:cNvSpPr>
            <p:nvPr/>
          </p:nvSpPr>
          <p:spPr bwMode="auto">
            <a:xfrm flipV="1">
              <a:off x="3733"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1" name="Line 123"/>
            <p:cNvSpPr>
              <a:spLocks noChangeShapeType="1"/>
            </p:cNvSpPr>
            <p:nvPr/>
          </p:nvSpPr>
          <p:spPr bwMode="auto">
            <a:xfrm flipV="1">
              <a:off x="4126"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2" name="Line 124"/>
            <p:cNvSpPr>
              <a:spLocks noChangeShapeType="1"/>
            </p:cNvSpPr>
            <p:nvPr/>
          </p:nvSpPr>
          <p:spPr bwMode="auto">
            <a:xfrm flipV="1">
              <a:off x="4126"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3" name="Line 125"/>
            <p:cNvSpPr>
              <a:spLocks noChangeShapeType="1"/>
            </p:cNvSpPr>
            <p:nvPr/>
          </p:nvSpPr>
          <p:spPr bwMode="auto">
            <a:xfrm flipV="1">
              <a:off x="4519"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4" name="Line 126"/>
            <p:cNvSpPr>
              <a:spLocks noChangeShapeType="1"/>
            </p:cNvSpPr>
            <p:nvPr/>
          </p:nvSpPr>
          <p:spPr bwMode="auto">
            <a:xfrm flipV="1">
              <a:off x="4519"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5" name="Line 127"/>
            <p:cNvSpPr>
              <a:spLocks noChangeShapeType="1"/>
            </p:cNvSpPr>
            <p:nvPr/>
          </p:nvSpPr>
          <p:spPr bwMode="auto">
            <a:xfrm flipV="1">
              <a:off x="4912"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6" name="Line 128"/>
            <p:cNvSpPr>
              <a:spLocks noChangeShapeType="1"/>
            </p:cNvSpPr>
            <p:nvPr/>
          </p:nvSpPr>
          <p:spPr bwMode="auto">
            <a:xfrm flipV="1">
              <a:off x="4912"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7" name="Line 129"/>
            <p:cNvSpPr>
              <a:spLocks noChangeShapeType="1"/>
            </p:cNvSpPr>
            <p:nvPr/>
          </p:nvSpPr>
          <p:spPr bwMode="auto">
            <a:xfrm flipV="1">
              <a:off x="5304" y="888"/>
              <a:ext cx="1" cy="235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8" name="Line 130"/>
            <p:cNvSpPr>
              <a:spLocks noChangeShapeType="1"/>
            </p:cNvSpPr>
            <p:nvPr/>
          </p:nvSpPr>
          <p:spPr bwMode="auto">
            <a:xfrm flipV="1">
              <a:off x="5304" y="2051"/>
              <a:ext cx="1" cy="28"/>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29" name="Line 131"/>
            <p:cNvSpPr>
              <a:spLocks noChangeShapeType="1"/>
            </p:cNvSpPr>
            <p:nvPr/>
          </p:nvSpPr>
          <p:spPr bwMode="auto">
            <a:xfrm>
              <a:off x="591" y="3239"/>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0" name="Line 132"/>
            <p:cNvSpPr>
              <a:spLocks noChangeShapeType="1"/>
            </p:cNvSpPr>
            <p:nvPr/>
          </p:nvSpPr>
          <p:spPr bwMode="auto">
            <a:xfrm>
              <a:off x="2932" y="3239"/>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2" name="Line 134"/>
            <p:cNvSpPr>
              <a:spLocks noChangeShapeType="1"/>
            </p:cNvSpPr>
            <p:nvPr/>
          </p:nvSpPr>
          <p:spPr bwMode="auto">
            <a:xfrm>
              <a:off x="2932" y="2945"/>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3" name="Line 135"/>
            <p:cNvSpPr>
              <a:spLocks noChangeShapeType="1"/>
            </p:cNvSpPr>
            <p:nvPr/>
          </p:nvSpPr>
          <p:spPr bwMode="auto">
            <a:xfrm>
              <a:off x="591" y="2652"/>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4" name="Line 136"/>
            <p:cNvSpPr>
              <a:spLocks noChangeShapeType="1"/>
            </p:cNvSpPr>
            <p:nvPr/>
          </p:nvSpPr>
          <p:spPr bwMode="auto">
            <a:xfrm>
              <a:off x="2932" y="2652"/>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5" name="Line 137"/>
            <p:cNvSpPr>
              <a:spLocks noChangeShapeType="1"/>
            </p:cNvSpPr>
            <p:nvPr/>
          </p:nvSpPr>
          <p:spPr bwMode="auto">
            <a:xfrm>
              <a:off x="591" y="2358"/>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6" name="Line 138"/>
            <p:cNvSpPr>
              <a:spLocks noChangeShapeType="1"/>
            </p:cNvSpPr>
            <p:nvPr/>
          </p:nvSpPr>
          <p:spPr bwMode="auto">
            <a:xfrm>
              <a:off x="2932" y="2358"/>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7" name="Line 139"/>
            <p:cNvSpPr>
              <a:spLocks noChangeShapeType="1"/>
            </p:cNvSpPr>
            <p:nvPr/>
          </p:nvSpPr>
          <p:spPr bwMode="auto">
            <a:xfrm>
              <a:off x="591" y="1770"/>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8" name="Line 140"/>
            <p:cNvSpPr>
              <a:spLocks noChangeShapeType="1"/>
            </p:cNvSpPr>
            <p:nvPr/>
          </p:nvSpPr>
          <p:spPr bwMode="auto">
            <a:xfrm>
              <a:off x="2932" y="1770"/>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39" name="Line 141"/>
            <p:cNvSpPr>
              <a:spLocks noChangeShapeType="1"/>
            </p:cNvSpPr>
            <p:nvPr/>
          </p:nvSpPr>
          <p:spPr bwMode="auto">
            <a:xfrm>
              <a:off x="591" y="1476"/>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0" name="Line 142"/>
            <p:cNvSpPr>
              <a:spLocks noChangeShapeType="1"/>
            </p:cNvSpPr>
            <p:nvPr/>
          </p:nvSpPr>
          <p:spPr bwMode="auto">
            <a:xfrm>
              <a:off x="2932" y="1476"/>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1" name="Line 143"/>
            <p:cNvSpPr>
              <a:spLocks noChangeShapeType="1"/>
            </p:cNvSpPr>
            <p:nvPr/>
          </p:nvSpPr>
          <p:spPr bwMode="auto">
            <a:xfrm>
              <a:off x="591" y="1182"/>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2" name="Line 144"/>
            <p:cNvSpPr>
              <a:spLocks noChangeShapeType="1"/>
            </p:cNvSpPr>
            <p:nvPr/>
          </p:nvSpPr>
          <p:spPr bwMode="auto">
            <a:xfrm>
              <a:off x="2932" y="1182"/>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3" name="Line 145"/>
            <p:cNvSpPr>
              <a:spLocks noChangeShapeType="1"/>
            </p:cNvSpPr>
            <p:nvPr/>
          </p:nvSpPr>
          <p:spPr bwMode="auto">
            <a:xfrm>
              <a:off x="591" y="888"/>
              <a:ext cx="4713" cy="1"/>
            </a:xfrm>
            <a:prstGeom prst="line">
              <a:avLst/>
            </a:prstGeom>
            <a:noFill/>
            <a:ln w="1" cap="flat">
              <a:solidFill>
                <a:srgbClr val="3CB3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4" name="Line 146"/>
            <p:cNvSpPr>
              <a:spLocks noChangeShapeType="1"/>
            </p:cNvSpPr>
            <p:nvPr/>
          </p:nvSpPr>
          <p:spPr bwMode="auto">
            <a:xfrm>
              <a:off x="2932" y="888"/>
              <a:ext cx="28"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5" name="Line 147"/>
            <p:cNvSpPr>
              <a:spLocks noChangeShapeType="1"/>
            </p:cNvSpPr>
            <p:nvPr/>
          </p:nvSpPr>
          <p:spPr bwMode="auto">
            <a:xfrm>
              <a:off x="591" y="2064"/>
              <a:ext cx="4713"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6" name="Freeform 148"/>
            <p:cNvSpPr>
              <a:spLocks/>
            </p:cNvSpPr>
            <p:nvPr/>
          </p:nvSpPr>
          <p:spPr bwMode="auto">
            <a:xfrm>
              <a:off x="5304" y="2050"/>
              <a:ext cx="29" cy="28"/>
            </a:xfrm>
            <a:custGeom>
              <a:avLst/>
              <a:gdLst/>
              <a:ahLst/>
              <a:cxnLst>
                <a:cxn ang="0">
                  <a:pos x="0" y="28"/>
                </a:cxn>
                <a:cxn ang="0">
                  <a:pos x="0" y="0"/>
                </a:cxn>
                <a:cxn ang="0">
                  <a:pos x="29" y="14"/>
                </a:cxn>
                <a:cxn ang="0">
                  <a:pos x="0" y="28"/>
                </a:cxn>
              </a:cxnLst>
              <a:rect l="0" t="0" r="r" b="b"/>
              <a:pathLst>
                <a:path w="29" h="28">
                  <a:moveTo>
                    <a:pt x="0" y="28"/>
                  </a:moveTo>
                  <a:lnTo>
                    <a:pt x="0" y="0"/>
                  </a:lnTo>
                  <a:lnTo>
                    <a:pt x="29" y="14"/>
                  </a:lnTo>
                  <a:lnTo>
                    <a:pt x="0" y="28"/>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dirty="0"/>
            </a:p>
          </p:txBody>
        </p:sp>
        <p:sp>
          <p:nvSpPr>
            <p:cNvPr id="147" name="Line 149"/>
            <p:cNvSpPr>
              <a:spLocks noChangeShapeType="1"/>
            </p:cNvSpPr>
            <p:nvPr/>
          </p:nvSpPr>
          <p:spPr bwMode="auto">
            <a:xfrm flipV="1">
              <a:off x="2948" y="888"/>
              <a:ext cx="1" cy="235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48" name="Freeform 150"/>
            <p:cNvSpPr>
              <a:spLocks/>
            </p:cNvSpPr>
            <p:nvPr/>
          </p:nvSpPr>
          <p:spPr bwMode="auto">
            <a:xfrm>
              <a:off x="2934" y="860"/>
              <a:ext cx="28" cy="28"/>
            </a:xfrm>
            <a:custGeom>
              <a:avLst/>
              <a:gdLst/>
              <a:ahLst/>
              <a:cxnLst>
                <a:cxn ang="0">
                  <a:pos x="0" y="28"/>
                </a:cxn>
                <a:cxn ang="0">
                  <a:pos x="28" y="28"/>
                </a:cxn>
                <a:cxn ang="0">
                  <a:pos x="14" y="0"/>
                </a:cxn>
                <a:cxn ang="0">
                  <a:pos x="0" y="28"/>
                </a:cxn>
              </a:cxnLst>
              <a:rect l="0" t="0" r="r" b="b"/>
              <a:pathLst>
                <a:path w="28" h="28">
                  <a:moveTo>
                    <a:pt x="0" y="28"/>
                  </a:moveTo>
                  <a:lnTo>
                    <a:pt x="28" y="28"/>
                  </a:lnTo>
                  <a:lnTo>
                    <a:pt x="14" y="0"/>
                  </a:lnTo>
                  <a:lnTo>
                    <a:pt x="0" y="28"/>
                  </a:lnTo>
                  <a:close/>
                </a:path>
              </a:pathLst>
            </a:custGeom>
            <a:solidFill>
              <a:srgbClr val="009300"/>
            </a:solidFill>
            <a:ln w="9525">
              <a:noFill/>
              <a:round/>
              <a:headEnd/>
              <a:tailEnd/>
            </a:ln>
          </p:spPr>
          <p:txBody>
            <a:bodyPr vert="horz" wrap="square" lIns="91440" tIns="45720" rIns="91440" bIns="45720" numCol="1" anchor="t" anchorCtr="0" compatLnSpc="1">
              <a:prstTxWarp prst="textNoShape">
                <a:avLst/>
              </a:prstTxWarp>
            </a:bodyPr>
            <a:lstStyle/>
            <a:p>
              <a:endParaRPr lang="en-IE" dirty="0"/>
            </a:p>
          </p:txBody>
        </p:sp>
        <p:sp>
          <p:nvSpPr>
            <p:cNvPr id="149" name="Oval 151"/>
            <p:cNvSpPr>
              <a:spLocks noChangeArrowheads="1"/>
            </p:cNvSpPr>
            <p:nvPr/>
          </p:nvSpPr>
          <p:spPr bwMode="auto">
            <a:xfrm>
              <a:off x="2901" y="2019"/>
              <a:ext cx="91" cy="92"/>
            </a:xfrm>
            <a:prstGeom prst="ellips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0" name="Line 152"/>
            <p:cNvSpPr>
              <a:spLocks noChangeShapeType="1"/>
            </p:cNvSpPr>
            <p:nvPr/>
          </p:nvSpPr>
          <p:spPr bwMode="auto">
            <a:xfrm flipV="1">
              <a:off x="591"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1" name="Rectangle 153"/>
            <p:cNvSpPr>
              <a:spLocks noChangeArrowheads="1"/>
            </p:cNvSpPr>
            <p:nvPr/>
          </p:nvSpPr>
          <p:spPr bwMode="auto">
            <a:xfrm>
              <a:off x="528"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Line 154"/>
            <p:cNvSpPr>
              <a:spLocks noChangeShapeType="1"/>
            </p:cNvSpPr>
            <p:nvPr/>
          </p:nvSpPr>
          <p:spPr bwMode="auto">
            <a:xfrm flipV="1">
              <a:off x="1377"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3" name="Rectangle 155"/>
            <p:cNvSpPr>
              <a:spLocks noChangeArrowheads="1"/>
            </p:cNvSpPr>
            <p:nvPr/>
          </p:nvSpPr>
          <p:spPr bwMode="auto">
            <a:xfrm>
              <a:off x="1314"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4" name="Line 156"/>
            <p:cNvSpPr>
              <a:spLocks noChangeShapeType="1"/>
            </p:cNvSpPr>
            <p:nvPr/>
          </p:nvSpPr>
          <p:spPr bwMode="auto">
            <a:xfrm flipV="1">
              <a:off x="2162"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5" name="Rectangle 157"/>
            <p:cNvSpPr>
              <a:spLocks noChangeArrowheads="1"/>
            </p:cNvSpPr>
            <p:nvPr/>
          </p:nvSpPr>
          <p:spPr bwMode="auto">
            <a:xfrm>
              <a:off x="2101" y="209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Line 158"/>
            <p:cNvSpPr>
              <a:spLocks noChangeShapeType="1"/>
            </p:cNvSpPr>
            <p:nvPr/>
          </p:nvSpPr>
          <p:spPr bwMode="auto">
            <a:xfrm flipV="1">
              <a:off x="3733"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7" name="Rectangle 159"/>
            <p:cNvSpPr>
              <a:spLocks noChangeArrowheads="1"/>
            </p:cNvSpPr>
            <p:nvPr/>
          </p:nvSpPr>
          <p:spPr bwMode="auto">
            <a:xfrm>
              <a:off x="3696"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8" name="Line 160"/>
            <p:cNvSpPr>
              <a:spLocks noChangeShapeType="1"/>
            </p:cNvSpPr>
            <p:nvPr/>
          </p:nvSpPr>
          <p:spPr bwMode="auto">
            <a:xfrm flipV="1">
              <a:off x="4519"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59" name="Rectangle 161"/>
            <p:cNvSpPr>
              <a:spLocks noChangeArrowheads="1"/>
            </p:cNvSpPr>
            <p:nvPr/>
          </p:nvSpPr>
          <p:spPr bwMode="auto">
            <a:xfrm>
              <a:off x="4482"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0" name="Line 162"/>
            <p:cNvSpPr>
              <a:spLocks noChangeShapeType="1"/>
            </p:cNvSpPr>
            <p:nvPr/>
          </p:nvSpPr>
          <p:spPr bwMode="auto">
            <a:xfrm flipV="1">
              <a:off x="5304" y="2044"/>
              <a:ext cx="1" cy="42"/>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1" name="Rectangle 163"/>
            <p:cNvSpPr>
              <a:spLocks noChangeArrowheads="1"/>
            </p:cNvSpPr>
            <p:nvPr/>
          </p:nvSpPr>
          <p:spPr bwMode="auto">
            <a:xfrm>
              <a:off x="5269" y="2093"/>
              <a:ext cx="80"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2" name="Line 164"/>
            <p:cNvSpPr>
              <a:spLocks noChangeShapeType="1"/>
            </p:cNvSpPr>
            <p:nvPr/>
          </p:nvSpPr>
          <p:spPr bwMode="auto">
            <a:xfrm>
              <a:off x="2925" y="3239"/>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3" name="Rectangle 165"/>
            <p:cNvSpPr>
              <a:spLocks noChangeArrowheads="1"/>
            </p:cNvSpPr>
            <p:nvPr/>
          </p:nvSpPr>
          <p:spPr bwMode="auto">
            <a:xfrm>
              <a:off x="2782" y="3203"/>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 name="Line 166"/>
            <p:cNvSpPr>
              <a:spLocks noChangeShapeType="1"/>
            </p:cNvSpPr>
            <p:nvPr/>
          </p:nvSpPr>
          <p:spPr bwMode="auto">
            <a:xfrm>
              <a:off x="2925" y="2945"/>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5" name="Rectangle 167"/>
            <p:cNvSpPr>
              <a:spLocks noChangeArrowheads="1"/>
            </p:cNvSpPr>
            <p:nvPr/>
          </p:nvSpPr>
          <p:spPr bwMode="auto">
            <a:xfrm>
              <a:off x="2782" y="2909"/>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Line 168"/>
            <p:cNvSpPr>
              <a:spLocks noChangeShapeType="1"/>
            </p:cNvSpPr>
            <p:nvPr/>
          </p:nvSpPr>
          <p:spPr bwMode="auto">
            <a:xfrm>
              <a:off x="2925" y="2652"/>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7" name="Rectangle 169"/>
            <p:cNvSpPr>
              <a:spLocks noChangeArrowheads="1"/>
            </p:cNvSpPr>
            <p:nvPr/>
          </p:nvSpPr>
          <p:spPr bwMode="auto">
            <a:xfrm>
              <a:off x="2782" y="2615"/>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8" name="Line 170"/>
            <p:cNvSpPr>
              <a:spLocks noChangeShapeType="1"/>
            </p:cNvSpPr>
            <p:nvPr/>
          </p:nvSpPr>
          <p:spPr bwMode="auto">
            <a:xfrm>
              <a:off x="2925" y="2358"/>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69" name="Rectangle 171"/>
            <p:cNvSpPr>
              <a:spLocks noChangeArrowheads="1"/>
            </p:cNvSpPr>
            <p:nvPr/>
          </p:nvSpPr>
          <p:spPr bwMode="auto">
            <a:xfrm>
              <a:off x="2782" y="2322"/>
              <a:ext cx="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0" name="Line 172"/>
            <p:cNvSpPr>
              <a:spLocks noChangeShapeType="1"/>
            </p:cNvSpPr>
            <p:nvPr/>
          </p:nvSpPr>
          <p:spPr bwMode="auto">
            <a:xfrm>
              <a:off x="2925" y="1770"/>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1" name="Rectangle 173"/>
            <p:cNvSpPr>
              <a:spLocks noChangeArrowheads="1"/>
            </p:cNvSpPr>
            <p:nvPr/>
          </p:nvSpPr>
          <p:spPr bwMode="auto">
            <a:xfrm>
              <a:off x="2827" y="1734"/>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2" name="Line 174"/>
            <p:cNvSpPr>
              <a:spLocks noChangeShapeType="1"/>
            </p:cNvSpPr>
            <p:nvPr/>
          </p:nvSpPr>
          <p:spPr bwMode="auto">
            <a:xfrm>
              <a:off x="2925" y="1476"/>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3" name="Rectangle 175"/>
            <p:cNvSpPr>
              <a:spLocks noChangeArrowheads="1"/>
            </p:cNvSpPr>
            <p:nvPr/>
          </p:nvSpPr>
          <p:spPr bwMode="auto">
            <a:xfrm>
              <a:off x="2827" y="1440"/>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 name="Line 176"/>
            <p:cNvSpPr>
              <a:spLocks noChangeShapeType="1"/>
            </p:cNvSpPr>
            <p:nvPr/>
          </p:nvSpPr>
          <p:spPr bwMode="auto">
            <a:xfrm>
              <a:off x="2925" y="1182"/>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5" name="Rectangle 177"/>
            <p:cNvSpPr>
              <a:spLocks noChangeArrowheads="1"/>
            </p:cNvSpPr>
            <p:nvPr/>
          </p:nvSpPr>
          <p:spPr bwMode="auto">
            <a:xfrm>
              <a:off x="2827" y="1147"/>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6" name="Line 178"/>
            <p:cNvSpPr>
              <a:spLocks noChangeShapeType="1"/>
            </p:cNvSpPr>
            <p:nvPr/>
          </p:nvSpPr>
          <p:spPr bwMode="auto">
            <a:xfrm>
              <a:off x="2925" y="888"/>
              <a:ext cx="42" cy="1"/>
            </a:xfrm>
            <a:prstGeom prst="line">
              <a:avLst/>
            </a:prstGeom>
            <a:noFill/>
            <a:ln w="7" cap="flat">
              <a:solidFill>
                <a:srgbClr val="0093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sp>
          <p:nvSpPr>
            <p:cNvPr id="177" name="Rectangle 179"/>
            <p:cNvSpPr>
              <a:spLocks noChangeArrowheads="1"/>
            </p:cNvSpPr>
            <p:nvPr/>
          </p:nvSpPr>
          <p:spPr bwMode="auto">
            <a:xfrm>
              <a:off x="2827" y="853"/>
              <a:ext cx="81"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 name="Rectangle 180"/>
            <p:cNvSpPr>
              <a:spLocks noChangeArrowheads="1"/>
            </p:cNvSpPr>
            <p:nvPr/>
          </p:nvSpPr>
          <p:spPr bwMode="auto">
            <a:xfrm>
              <a:off x="5233" y="1938"/>
              <a:ext cx="76"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 name="Rectangle 181"/>
            <p:cNvSpPr>
              <a:spLocks noChangeArrowheads="1"/>
            </p:cNvSpPr>
            <p:nvPr/>
          </p:nvSpPr>
          <p:spPr bwMode="auto">
            <a:xfrm>
              <a:off x="2994" y="853"/>
              <a:ext cx="76" cy="1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for Autograph Uni" pitchFamily="34" charset="0"/>
                  <a:cs typeface="Arial" pitchFamily="34" charset="0"/>
                </a:rPr>
                <a: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91" name="Group 190"/>
          <p:cNvGrpSpPr/>
          <p:nvPr/>
        </p:nvGrpSpPr>
        <p:grpSpPr>
          <a:xfrm>
            <a:off x="1660614" y="1042988"/>
            <a:ext cx="6415903" cy="2710937"/>
            <a:chOff x="1660614" y="1042988"/>
            <a:chExt cx="6415903" cy="2710937"/>
          </a:xfrm>
        </p:grpSpPr>
        <p:sp>
          <p:nvSpPr>
            <p:cNvPr id="181" name="Freeform 182"/>
            <p:cNvSpPr>
              <a:spLocks/>
            </p:cNvSpPr>
            <p:nvPr/>
          </p:nvSpPr>
          <p:spPr bwMode="auto">
            <a:xfrm rot="19340151">
              <a:off x="1660614" y="3253858"/>
              <a:ext cx="6415903" cy="50006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0" name="Object 189"/>
            <p:cNvGraphicFramePr>
              <a:graphicFrameLocks noChangeAspect="1"/>
            </p:cNvGraphicFramePr>
            <p:nvPr>
              <p:extLst>
                <p:ext uri="{D42A27DB-BD31-4B8C-83A1-F6EECF244321}">
                  <p14:modId xmlns:p14="http://schemas.microsoft.com/office/powerpoint/2010/main" val="507061638"/>
                </p:ext>
              </p:extLst>
            </p:nvPr>
          </p:nvGraphicFramePr>
          <p:xfrm>
            <a:off x="7129463" y="1042988"/>
            <a:ext cx="887412" cy="314325"/>
          </p:xfrm>
          <a:graphic>
            <a:graphicData uri="http://schemas.openxmlformats.org/presentationml/2006/ole">
              <mc:AlternateContent xmlns:mc="http://schemas.openxmlformats.org/markup-compatibility/2006">
                <mc:Choice xmlns:v="urn:schemas-microsoft-com:vml" Requires="v">
                  <p:oleObj spid="_x0000_s28698" name="Equation" r:id="rId4" imgW="571320" imgH="203040" progId="Equation.DSMT4">
                    <p:embed/>
                  </p:oleObj>
                </mc:Choice>
                <mc:Fallback>
                  <p:oleObj name="Equation" r:id="rId4" imgW="571320" imgH="203040" progId="Equation.DSMT4">
                    <p:embed/>
                    <p:pic>
                      <p:nvPicPr>
                        <p:cNvPr id="0" name=""/>
                        <p:cNvPicPr>
                          <a:picLocks noChangeAspect="1" noChangeArrowheads="1"/>
                        </p:cNvPicPr>
                        <p:nvPr/>
                      </p:nvPicPr>
                      <p:blipFill>
                        <a:blip r:embed="rId5"/>
                        <a:srcRect/>
                        <a:stretch>
                          <a:fillRect/>
                        </a:stretch>
                      </p:blipFill>
                      <p:spPr bwMode="auto">
                        <a:xfrm>
                          <a:off x="7129463" y="1042988"/>
                          <a:ext cx="887412"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3" name="Group 192"/>
          <p:cNvGrpSpPr/>
          <p:nvPr/>
        </p:nvGrpSpPr>
        <p:grpSpPr>
          <a:xfrm>
            <a:off x="-21632" y="1071563"/>
            <a:ext cx="6933607" cy="2331597"/>
            <a:chOff x="-21632" y="1071563"/>
            <a:chExt cx="6933607" cy="2331597"/>
          </a:xfrm>
        </p:grpSpPr>
        <p:sp>
          <p:nvSpPr>
            <p:cNvPr id="180" name="Freeform 182"/>
            <p:cNvSpPr>
              <a:spLocks/>
            </p:cNvSpPr>
            <p:nvPr/>
          </p:nvSpPr>
          <p:spPr bwMode="auto">
            <a:xfrm rot="19352059" flipV="1">
              <a:off x="-21632" y="2260152"/>
              <a:ext cx="6285461" cy="1143008"/>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2" name="Object 191"/>
            <p:cNvGraphicFramePr>
              <a:graphicFrameLocks noChangeAspect="1"/>
            </p:cNvGraphicFramePr>
            <p:nvPr>
              <p:extLst>
                <p:ext uri="{D42A27DB-BD31-4B8C-83A1-F6EECF244321}">
                  <p14:modId xmlns:p14="http://schemas.microsoft.com/office/powerpoint/2010/main" val="435591743"/>
                </p:ext>
              </p:extLst>
            </p:nvPr>
          </p:nvGraphicFramePr>
          <p:xfrm>
            <a:off x="5710238" y="1071563"/>
            <a:ext cx="1201737" cy="314325"/>
          </p:xfrm>
          <a:graphic>
            <a:graphicData uri="http://schemas.openxmlformats.org/presentationml/2006/ole">
              <mc:AlternateContent xmlns:mc="http://schemas.openxmlformats.org/markup-compatibility/2006">
                <mc:Choice xmlns:v="urn:schemas-microsoft-com:vml" Requires="v">
                  <p:oleObj spid="_x0000_s28699" name="Equation" r:id="rId6" imgW="774360" imgH="203040" progId="Equation.DSMT4">
                    <p:embed/>
                  </p:oleObj>
                </mc:Choice>
                <mc:Fallback>
                  <p:oleObj name="Equation" r:id="rId6" imgW="774360" imgH="203040" progId="Equation.DSMT4">
                    <p:embed/>
                    <p:pic>
                      <p:nvPicPr>
                        <p:cNvPr id="0" name=""/>
                        <p:cNvPicPr>
                          <a:picLocks noChangeAspect="1" noChangeArrowheads="1"/>
                        </p:cNvPicPr>
                        <p:nvPr/>
                      </p:nvPicPr>
                      <p:blipFill>
                        <a:blip r:embed="rId7"/>
                        <a:srcRect/>
                        <a:stretch>
                          <a:fillRect/>
                        </a:stretch>
                      </p:blipFill>
                      <p:spPr bwMode="auto">
                        <a:xfrm>
                          <a:off x="5710238" y="1071563"/>
                          <a:ext cx="120173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7" name="Group 196"/>
          <p:cNvGrpSpPr/>
          <p:nvPr/>
        </p:nvGrpSpPr>
        <p:grpSpPr>
          <a:xfrm>
            <a:off x="3420533" y="808952"/>
            <a:ext cx="1930927" cy="5123501"/>
            <a:chOff x="3420533" y="808952"/>
            <a:chExt cx="1930927" cy="5123501"/>
          </a:xfrm>
        </p:grpSpPr>
        <p:sp>
          <p:nvSpPr>
            <p:cNvPr id="182" name="Freeform 182"/>
            <p:cNvSpPr>
              <a:spLocks/>
            </p:cNvSpPr>
            <p:nvPr/>
          </p:nvSpPr>
          <p:spPr bwMode="auto">
            <a:xfrm rot="18672936">
              <a:off x="995646" y="3246658"/>
              <a:ext cx="5110682" cy="260907"/>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rgbClr val="703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4" name="Object 193"/>
            <p:cNvGraphicFramePr>
              <a:graphicFrameLocks noChangeAspect="1"/>
            </p:cNvGraphicFramePr>
            <p:nvPr>
              <p:extLst>
                <p:ext uri="{D42A27DB-BD31-4B8C-83A1-F6EECF244321}">
                  <p14:modId xmlns:p14="http://schemas.microsoft.com/office/powerpoint/2010/main" val="1371245901"/>
                </p:ext>
              </p:extLst>
            </p:nvPr>
          </p:nvGraphicFramePr>
          <p:xfrm>
            <a:off x="4286248" y="808952"/>
            <a:ext cx="1065212" cy="609600"/>
          </p:xfrm>
          <a:graphic>
            <a:graphicData uri="http://schemas.openxmlformats.org/presentationml/2006/ole">
              <mc:AlternateContent xmlns:mc="http://schemas.openxmlformats.org/markup-compatibility/2006">
                <mc:Choice xmlns:v="urn:schemas-microsoft-com:vml" Requires="v">
                  <p:oleObj spid="_x0000_s28700" name="Equation" r:id="rId8" imgW="685800" imgH="393480" progId="Equation.DSMT4">
                    <p:embed/>
                  </p:oleObj>
                </mc:Choice>
                <mc:Fallback>
                  <p:oleObj name="Equation" r:id="rId8" imgW="685800" imgH="393480" progId="Equation.DSMT4">
                    <p:embed/>
                    <p:pic>
                      <p:nvPicPr>
                        <p:cNvPr id="0" name=""/>
                        <p:cNvPicPr>
                          <a:picLocks noChangeAspect="1" noChangeArrowheads="1"/>
                        </p:cNvPicPr>
                        <p:nvPr/>
                      </p:nvPicPr>
                      <p:blipFill>
                        <a:blip r:embed="rId9"/>
                        <a:srcRect/>
                        <a:stretch>
                          <a:fillRect/>
                        </a:stretch>
                      </p:blipFill>
                      <p:spPr bwMode="auto">
                        <a:xfrm>
                          <a:off x="4286248" y="808952"/>
                          <a:ext cx="10652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6" name="Group 195"/>
          <p:cNvGrpSpPr/>
          <p:nvPr/>
        </p:nvGrpSpPr>
        <p:grpSpPr>
          <a:xfrm>
            <a:off x="4647945" y="743823"/>
            <a:ext cx="2595818" cy="5156039"/>
            <a:chOff x="4647945" y="743823"/>
            <a:chExt cx="2595818" cy="5156039"/>
          </a:xfrm>
        </p:grpSpPr>
        <p:sp>
          <p:nvSpPr>
            <p:cNvPr id="183" name="Freeform 182"/>
            <p:cNvSpPr>
              <a:spLocks/>
            </p:cNvSpPr>
            <p:nvPr/>
          </p:nvSpPr>
          <p:spPr bwMode="auto">
            <a:xfrm rot="18723636">
              <a:off x="2101138" y="3290630"/>
              <a:ext cx="5156039" cy="62425"/>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1">
                  <a:lumMod val="95000"/>
                  <a:lumOff val="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5" name="Object 194"/>
            <p:cNvGraphicFramePr>
              <a:graphicFrameLocks noChangeAspect="1"/>
            </p:cNvGraphicFramePr>
            <p:nvPr>
              <p:extLst>
                <p:ext uri="{D42A27DB-BD31-4B8C-83A1-F6EECF244321}">
                  <p14:modId xmlns:p14="http://schemas.microsoft.com/office/powerpoint/2010/main" val="3544560315"/>
                </p:ext>
              </p:extLst>
            </p:nvPr>
          </p:nvGraphicFramePr>
          <p:xfrm>
            <a:off x="6221413" y="857250"/>
            <a:ext cx="1022350" cy="608013"/>
          </p:xfrm>
          <a:graphic>
            <a:graphicData uri="http://schemas.openxmlformats.org/presentationml/2006/ole">
              <mc:AlternateContent xmlns:mc="http://schemas.openxmlformats.org/markup-compatibility/2006">
                <mc:Choice xmlns:v="urn:schemas-microsoft-com:vml" Requires="v">
                  <p:oleObj spid="_x0000_s28701" name="Equation" r:id="rId10" imgW="660240" imgH="393480" progId="Equation.DSMT4">
                    <p:embed/>
                  </p:oleObj>
                </mc:Choice>
                <mc:Fallback>
                  <p:oleObj name="Equation" r:id="rId10" imgW="660240" imgH="393480" progId="Equation.DSMT4">
                    <p:embed/>
                    <p:pic>
                      <p:nvPicPr>
                        <p:cNvPr id="0" name=""/>
                        <p:cNvPicPr>
                          <a:picLocks noChangeAspect="1" noChangeArrowheads="1"/>
                        </p:cNvPicPr>
                        <p:nvPr/>
                      </p:nvPicPr>
                      <p:blipFill>
                        <a:blip r:embed="rId11"/>
                        <a:srcRect/>
                        <a:stretch>
                          <a:fillRect/>
                        </a:stretch>
                      </p:blipFill>
                      <p:spPr bwMode="auto">
                        <a:xfrm>
                          <a:off x="6221413" y="857250"/>
                          <a:ext cx="1022350"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4" name="Group 183"/>
          <p:cNvGrpSpPr/>
          <p:nvPr/>
        </p:nvGrpSpPr>
        <p:grpSpPr>
          <a:xfrm>
            <a:off x="1707421" y="1123950"/>
            <a:ext cx="6264000" cy="2256227"/>
            <a:chOff x="1707421" y="1114425"/>
            <a:chExt cx="6264000" cy="2256227"/>
          </a:xfrm>
        </p:grpSpPr>
        <p:sp>
          <p:nvSpPr>
            <p:cNvPr id="198" name="Freeform 182"/>
            <p:cNvSpPr>
              <a:spLocks/>
            </p:cNvSpPr>
            <p:nvPr/>
          </p:nvSpPr>
          <p:spPr bwMode="auto">
            <a:xfrm rot="13042733">
              <a:off x="1707421" y="2763119"/>
              <a:ext cx="6264000" cy="607533"/>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199" name="Object 198"/>
            <p:cNvGraphicFramePr>
              <a:graphicFrameLocks noChangeAspect="1"/>
            </p:cNvGraphicFramePr>
            <p:nvPr>
              <p:extLst>
                <p:ext uri="{D42A27DB-BD31-4B8C-83A1-F6EECF244321}">
                  <p14:modId xmlns:p14="http://schemas.microsoft.com/office/powerpoint/2010/main" val="3629279181"/>
                </p:ext>
              </p:extLst>
            </p:nvPr>
          </p:nvGraphicFramePr>
          <p:xfrm>
            <a:off x="2011363" y="1114425"/>
            <a:ext cx="1004887" cy="314325"/>
          </p:xfrm>
          <a:graphic>
            <a:graphicData uri="http://schemas.openxmlformats.org/presentationml/2006/ole">
              <mc:AlternateContent xmlns:mc="http://schemas.openxmlformats.org/markup-compatibility/2006">
                <mc:Choice xmlns:v="urn:schemas-microsoft-com:vml" Requires="v">
                  <p:oleObj spid="_x0000_s28702" name="Equation" r:id="rId12" imgW="647640" imgH="203040" progId="Equation.DSMT4">
                    <p:embed/>
                  </p:oleObj>
                </mc:Choice>
                <mc:Fallback>
                  <p:oleObj name="Equation" r:id="rId12" imgW="647640" imgH="203040" progId="Equation.DSMT4">
                    <p:embed/>
                    <p:pic>
                      <p:nvPicPr>
                        <p:cNvPr id="0" name=""/>
                        <p:cNvPicPr>
                          <a:picLocks noChangeAspect="1" noChangeArrowheads="1"/>
                        </p:cNvPicPr>
                        <p:nvPr/>
                      </p:nvPicPr>
                      <p:blipFill>
                        <a:blip r:embed="rId13"/>
                        <a:srcRect/>
                        <a:stretch>
                          <a:fillRect/>
                        </a:stretch>
                      </p:blipFill>
                      <p:spPr bwMode="auto">
                        <a:xfrm>
                          <a:off x="2011363" y="1114425"/>
                          <a:ext cx="100488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4" name="Group 203"/>
          <p:cNvGrpSpPr/>
          <p:nvPr/>
        </p:nvGrpSpPr>
        <p:grpSpPr>
          <a:xfrm>
            <a:off x="3276600" y="1114425"/>
            <a:ext cx="5997204" cy="2060972"/>
            <a:chOff x="3276600" y="1114425"/>
            <a:chExt cx="5997204" cy="2060972"/>
          </a:xfrm>
        </p:grpSpPr>
        <p:sp>
          <p:nvSpPr>
            <p:cNvPr id="202" name="Freeform 182"/>
            <p:cNvSpPr>
              <a:spLocks/>
            </p:cNvSpPr>
            <p:nvPr/>
          </p:nvSpPr>
          <p:spPr bwMode="auto">
            <a:xfrm rot="13042733">
              <a:off x="3672526" y="2567864"/>
              <a:ext cx="5601278" cy="607533"/>
            </a:xfrm>
            <a:custGeom>
              <a:avLst/>
              <a:gdLst/>
              <a:ahLst/>
              <a:cxnLst>
                <a:cxn ang="0">
                  <a:pos x="71" y="0"/>
                </a:cxn>
                <a:cxn ang="0">
                  <a:pos x="147" y="0"/>
                </a:cxn>
                <a:cxn ang="0">
                  <a:pos x="224" y="0"/>
                </a:cxn>
                <a:cxn ang="0">
                  <a:pos x="300" y="0"/>
                </a:cxn>
                <a:cxn ang="0">
                  <a:pos x="377" y="0"/>
                </a:cxn>
                <a:cxn ang="0">
                  <a:pos x="454" y="0"/>
                </a:cxn>
                <a:cxn ang="0">
                  <a:pos x="530" y="0"/>
                </a:cxn>
                <a:cxn ang="0">
                  <a:pos x="607" y="0"/>
                </a:cxn>
                <a:cxn ang="0">
                  <a:pos x="683" y="0"/>
                </a:cxn>
                <a:cxn ang="0">
                  <a:pos x="760" y="0"/>
                </a:cxn>
                <a:cxn ang="0">
                  <a:pos x="837" y="0"/>
                </a:cxn>
                <a:cxn ang="0">
                  <a:pos x="913" y="0"/>
                </a:cxn>
                <a:cxn ang="0">
                  <a:pos x="990" y="0"/>
                </a:cxn>
                <a:cxn ang="0">
                  <a:pos x="1066" y="0"/>
                </a:cxn>
                <a:cxn ang="0">
                  <a:pos x="1143" y="0"/>
                </a:cxn>
                <a:cxn ang="0">
                  <a:pos x="1220" y="0"/>
                </a:cxn>
                <a:cxn ang="0">
                  <a:pos x="1296" y="0"/>
                </a:cxn>
                <a:cxn ang="0">
                  <a:pos x="1373" y="0"/>
                </a:cxn>
                <a:cxn ang="0">
                  <a:pos x="1449" y="0"/>
                </a:cxn>
                <a:cxn ang="0">
                  <a:pos x="1526" y="0"/>
                </a:cxn>
                <a:cxn ang="0">
                  <a:pos x="1603" y="0"/>
                </a:cxn>
                <a:cxn ang="0">
                  <a:pos x="1679" y="0"/>
                </a:cxn>
                <a:cxn ang="0">
                  <a:pos x="1756" y="0"/>
                </a:cxn>
                <a:cxn ang="0">
                  <a:pos x="1832" y="0"/>
                </a:cxn>
                <a:cxn ang="0">
                  <a:pos x="1909" y="0"/>
                </a:cxn>
                <a:cxn ang="0">
                  <a:pos x="1985" y="0"/>
                </a:cxn>
                <a:cxn ang="0">
                  <a:pos x="2062" y="0"/>
                </a:cxn>
                <a:cxn ang="0">
                  <a:pos x="2139" y="0"/>
                </a:cxn>
                <a:cxn ang="0">
                  <a:pos x="2215" y="0"/>
                </a:cxn>
                <a:cxn ang="0">
                  <a:pos x="2292" y="0"/>
                </a:cxn>
                <a:cxn ang="0">
                  <a:pos x="2368" y="0"/>
                </a:cxn>
                <a:cxn ang="0">
                  <a:pos x="2445" y="0"/>
                </a:cxn>
                <a:cxn ang="0">
                  <a:pos x="2522" y="0"/>
                </a:cxn>
                <a:cxn ang="0">
                  <a:pos x="2598" y="0"/>
                </a:cxn>
                <a:cxn ang="0">
                  <a:pos x="2675" y="0"/>
                </a:cxn>
                <a:cxn ang="0">
                  <a:pos x="2751" y="0"/>
                </a:cxn>
                <a:cxn ang="0">
                  <a:pos x="2828" y="0"/>
                </a:cxn>
                <a:cxn ang="0">
                  <a:pos x="2905" y="0"/>
                </a:cxn>
                <a:cxn ang="0">
                  <a:pos x="2981" y="0"/>
                </a:cxn>
                <a:cxn ang="0">
                  <a:pos x="3058" y="0"/>
                </a:cxn>
                <a:cxn ang="0">
                  <a:pos x="3135" y="0"/>
                </a:cxn>
                <a:cxn ang="0">
                  <a:pos x="3211" y="0"/>
                </a:cxn>
                <a:cxn ang="0">
                  <a:pos x="3287" y="0"/>
                </a:cxn>
                <a:cxn ang="0">
                  <a:pos x="3364" y="0"/>
                </a:cxn>
                <a:cxn ang="0">
                  <a:pos x="3441" y="0"/>
                </a:cxn>
                <a:cxn ang="0">
                  <a:pos x="3517" y="0"/>
                </a:cxn>
                <a:cxn ang="0">
                  <a:pos x="3594" y="0"/>
                </a:cxn>
                <a:cxn ang="0">
                  <a:pos x="3670" y="0"/>
                </a:cxn>
                <a:cxn ang="0">
                  <a:pos x="3747" y="0"/>
                </a:cxn>
                <a:cxn ang="0">
                  <a:pos x="3824" y="0"/>
                </a:cxn>
                <a:cxn ang="0">
                  <a:pos x="3900" y="0"/>
                </a:cxn>
                <a:cxn ang="0">
                  <a:pos x="3977" y="0"/>
                </a:cxn>
                <a:cxn ang="0">
                  <a:pos x="4053" y="0"/>
                </a:cxn>
                <a:cxn ang="0">
                  <a:pos x="4130" y="0"/>
                </a:cxn>
                <a:cxn ang="0">
                  <a:pos x="4207" y="0"/>
                </a:cxn>
                <a:cxn ang="0">
                  <a:pos x="4283" y="0"/>
                </a:cxn>
                <a:cxn ang="0">
                  <a:pos x="4360" y="0"/>
                </a:cxn>
                <a:cxn ang="0">
                  <a:pos x="4437" y="0"/>
                </a:cxn>
                <a:cxn ang="0">
                  <a:pos x="4513" y="0"/>
                </a:cxn>
                <a:cxn ang="0">
                  <a:pos x="4590" y="0"/>
                </a:cxn>
                <a:cxn ang="0">
                  <a:pos x="4666" y="0"/>
                </a:cxn>
              </a:cxnLst>
              <a:rect l="0" t="0" r="r" b="b"/>
              <a:pathLst>
                <a:path w="4713">
                  <a:moveTo>
                    <a:pt x="0" y="0"/>
                  </a:moveTo>
                  <a:lnTo>
                    <a:pt x="6" y="0"/>
                  </a:lnTo>
                  <a:lnTo>
                    <a:pt x="12" y="0"/>
                  </a:lnTo>
                  <a:lnTo>
                    <a:pt x="18" y="0"/>
                  </a:lnTo>
                  <a:lnTo>
                    <a:pt x="23" y="0"/>
                  </a:lnTo>
                  <a:lnTo>
                    <a:pt x="29" y="0"/>
                  </a:lnTo>
                  <a:lnTo>
                    <a:pt x="35" y="0"/>
                  </a:lnTo>
                  <a:lnTo>
                    <a:pt x="41" y="0"/>
                  </a:lnTo>
                  <a:lnTo>
                    <a:pt x="47" y="0"/>
                  </a:lnTo>
                  <a:lnTo>
                    <a:pt x="53" y="0"/>
                  </a:lnTo>
                  <a:lnTo>
                    <a:pt x="59" y="0"/>
                  </a:lnTo>
                  <a:lnTo>
                    <a:pt x="65" y="0"/>
                  </a:lnTo>
                  <a:lnTo>
                    <a:pt x="71" y="0"/>
                  </a:lnTo>
                  <a:lnTo>
                    <a:pt x="76" y="0"/>
                  </a:lnTo>
                  <a:lnTo>
                    <a:pt x="82" y="0"/>
                  </a:lnTo>
                  <a:lnTo>
                    <a:pt x="88" y="0"/>
                  </a:lnTo>
                  <a:lnTo>
                    <a:pt x="94" y="0"/>
                  </a:lnTo>
                  <a:lnTo>
                    <a:pt x="100" y="0"/>
                  </a:lnTo>
                  <a:lnTo>
                    <a:pt x="106" y="0"/>
                  </a:lnTo>
                  <a:lnTo>
                    <a:pt x="112" y="0"/>
                  </a:lnTo>
                  <a:lnTo>
                    <a:pt x="118" y="0"/>
                  </a:lnTo>
                  <a:lnTo>
                    <a:pt x="124" y="0"/>
                  </a:lnTo>
                  <a:lnTo>
                    <a:pt x="130" y="0"/>
                  </a:lnTo>
                  <a:lnTo>
                    <a:pt x="136" y="0"/>
                  </a:lnTo>
                  <a:lnTo>
                    <a:pt x="141" y="0"/>
                  </a:lnTo>
                  <a:lnTo>
                    <a:pt x="147" y="0"/>
                  </a:lnTo>
                  <a:lnTo>
                    <a:pt x="153" y="0"/>
                  </a:lnTo>
                  <a:lnTo>
                    <a:pt x="159" y="0"/>
                  </a:lnTo>
                  <a:lnTo>
                    <a:pt x="165" y="0"/>
                  </a:lnTo>
                  <a:lnTo>
                    <a:pt x="171" y="0"/>
                  </a:lnTo>
                  <a:lnTo>
                    <a:pt x="177" y="0"/>
                  </a:lnTo>
                  <a:lnTo>
                    <a:pt x="183" y="0"/>
                  </a:lnTo>
                  <a:lnTo>
                    <a:pt x="189" y="0"/>
                  </a:lnTo>
                  <a:lnTo>
                    <a:pt x="194" y="0"/>
                  </a:lnTo>
                  <a:lnTo>
                    <a:pt x="200" y="0"/>
                  </a:lnTo>
                  <a:lnTo>
                    <a:pt x="206" y="0"/>
                  </a:lnTo>
                  <a:lnTo>
                    <a:pt x="212" y="0"/>
                  </a:lnTo>
                  <a:lnTo>
                    <a:pt x="218" y="0"/>
                  </a:lnTo>
                  <a:lnTo>
                    <a:pt x="224" y="0"/>
                  </a:lnTo>
                  <a:lnTo>
                    <a:pt x="230" y="0"/>
                  </a:lnTo>
                  <a:lnTo>
                    <a:pt x="236" y="0"/>
                  </a:lnTo>
                  <a:lnTo>
                    <a:pt x="241" y="0"/>
                  </a:lnTo>
                  <a:lnTo>
                    <a:pt x="247" y="0"/>
                  </a:lnTo>
                  <a:lnTo>
                    <a:pt x="253" y="0"/>
                  </a:lnTo>
                  <a:lnTo>
                    <a:pt x="259" y="0"/>
                  </a:lnTo>
                  <a:lnTo>
                    <a:pt x="265" y="0"/>
                  </a:lnTo>
                  <a:lnTo>
                    <a:pt x="271" y="0"/>
                  </a:lnTo>
                  <a:lnTo>
                    <a:pt x="277" y="0"/>
                  </a:lnTo>
                  <a:lnTo>
                    <a:pt x="283" y="0"/>
                  </a:lnTo>
                  <a:lnTo>
                    <a:pt x="289" y="0"/>
                  </a:lnTo>
                  <a:lnTo>
                    <a:pt x="295" y="0"/>
                  </a:lnTo>
                  <a:lnTo>
                    <a:pt x="300" y="0"/>
                  </a:lnTo>
                  <a:lnTo>
                    <a:pt x="306" y="0"/>
                  </a:lnTo>
                  <a:lnTo>
                    <a:pt x="312" y="0"/>
                  </a:lnTo>
                  <a:lnTo>
                    <a:pt x="318" y="0"/>
                  </a:lnTo>
                  <a:lnTo>
                    <a:pt x="324" y="0"/>
                  </a:lnTo>
                  <a:lnTo>
                    <a:pt x="330" y="0"/>
                  </a:lnTo>
                  <a:lnTo>
                    <a:pt x="336" y="0"/>
                  </a:lnTo>
                  <a:lnTo>
                    <a:pt x="342" y="0"/>
                  </a:lnTo>
                  <a:lnTo>
                    <a:pt x="348" y="0"/>
                  </a:lnTo>
                  <a:lnTo>
                    <a:pt x="354" y="0"/>
                  </a:lnTo>
                  <a:lnTo>
                    <a:pt x="359" y="0"/>
                  </a:lnTo>
                  <a:lnTo>
                    <a:pt x="365" y="0"/>
                  </a:lnTo>
                  <a:lnTo>
                    <a:pt x="371" y="0"/>
                  </a:lnTo>
                  <a:lnTo>
                    <a:pt x="377" y="0"/>
                  </a:lnTo>
                  <a:lnTo>
                    <a:pt x="383" y="0"/>
                  </a:lnTo>
                  <a:lnTo>
                    <a:pt x="389" y="0"/>
                  </a:lnTo>
                  <a:lnTo>
                    <a:pt x="395" y="0"/>
                  </a:lnTo>
                  <a:lnTo>
                    <a:pt x="401" y="0"/>
                  </a:lnTo>
                  <a:lnTo>
                    <a:pt x="407" y="0"/>
                  </a:lnTo>
                  <a:lnTo>
                    <a:pt x="412" y="0"/>
                  </a:lnTo>
                  <a:lnTo>
                    <a:pt x="418" y="0"/>
                  </a:lnTo>
                  <a:lnTo>
                    <a:pt x="424" y="0"/>
                  </a:lnTo>
                  <a:lnTo>
                    <a:pt x="430" y="0"/>
                  </a:lnTo>
                  <a:lnTo>
                    <a:pt x="436" y="0"/>
                  </a:lnTo>
                  <a:lnTo>
                    <a:pt x="442" y="0"/>
                  </a:lnTo>
                  <a:lnTo>
                    <a:pt x="448" y="0"/>
                  </a:lnTo>
                  <a:lnTo>
                    <a:pt x="454" y="0"/>
                  </a:lnTo>
                  <a:lnTo>
                    <a:pt x="459" y="0"/>
                  </a:lnTo>
                  <a:lnTo>
                    <a:pt x="465" y="0"/>
                  </a:lnTo>
                  <a:lnTo>
                    <a:pt x="471" y="0"/>
                  </a:lnTo>
                  <a:lnTo>
                    <a:pt x="477" y="0"/>
                  </a:lnTo>
                  <a:lnTo>
                    <a:pt x="483" y="0"/>
                  </a:lnTo>
                  <a:lnTo>
                    <a:pt x="489" y="0"/>
                  </a:lnTo>
                  <a:lnTo>
                    <a:pt x="495" y="0"/>
                  </a:lnTo>
                  <a:lnTo>
                    <a:pt x="501" y="0"/>
                  </a:lnTo>
                  <a:lnTo>
                    <a:pt x="507" y="0"/>
                  </a:lnTo>
                  <a:lnTo>
                    <a:pt x="513" y="0"/>
                  </a:lnTo>
                  <a:lnTo>
                    <a:pt x="518" y="0"/>
                  </a:lnTo>
                  <a:lnTo>
                    <a:pt x="524" y="0"/>
                  </a:lnTo>
                  <a:lnTo>
                    <a:pt x="530" y="0"/>
                  </a:lnTo>
                  <a:lnTo>
                    <a:pt x="536" y="0"/>
                  </a:lnTo>
                  <a:lnTo>
                    <a:pt x="542" y="0"/>
                  </a:lnTo>
                  <a:lnTo>
                    <a:pt x="548" y="0"/>
                  </a:lnTo>
                  <a:lnTo>
                    <a:pt x="554" y="0"/>
                  </a:lnTo>
                  <a:lnTo>
                    <a:pt x="560" y="0"/>
                  </a:lnTo>
                  <a:lnTo>
                    <a:pt x="566" y="0"/>
                  </a:lnTo>
                  <a:lnTo>
                    <a:pt x="572" y="0"/>
                  </a:lnTo>
                  <a:lnTo>
                    <a:pt x="578" y="0"/>
                  </a:lnTo>
                  <a:lnTo>
                    <a:pt x="583" y="0"/>
                  </a:lnTo>
                  <a:lnTo>
                    <a:pt x="589" y="0"/>
                  </a:lnTo>
                  <a:lnTo>
                    <a:pt x="595" y="0"/>
                  </a:lnTo>
                  <a:lnTo>
                    <a:pt x="601" y="0"/>
                  </a:lnTo>
                  <a:lnTo>
                    <a:pt x="607" y="0"/>
                  </a:lnTo>
                  <a:lnTo>
                    <a:pt x="613" y="0"/>
                  </a:lnTo>
                  <a:lnTo>
                    <a:pt x="619" y="0"/>
                  </a:lnTo>
                  <a:lnTo>
                    <a:pt x="624" y="0"/>
                  </a:lnTo>
                  <a:lnTo>
                    <a:pt x="630" y="0"/>
                  </a:lnTo>
                  <a:lnTo>
                    <a:pt x="636" y="0"/>
                  </a:lnTo>
                  <a:lnTo>
                    <a:pt x="642" y="0"/>
                  </a:lnTo>
                  <a:lnTo>
                    <a:pt x="648" y="0"/>
                  </a:lnTo>
                  <a:lnTo>
                    <a:pt x="654" y="0"/>
                  </a:lnTo>
                  <a:lnTo>
                    <a:pt x="660" y="0"/>
                  </a:lnTo>
                  <a:lnTo>
                    <a:pt x="666" y="0"/>
                  </a:lnTo>
                  <a:lnTo>
                    <a:pt x="671" y="0"/>
                  </a:lnTo>
                  <a:lnTo>
                    <a:pt x="677" y="0"/>
                  </a:lnTo>
                  <a:lnTo>
                    <a:pt x="683" y="0"/>
                  </a:lnTo>
                  <a:lnTo>
                    <a:pt x="689" y="0"/>
                  </a:lnTo>
                  <a:lnTo>
                    <a:pt x="695" y="0"/>
                  </a:lnTo>
                  <a:lnTo>
                    <a:pt x="701" y="0"/>
                  </a:lnTo>
                  <a:lnTo>
                    <a:pt x="707" y="0"/>
                  </a:lnTo>
                  <a:lnTo>
                    <a:pt x="713" y="0"/>
                  </a:lnTo>
                  <a:lnTo>
                    <a:pt x="719" y="0"/>
                  </a:lnTo>
                  <a:lnTo>
                    <a:pt x="725" y="0"/>
                  </a:lnTo>
                  <a:lnTo>
                    <a:pt x="730" y="0"/>
                  </a:lnTo>
                  <a:lnTo>
                    <a:pt x="736" y="0"/>
                  </a:lnTo>
                  <a:lnTo>
                    <a:pt x="742" y="0"/>
                  </a:lnTo>
                  <a:lnTo>
                    <a:pt x="748" y="0"/>
                  </a:lnTo>
                  <a:lnTo>
                    <a:pt x="754" y="0"/>
                  </a:lnTo>
                  <a:lnTo>
                    <a:pt x="760" y="0"/>
                  </a:lnTo>
                  <a:lnTo>
                    <a:pt x="766" y="0"/>
                  </a:lnTo>
                  <a:lnTo>
                    <a:pt x="772" y="0"/>
                  </a:lnTo>
                  <a:lnTo>
                    <a:pt x="778" y="0"/>
                  </a:lnTo>
                  <a:lnTo>
                    <a:pt x="784" y="0"/>
                  </a:lnTo>
                  <a:lnTo>
                    <a:pt x="790" y="0"/>
                  </a:lnTo>
                  <a:lnTo>
                    <a:pt x="795" y="0"/>
                  </a:lnTo>
                  <a:lnTo>
                    <a:pt x="801" y="0"/>
                  </a:lnTo>
                  <a:lnTo>
                    <a:pt x="807" y="0"/>
                  </a:lnTo>
                  <a:lnTo>
                    <a:pt x="813" y="0"/>
                  </a:lnTo>
                  <a:lnTo>
                    <a:pt x="819" y="0"/>
                  </a:lnTo>
                  <a:lnTo>
                    <a:pt x="825" y="0"/>
                  </a:lnTo>
                  <a:lnTo>
                    <a:pt x="831" y="0"/>
                  </a:lnTo>
                  <a:lnTo>
                    <a:pt x="837" y="0"/>
                  </a:lnTo>
                  <a:lnTo>
                    <a:pt x="842" y="0"/>
                  </a:lnTo>
                  <a:lnTo>
                    <a:pt x="848" y="0"/>
                  </a:lnTo>
                  <a:lnTo>
                    <a:pt x="854" y="0"/>
                  </a:lnTo>
                  <a:lnTo>
                    <a:pt x="860" y="0"/>
                  </a:lnTo>
                  <a:lnTo>
                    <a:pt x="866" y="0"/>
                  </a:lnTo>
                  <a:lnTo>
                    <a:pt x="872" y="0"/>
                  </a:lnTo>
                  <a:lnTo>
                    <a:pt x="878" y="0"/>
                  </a:lnTo>
                  <a:lnTo>
                    <a:pt x="884" y="0"/>
                  </a:lnTo>
                  <a:lnTo>
                    <a:pt x="890" y="0"/>
                  </a:lnTo>
                  <a:lnTo>
                    <a:pt x="895" y="0"/>
                  </a:lnTo>
                  <a:lnTo>
                    <a:pt x="901" y="0"/>
                  </a:lnTo>
                  <a:lnTo>
                    <a:pt x="907" y="0"/>
                  </a:lnTo>
                  <a:lnTo>
                    <a:pt x="913" y="0"/>
                  </a:lnTo>
                  <a:lnTo>
                    <a:pt x="919" y="0"/>
                  </a:lnTo>
                  <a:lnTo>
                    <a:pt x="925" y="0"/>
                  </a:lnTo>
                  <a:lnTo>
                    <a:pt x="931" y="0"/>
                  </a:lnTo>
                  <a:lnTo>
                    <a:pt x="937" y="0"/>
                  </a:lnTo>
                  <a:lnTo>
                    <a:pt x="943" y="0"/>
                  </a:lnTo>
                  <a:lnTo>
                    <a:pt x="949" y="0"/>
                  </a:lnTo>
                  <a:lnTo>
                    <a:pt x="954" y="0"/>
                  </a:lnTo>
                  <a:lnTo>
                    <a:pt x="960" y="0"/>
                  </a:lnTo>
                  <a:lnTo>
                    <a:pt x="966" y="0"/>
                  </a:lnTo>
                  <a:lnTo>
                    <a:pt x="972" y="0"/>
                  </a:lnTo>
                  <a:lnTo>
                    <a:pt x="978" y="0"/>
                  </a:lnTo>
                  <a:lnTo>
                    <a:pt x="984" y="0"/>
                  </a:lnTo>
                  <a:lnTo>
                    <a:pt x="990" y="0"/>
                  </a:lnTo>
                  <a:lnTo>
                    <a:pt x="996" y="0"/>
                  </a:lnTo>
                  <a:lnTo>
                    <a:pt x="1002" y="0"/>
                  </a:lnTo>
                  <a:lnTo>
                    <a:pt x="1008" y="0"/>
                  </a:lnTo>
                  <a:lnTo>
                    <a:pt x="1013" y="0"/>
                  </a:lnTo>
                  <a:lnTo>
                    <a:pt x="1019" y="0"/>
                  </a:lnTo>
                  <a:lnTo>
                    <a:pt x="1025" y="0"/>
                  </a:lnTo>
                  <a:lnTo>
                    <a:pt x="1031" y="0"/>
                  </a:lnTo>
                  <a:lnTo>
                    <a:pt x="1037" y="0"/>
                  </a:lnTo>
                  <a:lnTo>
                    <a:pt x="1043" y="0"/>
                  </a:lnTo>
                  <a:lnTo>
                    <a:pt x="1049" y="0"/>
                  </a:lnTo>
                  <a:lnTo>
                    <a:pt x="1055" y="0"/>
                  </a:lnTo>
                  <a:lnTo>
                    <a:pt x="1060" y="0"/>
                  </a:lnTo>
                  <a:lnTo>
                    <a:pt x="1066" y="0"/>
                  </a:lnTo>
                  <a:lnTo>
                    <a:pt x="1072" y="0"/>
                  </a:lnTo>
                  <a:lnTo>
                    <a:pt x="1078" y="0"/>
                  </a:lnTo>
                  <a:lnTo>
                    <a:pt x="1084" y="0"/>
                  </a:lnTo>
                  <a:lnTo>
                    <a:pt x="1090" y="0"/>
                  </a:lnTo>
                  <a:lnTo>
                    <a:pt x="1096" y="0"/>
                  </a:lnTo>
                  <a:lnTo>
                    <a:pt x="1102" y="0"/>
                  </a:lnTo>
                  <a:lnTo>
                    <a:pt x="1108" y="0"/>
                  </a:lnTo>
                  <a:lnTo>
                    <a:pt x="1113" y="0"/>
                  </a:lnTo>
                  <a:lnTo>
                    <a:pt x="1119" y="0"/>
                  </a:lnTo>
                  <a:lnTo>
                    <a:pt x="1125" y="0"/>
                  </a:lnTo>
                  <a:lnTo>
                    <a:pt x="1131" y="0"/>
                  </a:lnTo>
                  <a:lnTo>
                    <a:pt x="1137" y="0"/>
                  </a:lnTo>
                  <a:lnTo>
                    <a:pt x="1143" y="0"/>
                  </a:lnTo>
                  <a:lnTo>
                    <a:pt x="1149" y="0"/>
                  </a:lnTo>
                  <a:lnTo>
                    <a:pt x="1155" y="0"/>
                  </a:lnTo>
                  <a:lnTo>
                    <a:pt x="1161" y="0"/>
                  </a:lnTo>
                  <a:lnTo>
                    <a:pt x="1167" y="0"/>
                  </a:lnTo>
                  <a:lnTo>
                    <a:pt x="1173" y="0"/>
                  </a:lnTo>
                  <a:lnTo>
                    <a:pt x="1178" y="0"/>
                  </a:lnTo>
                  <a:lnTo>
                    <a:pt x="1184" y="0"/>
                  </a:lnTo>
                  <a:lnTo>
                    <a:pt x="1190" y="0"/>
                  </a:lnTo>
                  <a:lnTo>
                    <a:pt x="1196" y="0"/>
                  </a:lnTo>
                  <a:lnTo>
                    <a:pt x="1202" y="0"/>
                  </a:lnTo>
                  <a:lnTo>
                    <a:pt x="1208" y="0"/>
                  </a:lnTo>
                  <a:lnTo>
                    <a:pt x="1214" y="0"/>
                  </a:lnTo>
                  <a:lnTo>
                    <a:pt x="1220" y="0"/>
                  </a:lnTo>
                  <a:lnTo>
                    <a:pt x="1226" y="0"/>
                  </a:lnTo>
                  <a:lnTo>
                    <a:pt x="1231" y="0"/>
                  </a:lnTo>
                  <a:lnTo>
                    <a:pt x="1237" y="0"/>
                  </a:lnTo>
                  <a:lnTo>
                    <a:pt x="1243" y="0"/>
                  </a:lnTo>
                  <a:lnTo>
                    <a:pt x="1249" y="0"/>
                  </a:lnTo>
                  <a:lnTo>
                    <a:pt x="1255" y="0"/>
                  </a:lnTo>
                  <a:lnTo>
                    <a:pt x="1261" y="0"/>
                  </a:lnTo>
                  <a:lnTo>
                    <a:pt x="1267" y="0"/>
                  </a:lnTo>
                  <a:lnTo>
                    <a:pt x="1273" y="0"/>
                  </a:lnTo>
                  <a:lnTo>
                    <a:pt x="1278" y="0"/>
                  </a:lnTo>
                  <a:lnTo>
                    <a:pt x="1284" y="0"/>
                  </a:lnTo>
                  <a:lnTo>
                    <a:pt x="1290" y="0"/>
                  </a:lnTo>
                  <a:lnTo>
                    <a:pt x="1296" y="0"/>
                  </a:lnTo>
                  <a:lnTo>
                    <a:pt x="1302" y="0"/>
                  </a:lnTo>
                  <a:lnTo>
                    <a:pt x="1308" y="0"/>
                  </a:lnTo>
                  <a:lnTo>
                    <a:pt x="1314" y="0"/>
                  </a:lnTo>
                  <a:lnTo>
                    <a:pt x="1320" y="0"/>
                  </a:lnTo>
                  <a:lnTo>
                    <a:pt x="1325" y="0"/>
                  </a:lnTo>
                  <a:lnTo>
                    <a:pt x="1331" y="0"/>
                  </a:lnTo>
                  <a:lnTo>
                    <a:pt x="1337" y="0"/>
                  </a:lnTo>
                  <a:lnTo>
                    <a:pt x="1343" y="0"/>
                  </a:lnTo>
                  <a:lnTo>
                    <a:pt x="1349" y="0"/>
                  </a:lnTo>
                  <a:lnTo>
                    <a:pt x="1355" y="0"/>
                  </a:lnTo>
                  <a:lnTo>
                    <a:pt x="1361" y="0"/>
                  </a:lnTo>
                  <a:lnTo>
                    <a:pt x="1367" y="0"/>
                  </a:lnTo>
                  <a:lnTo>
                    <a:pt x="1373" y="0"/>
                  </a:lnTo>
                  <a:lnTo>
                    <a:pt x="1379" y="0"/>
                  </a:lnTo>
                  <a:lnTo>
                    <a:pt x="1384" y="0"/>
                  </a:lnTo>
                  <a:lnTo>
                    <a:pt x="1390" y="0"/>
                  </a:lnTo>
                  <a:lnTo>
                    <a:pt x="1396" y="0"/>
                  </a:lnTo>
                  <a:lnTo>
                    <a:pt x="1402" y="0"/>
                  </a:lnTo>
                  <a:lnTo>
                    <a:pt x="1408" y="0"/>
                  </a:lnTo>
                  <a:lnTo>
                    <a:pt x="1414" y="0"/>
                  </a:lnTo>
                  <a:lnTo>
                    <a:pt x="1420" y="0"/>
                  </a:lnTo>
                  <a:lnTo>
                    <a:pt x="1426" y="0"/>
                  </a:lnTo>
                  <a:lnTo>
                    <a:pt x="1432" y="0"/>
                  </a:lnTo>
                  <a:lnTo>
                    <a:pt x="1438" y="0"/>
                  </a:lnTo>
                  <a:lnTo>
                    <a:pt x="1444" y="0"/>
                  </a:lnTo>
                  <a:lnTo>
                    <a:pt x="1449" y="0"/>
                  </a:lnTo>
                  <a:lnTo>
                    <a:pt x="1455" y="0"/>
                  </a:lnTo>
                  <a:lnTo>
                    <a:pt x="1461" y="0"/>
                  </a:lnTo>
                  <a:lnTo>
                    <a:pt x="1467" y="0"/>
                  </a:lnTo>
                  <a:lnTo>
                    <a:pt x="1473" y="0"/>
                  </a:lnTo>
                  <a:lnTo>
                    <a:pt x="1479" y="0"/>
                  </a:lnTo>
                  <a:lnTo>
                    <a:pt x="1485" y="0"/>
                  </a:lnTo>
                  <a:lnTo>
                    <a:pt x="1491" y="0"/>
                  </a:lnTo>
                  <a:lnTo>
                    <a:pt x="1496" y="0"/>
                  </a:lnTo>
                  <a:lnTo>
                    <a:pt x="1502" y="0"/>
                  </a:lnTo>
                  <a:lnTo>
                    <a:pt x="1508" y="0"/>
                  </a:lnTo>
                  <a:lnTo>
                    <a:pt x="1514" y="0"/>
                  </a:lnTo>
                  <a:lnTo>
                    <a:pt x="1520" y="0"/>
                  </a:lnTo>
                  <a:lnTo>
                    <a:pt x="1526" y="0"/>
                  </a:lnTo>
                  <a:lnTo>
                    <a:pt x="1532" y="0"/>
                  </a:lnTo>
                  <a:lnTo>
                    <a:pt x="1538" y="0"/>
                  </a:lnTo>
                  <a:lnTo>
                    <a:pt x="1544" y="0"/>
                  </a:lnTo>
                  <a:lnTo>
                    <a:pt x="1549" y="0"/>
                  </a:lnTo>
                  <a:lnTo>
                    <a:pt x="1555" y="0"/>
                  </a:lnTo>
                  <a:lnTo>
                    <a:pt x="1561" y="0"/>
                  </a:lnTo>
                  <a:lnTo>
                    <a:pt x="1567" y="0"/>
                  </a:lnTo>
                  <a:lnTo>
                    <a:pt x="1573" y="0"/>
                  </a:lnTo>
                  <a:lnTo>
                    <a:pt x="1579" y="0"/>
                  </a:lnTo>
                  <a:lnTo>
                    <a:pt x="1585" y="0"/>
                  </a:lnTo>
                  <a:lnTo>
                    <a:pt x="1591" y="0"/>
                  </a:lnTo>
                  <a:lnTo>
                    <a:pt x="1597" y="0"/>
                  </a:lnTo>
                  <a:lnTo>
                    <a:pt x="1603" y="0"/>
                  </a:lnTo>
                  <a:lnTo>
                    <a:pt x="1608" y="0"/>
                  </a:lnTo>
                  <a:lnTo>
                    <a:pt x="1614" y="0"/>
                  </a:lnTo>
                  <a:lnTo>
                    <a:pt x="1620" y="0"/>
                  </a:lnTo>
                  <a:lnTo>
                    <a:pt x="1626" y="0"/>
                  </a:lnTo>
                  <a:lnTo>
                    <a:pt x="1632" y="0"/>
                  </a:lnTo>
                  <a:lnTo>
                    <a:pt x="1638" y="0"/>
                  </a:lnTo>
                  <a:lnTo>
                    <a:pt x="1644" y="0"/>
                  </a:lnTo>
                  <a:lnTo>
                    <a:pt x="1650" y="0"/>
                  </a:lnTo>
                  <a:lnTo>
                    <a:pt x="1656" y="0"/>
                  </a:lnTo>
                  <a:lnTo>
                    <a:pt x="1662" y="0"/>
                  </a:lnTo>
                  <a:lnTo>
                    <a:pt x="1667" y="0"/>
                  </a:lnTo>
                  <a:lnTo>
                    <a:pt x="1673" y="0"/>
                  </a:lnTo>
                  <a:lnTo>
                    <a:pt x="1679" y="0"/>
                  </a:lnTo>
                  <a:lnTo>
                    <a:pt x="1685" y="0"/>
                  </a:lnTo>
                  <a:lnTo>
                    <a:pt x="1691" y="0"/>
                  </a:lnTo>
                  <a:lnTo>
                    <a:pt x="1697" y="0"/>
                  </a:lnTo>
                  <a:lnTo>
                    <a:pt x="1703" y="0"/>
                  </a:lnTo>
                  <a:lnTo>
                    <a:pt x="1708" y="0"/>
                  </a:lnTo>
                  <a:lnTo>
                    <a:pt x="1714" y="0"/>
                  </a:lnTo>
                  <a:lnTo>
                    <a:pt x="1720" y="0"/>
                  </a:lnTo>
                  <a:lnTo>
                    <a:pt x="1726" y="0"/>
                  </a:lnTo>
                  <a:lnTo>
                    <a:pt x="1732" y="0"/>
                  </a:lnTo>
                  <a:lnTo>
                    <a:pt x="1738" y="0"/>
                  </a:lnTo>
                  <a:lnTo>
                    <a:pt x="1744" y="0"/>
                  </a:lnTo>
                  <a:lnTo>
                    <a:pt x="1750" y="0"/>
                  </a:lnTo>
                  <a:lnTo>
                    <a:pt x="1756" y="0"/>
                  </a:lnTo>
                  <a:lnTo>
                    <a:pt x="1762" y="0"/>
                  </a:lnTo>
                  <a:lnTo>
                    <a:pt x="1767" y="0"/>
                  </a:lnTo>
                  <a:lnTo>
                    <a:pt x="1773" y="0"/>
                  </a:lnTo>
                  <a:lnTo>
                    <a:pt x="1779" y="0"/>
                  </a:lnTo>
                  <a:lnTo>
                    <a:pt x="1785" y="0"/>
                  </a:lnTo>
                  <a:lnTo>
                    <a:pt x="1791" y="0"/>
                  </a:lnTo>
                  <a:lnTo>
                    <a:pt x="1797" y="0"/>
                  </a:lnTo>
                  <a:lnTo>
                    <a:pt x="1803" y="0"/>
                  </a:lnTo>
                  <a:lnTo>
                    <a:pt x="1809" y="0"/>
                  </a:lnTo>
                  <a:lnTo>
                    <a:pt x="1815" y="0"/>
                  </a:lnTo>
                  <a:lnTo>
                    <a:pt x="1821" y="0"/>
                  </a:lnTo>
                  <a:lnTo>
                    <a:pt x="1827" y="0"/>
                  </a:lnTo>
                  <a:lnTo>
                    <a:pt x="1832" y="0"/>
                  </a:lnTo>
                  <a:lnTo>
                    <a:pt x="1838" y="0"/>
                  </a:lnTo>
                  <a:lnTo>
                    <a:pt x="1844" y="0"/>
                  </a:lnTo>
                  <a:lnTo>
                    <a:pt x="1850" y="0"/>
                  </a:lnTo>
                  <a:lnTo>
                    <a:pt x="1856" y="0"/>
                  </a:lnTo>
                  <a:lnTo>
                    <a:pt x="1862" y="0"/>
                  </a:lnTo>
                  <a:lnTo>
                    <a:pt x="1868" y="0"/>
                  </a:lnTo>
                  <a:lnTo>
                    <a:pt x="1874" y="0"/>
                  </a:lnTo>
                  <a:lnTo>
                    <a:pt x="1880" y="0"/>
                  </a:lnTo>
                  <a:lnTo>
                    <a:pt x="1885" y="0"/>
                  </a:lnTo>
                  <a:lnTo>
                    <a:pt x="1891" y="0"/>
                  </a:lnTo>
                  <a:lnTo>
                    <a:pt x="1897" y="0"/>
                  </a:lnTo>
                  <a:lnTo>
                    <a:pt x="1903" y="0"/>
                  </a:lnTo>
                  <a:lnTo>
                    <a:pt x="1909" y="0"/>
                  </a:lnTo>
                  <a:lnTo>
                    <a:pt x="1915" y="0"/>
                  </a:lnTo>
                  <a:lnTo>
                    <a:pt x="1921" y="0"/>
                  </a:lnTo>
                  <a:lnTo>
                    <a:pt x="1926" y="0"/>
                  </a:lnTo>
                  <a:lnTo>
                    <a:pt x="1932" y="0"/>
                  </a:lnTo>
                  <a:lnTo>
                    <a:pt x="1938" y="0"/>
                  </a:lnTo>
                  <a:lnTo>
                    <a:pt x="1944" y="0"/>
                  </a:lnTo>
                  <a:lnTo>
                    <a:pt x="1950" y="0"/>
                  </a:lnTo>
                  <a:lnTo>
                    <a:pt x="1956" y="0"/>
                  </a:lnTo>
                  <a:lnTo>
                    <a:pt x="1962" y="0"/>
                  </a:lnTo>
                  <a:lnTo>
                    <a:pt x="1968" y="0"/>
                  </a:lnTo>
                  <a:lnTo>
                    <a:pt x="1974" y="0"/>
                  </a:lnTo>
                  <a:lnTo>
                    <a:pt x="1979" y="0"/>
                  </a:lnTo>
                  <a:lnTo>
                    <a:pt x="1985" y="0"/>
                  </a:lnTo>
                  <a:lnTo>
                    <a:pt x="1991" y="0"/>
                  </a:lnTo>
                  <a:lnTo>
                    <a:pt x="1997" y="0"/>
                  </a:lnTo>
                  <a:lnTo>
                    <a:pt x="2003" y="0"/>
                  </a:lnTo>
                  <a:lnTo>
                    <a:pt x="2009" y="0"/>
                  </a:lnTo>
                  <a:lnTo>
                    <a:pt x="2015" y="0"/>
                  </a:lnTo>
                  <a:lnTo>
                    <a:pt x="2021" y="0"/>
                  </a:lnTo>
                  <a:lnTo>
                    <a:pt x="2027" y="0"/>
                  </a:lnTo>
                  <a:lnTo>
                    <a:pt x="2033" y="0"/>
                  </a:lnTo>
                  <a:lnTo>
                    <a:pt x="2039" y="0"/>
                  </a:lnTo>
                  <a:lnTo>
                    <a:pt x="2044" y="0"/>
                  </a:lnTo>
                  <a:lnTo>
                    <a:pt x="2050" y="0"/>
                  </a:lnTo>
                  <a:lnTo>
                    <a:pt x="2056" y="0"/>
                  </a:lnTo>
                  <a:lnTo>
                    <a:pt x="2062" y="0"/>
                  </a:lnTo>
                  <a:lnTo>
                    <a:pt x="2068" y="0"/>
                  </a:lnTo>
                  <a:lnTo>
                    <a:pt x="2074" y="0"/>
                  </a:lnTo>
                  <a:lnTo>
                    <a:pt x="2080" y="0"/>
                  </a:lnTo>
                  <a:lnTo>
                    <a:pt x="2086" y="0"/>
                  </a:lnTo>
                  <a:lnTo>
                    <a:pt x="2092" y="0"/>
                  </a:lnTo>
                  <a:lnTo>
                    <a:pt x="2097" y="0"/>
                  </a:lnTo>
                  <a:lnTo>
                    <a:pt x="2103" y="0"/>
                  </a:lnTo>
                  <a:lnTo>
                    <a:pt x="2109" y="0"/>
                  </a:lnTo>
                  <a:lnTo>
                    <a:pt x="2115" y="0"/>
                  </a:lnTo>
                  <a:lnTo>
                    <a:pt x="2121" y="0"/>
                  </a:lnTo>
                  <a:lnTo>
                    <a:pt x="2127" y="0"/>
                  </a:lnTo>
                  <a:lnTo>
                    <a:pt x="2133" y="0"/>
                  </a:lnTo>
                  <a:lnTo>
                    <a:pt x="2139" y="0"/>
                  </a:lnTo>
                  <a:lnTo>
                    <a:pt x="2144" y="0"/>
                  </a:lnTo>
                  <a:lnTo>
                    <a:pt x="2150" y="0"/>
                  </a:lnTo>
                  <a:lnTo>
                    <a:pt x="2156" y="0"/>
                  </a:lnTo>
                  <a:lnTo>
                    <a:pt x="2162" y="0"/>
                  </a:lnTo>
                  <a:lnTo>
                    <a:pt x="2168" y="0"/>
                  </a:lnTo>
                  <a:lnTo>
                    <a:pt x="2174" y="0"/>
                  </a:lnTo>
                  <a:lnTo>
                    <a:pt x="2180" y="0"/>
                  </a:lnTo>
                  <a:lnTo>
                    <a:pt x="2186" y="0"/>
                  </a:lnTo>
                  <a:lnTo>
                    <a:pt x="2192" y="0"/>
                  </a:lnTo>
                  <a:lnTo>
                    <a:pt x="2198" y="0"/>
                  </a:lnTo>
                  <a:lnTo>
                    <a:pt x="2203" y="0"/>
                  </a:lnTo>
                  <a:lnTo>
                    <a:pt x="2209" y="0"/>
                  </a:lnTo>
                  <a:lnTo>
                    <a:pt x="2215" y="0"/>
                  </a:lnTo>
                  <a:lnTo>
                    <a:pt x="2221" y="0"/>
                  </a:lnTo>
                  <a:lnTo>
                    <a:pt x="2227" y="0"/>
                  </a:lnTo>
                  <a:lnTo>
                    <a:pt x="2233" y="0"/>
                  </a:lnTo>
                  <a:lnTo>
                    <a:pt x="2239" y="0"/>
                  </a:lnTo>
                  <a:lnTo>
                    <a:pt x="2245" y="0"/>
                  </a:lnTo>
                  <a:lnTo>
                    <a:pt x="2251" y="0"/>
                  </a:lnTo>
                  <a:lnTo>
                    <a:pt x="2257" y="0"/>
                  </a:lnTo>
                  <a:lnTo>
                    <a:pt x="2263" y="0"/>
                  </a:lnTo>
                  <a:lnTo>
                    <a:pt x="2268" y="0"/>
                  </a:lnTo>
                  <a:lnTo>
                    <a:pt x="2274" y="0"/>
                  </a:lnTo>
                  <a:lnTo>
                    <a:pt x="2280" y="0"/>
                  </a:lnTo>
                  <a:lnTo>
                    <a:pt x="2286" y="0"/>
                  </a:lnTo>
                  <a:lnTo>
                    <a:pt x="2292" y="0"/>
                  </a:lnTo>
                  <a:lnTo>
                    <a:pt x="2298" y="0"/>
                  </a:lnTo>
                  <a:lnTo>
                    <a:pt x="2304" y="0"/>
                  </a:lnTo>
                  <a:lnTo>
                    <a:pt x="2310" y="0"/>
                  </a:lnTo>
                  <a:lnTo>
                    <a:pt x="2315" y="0"/>
                  </a:lnTo>
                  <a:lnTo>
                    <a:pt x="2321" y="0"/>
                  </a:lnTo>
                  <a:lnTo>
                    <a:pt x="2327" y="0"/>
                  </a:lnTo>
                  <a:lnTo>
                    <a:pt x="2333" y="0"/>
                  </a:lnTo>
                  <a:lnTo>
                    <a:pt x="2339" y="0"/>
                  </a:lnTo>
                  <a:lnTo>
                    <a:pt x="2345" y="0"/>
                  </a:lnTo>
                  <a:lnTo>
                    <a:pt x="2351" y="0"/>
                  </a:lnTo>
                  <a:lnTo>
                    <a:pt x="2357" y="0"/>
                  </a:lnTo>
                  <a:lnTo>
                    <a:pt x="2362" y="0"/>
                  </a:lnTo>
                  <a:lnTo>
                    <a:pt x="2368" y="0"/>
                  </a:lnTo>
                  <a:lnTo>
                    <a:pt x="2374" y="0"/>
                  </a:lnTo>
                  <a:lnTo>
                    <a:pt x="2380" y="0"/>
                  </a:lnTo>
                  <a:lnTo>
                    <a:pt x="2386" y="0"/>
                  </a:lnTo>
                  <a:lnTo>
                    <a:pt x="2392" y="0"/>
                  </a:lnTo>
                  <a:lnTo>
                    <a:pt x="2398" y="0"/>
                  </a:lnTo>
                  <a:lnTo>
                    <a:pt x="2404" y="0"/>
                  </a:lnTo>
                  <a:lnTo>
                    <a:pt x="2410" y="0"/>
                  </a:lnTo>
                  <a:lnTo>
                    <a:pt x="2416" y="0"/>
                  </a:lnTo>
                  <a:lnTo>
                    <a:pt x="2421" y="0"/>
                  </a:lnTo>
                  <a:lnTo>
                    <a:pt x="2427" y="0"/>
                  </a:lnTo>
                  <a:lnTo>
                    <a:pt x="2433" y="0"/>
                  </a:lnTo>
                  <a:lnTo>
                    <a:pt x="2439" y="0"/>
                  </a:lnTo>
                  <a:lnTo>
                    <a:pt x="2445" y="0"/>
                  </a:lnTo>
                  <a:lnTo>
                    <a:pt x="2451" y="0"/>
                  </a:lnTo>
                  <a:lnTo>
                    <a:pt x="2457" y="0"/>
                  </a:lnTo>
                  <a:lnTo>
                    <a:pt x="2463" y="0"/>
                  </a:lnTo>
                  <a:lnTo>
                    <a:pt x="2469" y="0"/>
                  </a:lnTo>
                  <a:lnTo>
                    <a:pt x="2475" y="0"/>
                  </a:lnTo>
                  <a:lnTo>
                    <a:pt x="2481" y="0"/>
                  </a:lnTo>
                  <a:lnTo>
                    <a:pt x="2486" y="0"/>
                  </a:lnTo>
                  <a:lnTo>
                    <a:pt x="2492" y="0"/>
                  </a:lnTo>
                  <a:lnTo>
                    <a:pt x="2498" y="0"/>
                  </a:lnTo>
                  <a:lnTo>
                    <a:pt x="2504" y="0"/>
                  </a:lnTo>
                  <a:lnTo>
                    <a:pt x="2510" y="0"/>
                  </a:lnTo>
                  <a:lnTo>
                    <a:pt x="2516" y="0"/>
                  </a:lnTo>
                  <a:lnTo>
                    <a:pt x="2522" y="0"/>
                  </a:lnTo>
                  <a:lnTo>
                    <a:pt x="2528" y="0"/>
                  </a:lnTo>
                  <a:lnTo>
                    <a:pt x="2533" y="0"/>
                  </a:lnTo>
                  <a:lnTo>
                    <a:pt x="2539" y="0"/>
                  </a:lnTo>
                  <a:lnTo>
                    <a:pt x="2545" y="0"/>
                  </a:lnTo>
                  <a:lnTo>
                    <a:pt x="2551" y="0"/>
                  </a:lnTo>
                  <a:lnTo>
                    <a:pt x="2557" y="0"/>
                  </a:lnTo>
                  <a:lnTo>
                    <a:pt x="2563" y="0"/>
                  </a:lnTo>
                  <a:lnTo>
                    <a:pt x="2569" y="0"/>
                  </a:lnTo>
                  <a:lnTo>
                    <a:pt x="2575" y="0"/>
                  </a:lnTo>
                  <a:lnTo>
                    <a:pt x="2580" y="0"/>
                  </a:lnTo>
                  <a:lnTo>
                    <a:pt x="2586" y="0"/>
                  </a:lnTo>
                  <a:lnTo>
                    <a:pt x="2592" y="0"/>
                  </a:lnTo>
                  <a:lnTo>
                    <a:pt x="2598" y="0"/>
                  </a:lnTo>
                  <a:lnTo>
                    <a:pt x="2604" y="0"/>
                  </a:lnTo>
                  <a:lnTo>
                    <a:pt x="2610" y="0"/>
                  </a:lnTo>
                  <a:lnTo>
                    <a:pt x="2616" y="0"/>
                  </a:lnTo>
                  <a:lnTo>
                    <a:pt x="2622" y="0"/>
                  </a:lnTo>
                  <a:lnTo>
                    <a:pt x="2628" y="0"/>
                  </a:lnTo>
                  <a:lnTo>
                    <a:pt x="2633" y="0"/>
                  </a:lnTo>
                  <a:lnTo>
                    <a:pt x="2639" y="0"/>
                  </a:lnTo>
                  <a:lnTo>
                    <a:pt x="2645" y="0"/>
                  </a:lnTo>
                  <a:lnTo>
                    <a:pt x="2651" y="0"/>
                  </a:lnTo>
                  <a:lnTo>
                    <a:pt x="2657" y="0"/>
                  </a:lnTo>
                  <a:lnTo>
                    <a:pt x="2663" y="0"/>
                  </a:lnTo>
                  <a:lnTo>
                    <a:pt x="2669" y="0"/>
                  </a:lnTo>
                  <a:lnTo>
                    <a:pt x="2675" y="0"/>
                  </a:lnTo>
                  <a:lnTo>
                    <a:pt x="2681" y="0"/>
                  </a:lnTo>
                  <a:lnTo>
                    <a:pt x="2687" y="0"/>
                  </a:lnTo>
                  <a:lnTo>
                    <a:pt x="2693" y="0"/>
                  </a:lnTo>
                  <a:lnTo>
                    <a:pt x="2698" y="0"/>
                  </a:lnTo>
                  <a:lnTo>
                    <a:pt x="2704" y="0"/>
                  </a:lnTo>
                  <a:lnTo>
                    <a:pt x="2710" y="0"/>
                  </a:lnTo>
                  <a:lnTo>
                    <a:pt x="2716" y="0"/>
                  </a:lnTo>
                  <a:lnTo>
                    <a:pt x="2722" y="0"/>
                  </a:lnTo>
                  <a:lnTo>
                    <a:pt x="2728" y="0"/>
                  </a:lnTo>
                  <a:lnTo>
                    <a:pt x="2734" y="0"/>
                  </a:lnTo>
                  <a:lnTo>
                    <a:pt x="2740" y="0"/>
                  </a:lnTo>
                  <a:lnTo>
                    <a:pt x="2746" y="0"/>
                  </a:lnTo>
                  <a:lnTo>
                    <a:pt x="2751" y="0"/>
                  </a:lnTo>
                  <a:lnTo>
                    <a:pt x="2757" y="0"/>
                  </a:lnTo>
                  <a:lnTo>
                    <a:pt x="2763" y="0"/>
                  </a:lnTo>
                  <a:lnTo>
                    <a:pt x="2769" y="0"/>
                  </a:lnTo>
                  <a:lnTo>
                    <a:pt x="2775" y="0"/>
                  </a:lnTo>
                  <a:lnTo>
                    <a:pt x="2781" y="0"/>
                  </a:lnTo>
                  <a:lnTo>
                    <a:pt x="2787" y="0"/>
                  </a:lnTo>
                  <a:lnTo>
                    <a:pt x="2793" y="0"/>
                  </a:lnTo>
                  <a:lnTo>
                    <a:pt x="2798" y="0"/>
                  </a:lnTo>
                  <a:lnTo>
                    <a:pt x="2804" y="0"/>
                  </a:lnTo>
                  <a:lnTo>
                    <a:pt x="2810" y="0"/>
                  </a:lnTo>
                  <a:lnTo>
                    <a:pt x="2816" y="0"/>
                  </a:lnTo>
                  <a:lnTo>
                    <a:pt x="2822" y="0"/>
                  </a:lnTo>
                  <a:lnTo>
                    <a:pt x="2828" y="0"/>
                  </a:lnTo>
                  <a:lnTo>
                    <a:pt x="2834" y="0"/>
                  </a:lnTo>
                  <a:lnTo>
                    <a:pt x="2840" y="0"/>
                  </a:lnTo>
                  <a:lnTo>
                    <a:pt x="2846" y="0"/>
                  </a:lnTo>
                  <a:lnTo>
                    <a:pt x="2852" y="0"/>
                  </a:lnTo>
                  <a:lnTo>
                    <a:pt x="2858" y="0"/>
                  </a:lnTo>
                  <a:lnTo>
                    <a:pt x="2863" y="0"/>
                  </a:lnTo>
                  <a:lnTo>
                    <a:pt x="2869" y="0"/>
                  </a:lnTo>
                  <a:lnTo>
                    <a:pt x="2875" y="0"/>
                  </a:lnTo>
                  <a:lnTo>
                    <a:pt x="2881" y="0"/>
                  </a:lnTo>
                  <a:lnTo>
                    <a:pt x="2887" y="0"/>
                  </a:lnTo>
                  <a:lnTo>
                    <a:pt x="2893" y="0"/>
                  </a:lnTo>
                  <a:lnTo>
                    <a:pt x="2899" y="0"/>
                  </a:lnTo>
                  <a:lnTo>
                    <a:pt x="2905" y="0"/>
                  </a:lnTo>
                  <a:lnTo>
                    <a:pt x="2911" y="0"/>
                  </a:lnTo>
                  <a:lnTo>
                    <a:pt x="2917" y="0"/>
                  </a:lnTo>
                  <a:lnTo>
                    <a:pt x="2922" y="0"/>
                  </a:lnTo>
                  <a:lnTo>
                    <a:pt x="2928" y="0"/>
                  </a:lnTo>
                  <a:lnTo>
                    <a:pt x="2934" y="0"/>
                  </a:lnTo>
                  <a:lnTo>
                    <a:pt x="2940" y="0"/>
                  </a:lnTo>
                  <a:lnTo>
                    <a:pt x="2946" y="0"/>
                  </a:lnTo>
                  <a:lnTo>
                    <a:pt x="2952" y="0"/>
                  </a:lnTo>
                  <a:lnTo>
                    <a:pt x="2958" y="0"/>
                  </a:lnTo>
                  <a:lnTo>
                    <a:pt x="2964" y="0"/>
                  </a:lnTo>
                  <a:lnTo>
                    <a:pt x="2969" y="0"/>
                  </a:lnTo>
                  <a:lnTo>
                    <a:pt x="2975" y="0"/>
                  </a:lnTo>
                  <a:lnTo>
                    <a:pt x="2981" y="0"/>
                  </a:lnTo>
                  <a:lnTo>
                    <a:pt x="2987" y="0"/>
                  </a:lnTo>
                  <a:lnTo>
                    <a:pt x="2993" y="0"/>
                  </a:lnTo>
                  <a:lnTo>
                    <a:pt x="2999" y="0"/>
                  </a:lnTo>
                  <a:lnTo>
                    <a:pt x="3005" y="0"/>
                  </a:lnTo>
                  <a:lnTo>
                    <a:pt x="3011" y="0"/>
                  </a:lnTo>
                  <a:lnTo>
                    <a:pt x="3016" y="0"/>
                  </a:lnTo>
                  <a:lnTo>
                    <a:pt x="3022" y="0"/>
                  </a:lnTo>
                  <a:lnTo>
                    <a:pt x="3028" y="0"/>
                  </a:lnTo>
                  <a:lnTo>
                    <a:pt x="3034" y="0"/>
                  </a:lnTo>
                  <a:lnTo>
                    <a:pt x="3040" y="0"/>
                  </a:lnTo>
                  <a:lnTo>
                    <a:pt x="3046" y="0"/>
                  </a:lnTo>
                  <a:lnTo>
                    <a:pt x="3052" y="0"/>
                  </a:lnTo>
                  <a:lnTo>
                    <a:pt x="3058" y="0"/>
                  </a:lnTo>
                  <a:lnTo>
                    <a:pt x="3064" y="0"/>
                  </a:lnTo>
                  <a:lnTo>
                    <a:pt x="3070" y="0"/>
                  </a:lnTo>
                  <a:lnTo>
                    <a:pt x="3075" y="0"/>
                  </a:lnTo>
                  <a:lnTo>
                    <a:pt x="3081" y="0"/>
                  </a:lnTo>
                  <a:lnTo>
                    <a:pt x="3087" y="0"/>
                  </a:lnTo>
                  <a:lnTo>
                    <a:pt x="3093" y="0"/>
                  </a:lnTo>
                  <a:lnTo>
                    <a:pt x="3099" y="0"/>
                  </a:lnTo>
                  <a:lnTo>
                    <a:pt x="3105" y="0"/>
                  </a:lnTo>
                  <a:lnTo>
                    <a:pt x="3111" y="0"/>
                  </a:lnTo>
                  <a:lnTo>
                    <a:pt x="3117" y="0"/>
                  </a:lnTo>
                  <a:lnTo>
                    <a:pt x="3123" y="0"/>
                  </a:lnTo>
                  <a:lnTo>
                    <a:pt x="3129" y="0"/>
                  </a:lnTo>
                  <a:lnTo>
                    <a:pt x="3135" y="0"/>
                  </a:lnTo>
                  <a:lnTo>
                    <a:pt x="3140" y="0"/>
                  </a:lnTo>
                  <a:lnTo>
                    <a:pt x="3146" y="0"/>
                  </a:lnTo>
                  <a:lnTo>
                    <a:pt x="3152" y="0"/>
                  </a:lnTo>
                  <a:lnTo>
                    <a:pt x="3158" y="0"/>
                  </a:lnTo>
                  <a:lnTo>
                    <a:pt x="3164" y="0"/>
                  </a:lnTo>
                  <a:lnTo>
                    <a:pt x="3170" y="0"/>
                  </a:lnTo>
                  <a:lnTo>
                    <a:pt x="3176" y="0"/>
                  </a:lnTo>
                  <a:lnTo>
                    <a:pt x="3181" y="0"/>
                  </a:lnTo>
                  <a:lnTo>
                    <a:pt x="3187" y="0"/>
                  </a:lnTo>
                  <a:lnTo>
                    <a:pt x="3193" y="0"/>
                  </a:lnTo>
                  <a:lnTo>
                    <a:pt x="3199" y="0"/>
                  </a:lnTo>
                  <a:lnTo>
                    <a:pt x="3205" y="0"/>
                  </a:lnTo>
                  <a:lnTo>
                    <a:pt x="3211" y="0"/>
                  </a:lnTo>
                  <a:lnTo>
                    <a:pt x="3217" y="0"/>
                  </a:lnTo>
                  <a:lnTo>
                    <a:pt x="3223" y="0"/>
                  </a:lnTo>
                  <a:lnTo>
                    <a:pt x="3228" y="0"/>
                  </a:lnTo>
                  <a:lnTo>
                    <a:pt x="3234" y="0"/>
                  </a:lnTo>
                  <a:lnTo>
                    <a:pt x="3240" y="0"/>
                  </a:lnTo>
                  <a:lnTo>
                    <a:pt x="3246" y="0"/>
                  </a:lnTo>
                  <a:lnTo>
                    <a:pt x="3252" y="0"/>
                  </a:lnTo>
                  <a:lnTo>
                    <a:pt x="3258" y="0"/>
                  </a:lnTo>
                  <a:lnTo>
                    <a:pt x="3264" y="0"/>
                  </a:lnTo>
                  <a:lnTo>
                    <a:pt x="3270" y="0"/>
                  </a:lnTo>
                  <a:lnTo>
                    <a:pt x="3276" y="0"/>
                  </a:lnTo>
                  <a:lnTo>
                    <a:pt x="3282" y="0"/>
                  </a:lnTo>
                  <a:lnTo>
                    <a:pt x="3287" y="0"/>
                  </a:lnTo>
                  <a:lnTo>
                    <a:pt x="3293" y="0"/>
                  </a:lnTo>
                  <a:lnTo>
                    <a:pt x="3299" y="0"/>
                  </a:lnTo>
                  <a:lnTo>
                    <a:pt x="3305" y="0"/>
                  </a:lnTo>
                  <a:lnTo>
                    <a:pt x="3311" y="0"/>
                  </a:lnTo>
                  <a:lnTo>
                    <a:pt x="3317" y="0"/>
                  </a:lnTo>
                  <a:lnTo>
                    <a:pt x="3323" y="0"/>
                  </a:lnTo>
                  <a:lnTo>
                    <a:pt x="3329" y="0"/>
                  </a:lnTo>
                  <a:lnTo>
                    <a:pt x="3335" y="0"/>
                  </a:lnTo>
                  <a:lnTo>
                    <a:pt x="3341" y="0"/>
                  </a:lnTo>
                  <a:lnTo>
                    <a:pt x="3347" y="0"/>
                  </a:lnTo>
                  <a:lnTo>
                    <a:pt x="3352" y="0"/>
                  </a:lnTo>
                  <a:lnTo>
                    <a:pt x="3358" y="0"/>
                  </a:lnTo>
                  <a:lnTo>
                    <a:pt x="3364" y="0"/>
                  </a:lnTo>
                  <a:lnTo>
                    <a:pt x="3370" y="0"/>
                  </a:lnTo>
                  <a:lnTo>
                    <a:pt x="3376" y="0"/>
                  </a:lnTo>
                  <a:lnTo>
                    <a:pt x="3382" y="0"/>
                  </a:lnTo>
                  <a:lnTo>
                    <a:pt x="3388" y="0"/>
                  </a:lnTo>
                  <a:lnTo>
                    <a:pt x="3394" y="0"/>
                  </a:lnTo>
                  <a:lnTo>
                    <a:pt x="3399" y="0"/>
                  </a:lnTo>
                  <a:lnTo>
                    <a:pt x="3405" y="0"/>
                  </a:lnTo>
                  <a:lnTo>
                    <a:pt x="3411" y="0"/>
                  </a:lnTo>
                  <a:lnTo>
                    <a:pt x="3417" y="0"/>
                  </a:lnTo>
                  <a:lnTo>
                    <a:pt x="3423" y="0"/>
                  </a:lnTo>
                  <a:lnTo>
                    <a:pt x="3429" y="0"/>
                  </a:lnTo>
                  <a:lnTo>
                    <a:pt x="3435" y="0"/>
                  </a:lnTo>
                  <a:lnTo>
                    <a:pt x="3441" y="0"/>
                  </a:lnTo>
                  <a:lnTo>
                    <a:pt x="3447" y="0"/>
                  </a:lnTo>
                  <a:lnTo>
                    <a:pt x="3453" y="0"/>
                  </a:lnTo>
                  <a:lnTo>
                    <a:pt x="3458" y="0"/>
                  </a:lnTo>
                  <a:lnTo>
                    <a:pt x="3464" y="0"/>
                  </a:lnTo>
                  <a:lnTo>
                    <a:pt x="3470" y="0"/>
                  </a:lnTo>
                  <a:lnTo>
                    <a:pt x="3476" y="0"/>
                  </a:lnTo>
                  <a:lnTo>
                    <a:pt x="3482" y="0"/>
                  </a:lnTo>
                  <a:lnTo>
                    <a:pt x="3488" y="0"/>
                  </a:lnTo>
                  <a:lnTo>
                    <a:pt x="3494" y="0"/>
                  </a:lnTo>
                  <a:lnTo>
                    <a:pt x="3500" y="0"/>
                  </a:lnTo>
                  <a:lnTo>
                    <a:pt x="3506" y="0"/>
                  </a:lnTo>
                  <a:lnTo>
                    <a:pt x="3512" y="0"/>
                  </a:lnTo>
                  <a:lnTo>
                    <a:pt x="3517" y="0"/>
                  </a:lnTo>
                  <a:lnTo>
                    <a:pt x="3523" y="0"/>
                  </a:lnTo>
                  <a:lnTo>
                    <a:pt x="3529" y="0"/>
                  </a:lnTo>
                  <a:lnTo>
                    <a:pt x="3535" y="0"/>
                  </a:lnTo>
                  <a:lnTo>
                    <a:pt x="3541" y="0"/>
                  </a:lnTo>
                  <a:lnTo>
                    <a:pt x="3547" y="0"/>
                  </a:lnTo>
                  <a:lnTo>
                    <a:pt x="3553" y="0"/>
                  </a:lnTo>
                  <a:lnTo>
                    <a:pt x="3559" y="0"/>
                  </a:lnTo>
                  <a:lnTo>
                    <a:pt x="3565" y="0"/>
                  </a:lnTo>
                  <a:lnTo>
                    <a:pt x="3570" y="0"/>
                  </a:lnTo>
                  <a:lnTo>
                    <a:pt x="3576" y="0"/>
                  </a:lnTo>
                  <a:lnTo>
                    <a:pt x="3582" y="0"/>
                  </a:lnTo>
                  <a:lnTo>
                    <a:pt x="3588" y="0"/>
                  </a:lnTo>
                  <a:lnTo>
                    <a:pt x="3594" y="0"/>
                  </a:lnTo>
                  <a:lnTo>
                    <a:pt x="3600" y="0"/>
                  </a:lnTo>
                  <a:lnTo>
                    <a:pt x="3606" y="0"/>
                  </a:lnTo>
                  <a:lnTo>
                    <a:pt x="3612" y="0"/>
                  </a:lnTo>
                  <a:lnTo>
                    <a:pt x="3617" y="0"/>
                  </a:lnTo>
                  <a:lnTo>
                    <a:pt x="3623" y="0"/>
                  </a:lnTo>
                  <a:lnTo>
                    <a:pt x="3629" y="0"/>
                  </a:lnTo>
                  <a:lnTo>
                    <a:pt x="3635" y="0"/>
                  </a:lnTo>
                  <a:lnTo>
                    <a:pt x="3641" y="0"/>
                  </a:lnTo>
                  <a:lnTo>
                    <a:pt x="3647" y="0"/>
                  </a:lnTo>
                  <a:lnTo>
                    <a:pt x="3653" y="0"/>
                  </a:lnTo>
                  <a:lnTo>
                    <a:pt x="3659" y="0"/>
                  </a:lnTo>
                  <a:lnTo>
                    <a:pt x="3665" y="0"/>
                  </a:lnTo>
                  <a:lnTo>
                    <a:pt x="3670" y="0"/>
                  </a:lnTo>
                  <a:lnTo>
                    <a:pt x="3676" y="0"/>
                  </a:lnTo>
                  <a:lnTo>
                    <a:pt x="3682" y="0"/>
                  </a:lnTo>
                  <a:lnTo>
                    <a:pt x="3688" y="0"/>
                  </a:lnTo>
                  <a:lnTo>
                    <a:pt x="3694" y="0"/>
                  </a:lnTo>
                  <a:lnTo>
                    <a:pt x="3700" y="0"/>
                  </a:lnTo>
                  <a:lnTo>
                    <a:pt x="3706" y="0"/>
                  </a:lnTo>
                  <a:lnTo>
                    <a:pt x="3712" y="0"/>
                  </a:lnTo>
                  <a:lnTo>
                    <a:pt x="3718" y="0"/>
                  </a:lnTo>
                  <a:lnTo>
                    <a:pt x="3724" y="0"/>
                  </a:lnTo>
                  <a:lnTo>
                    <a:pt x="3730" y="0"/>
                  </a:lnTo>
                  <a:lnTo>
                    <a:pt x="3735" y="0"/>
                  </a:lnTo>
                  <a:lnTo>
                    <a:pt x="3741" y="0"/>
                  </a:lnTo>
                  <a:lnTo>
                    <a:pt x="3747" y="0"/>
                  </a:lnTo>
                  <a:lnTo>
                    <a:pt x="3753" y="0"/>
                  </a:lnTo>
                  <a:lnTo>
                    <a:pt x="3759" y="0"/>
                  </a:lnTo>
                  <a:lnTo>
                    <a:pt x="3765" y="0"/>
                  </a:lnTo>
                  <a:lnTo>
                    <a:pt x="3771" y="0"/>
                  </a:lnTo>
                  <a:lnTo>
                    <a:pt x="3777" y="0"/>
                  </a:lnTo>
                  <a:lnTo>
                    <a:pt x="3783" y="0"/>
                  </a:lnTo>
                  <a:lnTo>
                    <a:pt x="3788" y="0"/>
                  </a:lnTo>
                  <a:lnTo>
                    <a:pt x="3794" y="0"/>
                  </a:lnTo>
                  <a:lnTo>
                    <a:pt x="3800" y="0"/>
                  </a:lnTo>
                  <a:lnTo>
                    <a:pt x="3806" y="0"/>
                  </a:lnTo>
                  <a:lnTo>
                    <a:pt x="3812" y="0"/>
                  </a:lnTo>
                  <a:lnTo>
                    <a:pt x="3818" y="0"/>
                  </a:lnTo>
                  <a:lnTo>
                    <a:pt x="3824" y="0"/>
                  </a:lnTo>
                  <a:lnTo>
                    <a:pt x="3830" y="0"/>
                  </a:lnTo>
                  <a:lnTo>
                    <a:pt x="3835" y="0"/>
                  </a:lnTo>
                  <a:lnTo>
                    <a:pt x="3841" y="0"/>
                  </a:lnTo>
                  <a:lnTo>
                    <a:pt x="3847" y="0"/>
                  </a:lnTo>
                  <a:lnTo>
                    <a:pt x="3853" y="0"/>
                  </a:lnTo>
                  <a:lnTo>
                    <a:pt x="3859" y="0"/>
                  </a:lnTo>
                  <a:lnTo>
                    <a:pt x="3865" y="0"/>
                  </a:lnTo>
                  <a:lnTo>
                    <a:pt x="3871" y="0"/>
                  </a:lnTo>
                  <a:lnTo>
                    <a:pt x="3877" y="0"/>
                  </a:lnTo>
                  <a:lnTo>
                    <a:pt x="3882" y="0"/>
                  </a:lnTo>
                  <a:lnTo>
                    <a:pt x="3888" y="0"/>
                  </a:lnTo>
                  <a:lnTo>
                    <a:pt x="3894" y="0"/>
                  </a:lnTo>
                  <a:lnTo>
                    <a:pt x="3900" y="0"/>
                  </a:lnTo>
                  <a:lnTo>
                    <a:pt x="3906" y="0"/>
                  </a:lnTo>
                  <a:lnTo>
                    <a:pt x="3912" y="0"/>
                  </a:lnTo>
                  <a:lnTo>
                    <a:pt x="3918" y="0"/>
                  </a:lnTo>
                  <a:lnTo>
                    <a:pt x="3924" y="0"/>
                  </a:lnTo>
                  <a:lnTo>
                    <a:pt x="3930" y="0"/>
                  </a:lnTo>
                  <a:lnTo>
                    <a:pt x="3936" y="0"/>
                  </a:lnTo>
                  <a:lnTo>
                    <a:pt x="3942" y="0"/>
                  </a:lnTo>
                  <a:lnTo>
                    <a:pt x="3947" y="0"/>
                  </a:lnTo>
                  <a:lnTo>
                    <a:pt x="3953" y="0"/>
                  </a:lnTo>
                  <a:lnTo>
                    <a:pt x="3959" y="0"/>
                  </a:lnTo>
                  <a:lnTo>
                    <a:pt x="3965" y="0"/>
                  </a:lnTo>
                  <a:lnTo>
                    <a:pt x="3971" y="0"/>
                  </a:lnTo>
                  <a:lnTo>
                    <a:pt x="3977" y="0"/>
                  </a:lnTo>
                  <a:lnTo>
                    <a:pt x="3983" y="0"/>
                  </a:lnTo>
                  <a:lnTo>
                    <a:pt x="3989" y="0"/>
                  </a:lnTo>
                  <a:lnTo>
                    <a:pt x="3995" y="0"/>
                  </a:lnTo>
                  <a:lnTo>
                    <a:pt x="4001" y="0"/>
                  </a:lnTo>
                  <a:lnTo>
                    <a:pt x="4006" y="0"/>
                  </a:lnTo>
                  <a:lnTo>
                    <a:pt x="4012" y="0"/>
                  </a:lnTo>
                  <a:lnTo>
                    <a:pt x="4018" y="0"/>
                  </a:lnTo>
                  <a:lnTo>
                    <a:pt x="4024" y="0"/>
                  </a:lnTo>
                  <a:lnTo>
                    <a:pt x="4030" y="0"/>
                  </a:lnTo>
                  <a:lnTo>
                    <a:pt x="4036" y="0"/>
                  </a:lnTo>
                  <a:lnTo>
                    <a:pt x="4042" y="0"/>
                  </a:lnTo>
                  <a:lnTo>
                    <a:pt x="4048" y="0"/>
                  </a:lnTo>
                  <a:lnTo>
                    <a:pt x="4053" y="0"/>
                  </a:lnTo>
                  <a:lnTo>
                    <a:pt x="4059" y="0"/>
                  </a:lnTo>
                  <a:lnTo>
                    <a:pt x="4065" y="0"/>
                  </a:lnTo>
                  <a:lnTo>
                    <a:pt x="4071" y="0"/>
                  </a:lnTo>
                  <a:lnTo>
                    <a:pt x="4077" y="0"/>
                  </a:lnTo>
                  <a:lnTo>
                    <a:pt x="4083" y="0"/>
                  </a:lnTo>
                  <a:lnTo>
                    <a:pt x="4089" y="0"/>
                  </a:lnTo>
                  <a:lnTo>
                    <a:pt x="4095" y="0"/>
                  </a:lnTo>
                  <a:lnTo>
                    <a:pt x="4101" y="0"/>
                  </a:lnTo>
                  <a:lnTo>
                    <a:pt x="4107" y="0"/>
                  </a:lnTo>
                  <a:lnTo>
                    <a:pt x="4112" y="0"/>
                  </a:lnTo>
                  <a:lnTo>
                    <a:pt x="4118" y="0"/>
                  </a:lnTo>
                  <a:lnTo>
                    <a:pt x="4124" y="0"/>
                  </a:lnTo>
                  <a:lnTo>
                    <a:pt x="4130" y="0"/>
                  </a:lnTo>
                  <a:lnTo>
                    <a:pt x="4136" y="0"/>
                  </a:lnTo>
                  <a:lnTo>
                    <a:pt x="4142" y="0"/>
                  </a:lnTo>
                  <a:lnTo>
                    <a:pt x="4148" y="0"/>
                  </a:lnTo>
                  <a:lnTo>
                    <a:pt x="4154" y="0"/>
                  </a:lnTo>
                  <a:lnTo>
                    <a:pt x="4160" y="0"/>
                  </a:lnTo>
                  <a:lnTo>
                    <a:pt x="4166" y="0"/>
                  </a:lnTo>
                  <a:lnTo>
                    <a:pt x="4171" y="0"/>
                  </a:lnTo>
                  <a:lnTo>
                    <a:pt x="4177" y="0"/>
                  </a:lnTo>
                  <a:lnTo>
                    <a:pt x="4183" y="0"/>
                  </a:lnTo>
                  <a:lnTo>
                    <a:pt x="4189" y="0"/>
                  </a:lnTo>
                  <a:lnTo>
                    <a:pt x="4195" y="0"/>
                  </a:lnTo>
                  <a:lnTo>
                    <a:pt x="4201" y="0"/>
                  </a:lnTo>
                  <a:lnTo>
                    <a:pt x="4207" y="0"/>
                  </a:lnTo>
                  <a:lnTo>
                    <a:pt x="4213" y="0"/>
                  </a:lnTo>
                  <a:lnTo>
                    <a:pt x="4219" y="0"/>
                  </a:lnTo>
                  <a:lnTo>
                    <a:pt x="4224" y="0"/>
                  </a:lnTo>
                  <a:lnTo>
                    <a:pt x="4230" y="0"/>
                  </a:lnTo>
                  <a:lnTo>
                    <a:pt x="4236" y="0"/>
                  </a:lnTo>
                  <a:lnTo>
                    <a:pt x="4242" y="0"/>
                  </a:lnTo>
                  <a:lnTo>
                    <a:pt x="4248" y="0"/>
                  </a:lnTo>
                  <a:lnTo>
                    <a:pt x="4254" y="0"/>
                  </a:lnTo>
                  <a:lnTo>
                    <a:pt x="4260" y="0"/>
                  </a:lnTo>
                  <a:lnTo>
                    <a:pt x="4266" y="0"/>
                  </a:lnTo>
                  <a:lnTo>
                    <a:pt x="4271" y="0"/>
                  </a:lnTo>
                  <a:lnTo>
                    <a:pt x="4277" y="0"/>
                  </a:lnTo>
                  <a:lnTo>
                    <a:pt x="4283" y="0"/>
                  </a:lnTo>
                  <a:lnTo>
                    <a:pt x="4289" y="0"/>
                  </a:lnTo>
                  <a:lnTo>
                    <a:pt x="4295" y="0"/>
                  </a:lnTo>
                  <a:lnTo>
                    <a:pt x="4301" y="0"/>
                  </a:lnTo>
                  <a:lnTo>
                    <a:pt x="4307" y="0"/>
                  </a:lnTo>
                  <a:lnTo>
                    <a:pt x="4313" y="0"/>
                  </a:lnTo>
                  <a:lnTo>
                    <a:pt x="4319" y="0"/>
                  </a:lnTo>
                  <a:lnTo>
                    <a:pt x="4324" y="0"/>
                  </a:lnTo>
                  <a:lnTo>
                    <a:pt x="4330" y="0"/>
                  </a:lnTo>
                  <a:lnTo>
                    <a:pt x="4336" y="0"/>
                  </a:lnTo>
                  <a:lnTo>
                    <a:pt x="4342" y="0"/>
                  </a:lnTo>
                  <a:lnTo>
                    <a:pt x="4348" y="0"/>
                  </a:lnTo>
                  <a:lnTo>
                    <a:pt x="4354" y="0"/>
                  </a:lnTo>
                  <a:lnTo>
                    <a:pt x="4360" y="0"/>
                  </a:lnTo>
                  <a:lnTo>
                    <a:pt x="4366" y="0"/>
                  </a:lnTo>
                  <a:lnTo>
                    <a:pt x="4372" y="0"/>
                  </a:lnTo>
                  <a:lnTo>
                    <a:pt x="4378" y="0"/>
                  </a:lnTo>
                  <a:lnTo>
                    <a:pt x="4384" y="0"/>
                  </a:lnTo>
                  <a:lnTo>
                    <a:pt x="4389" y="0"/>
                  </a:lnTo>
                  <a:lnTo>
                    <a:pt x="4395" y="0"/>
                  </a:lnTo>
                  <a:lnTo>
                    <a:pt x="4401" y="0"/>
                  </a:lnTo>
                  <a:lnTo>
                    <a:pt x="4407" y="0"/>
                  </a:lnTo>
                  <a:lnTo>
                    <a:pt x="4413" y="0"/>
                  </a:lnTo>
                  <a:lnTo>
                    <a:pt x="4419" y="0"/>
                  </a:lnTo>
                  <a:lnTo>
                    <a:pt x="4425" y="0"/>
                  </a:lnTo>
                  <a:lnTo>
                    <a:pt x="4431" y="0"/>
                  </a:lnTo>
                  <a:lnTo>
                    <a:pt x="4437" y="0"/>
                  </a:lnTo>
                  <a:lnTo>
                    <a:pt x="4442" y="0"/>
                  </a:lnTo>
                  <a:lnTo>
                    <a:pt x="4448" y="0"/>
                  </a:lnTo>
                  <a:lnTo>
                    <a:pt x="4454" y="0"/>
                  </a:lnTo>
                  <a:lnTo>
                    <a:pt x="4460" y="0"/>
                  </a:lnTo>
                  <a:lnTo>
                    <a:pt x="4466" y="0"/>
                  </a:lnTo>
                  <a:lnTo>
                    <a:pt x="4472" y="0"/>
                  </a:lnTo>
                  <a:lnTo>
                    <a:pt x="4478" y="0"/>
                  </a:lnTo>
                  <a:lnTo>
                    <a:pt x="4483" y="0"/>
                  </a:lnTo>
                  <a:lnTo>
                    <a:pt x="4489" y="0"/>
                  </a:lnTo>
                  <a:lnTo>
                    <a:pt x="4495" y="0"/>
                  </a:lnTo>
                  <a:lnTo>
                    <a:pt x="4501" y="0"/>
                  </a:lnTo>
                  <a:lnTo>
                    <a:pt x="4507" y="0"/>
                  </a:lnTo>
                  <a:lnTo>
                    <a:pt x="4513" y="0"/>
                  </a:lnTo>
                  <a:lnTo>
                    <a:pt x="4519" y="0"/>
                  </a:lnTo>
                  <a:lnTo>
                    <a:pt x="4525" y="0"/>
                  </a:lnTo>
                  <a:lnTo>
                    <a:pt x="4531" y="0"/>
                  </a:lnTo>
                  <a:lnTo>
                    <a:pt x="4536" y="0"/>
                  </a:lnTo>
                  <a:lnTo>
                    <a:pt x="4542" y="0"/>
                  </a:lnTo>
                  <a:lnTo>
                    <a:pt x="4548" y="0"/>
                  </a:lnTo>
                  <a:lnTo>
                    <a:pt x="4554" y="0"/>
                  </a:lnTo>
                  <a:lnTo>
                    <a:pt x="4560" y="0"/>
                  </a:lnTo>
                  <a:lnTo>
                    <a:pt x="4566" y="0"/>
                  </a:lnTo>
                  <a:lnTo>
                    <a:pt x="4572" y="0"/>
                  </a:lnTo>
                  <a:lnTo>
                    <a:pt x="4578" y="0"/>
                  </a:lnTo>
                  <a:lnTo>
                    <a:pt x="4584" y="0"/>
                  </a:lnTo>
                  <a:lnTo>
                    <a:pt x="4590" y="0"/>
                  </a:lnTo>
                  <a:lnTo>
                    <a:pt x="4596" y="0"/>
                  </a:lnTo>
                  <a:lnTo>
                    <a:pt x="4601" y="0"/>
                  </a:lnTo>
                  <a:lnTo>
                    <a:pt x="4607" y="0"/>
                  </a:lnTo>
                  <a:lnTo>
                    <a:pt x="4613" y="0"/>
                  </a:lnTo>
                  <a:lnTo>
                    <a:pt x="4619" y="0"/>
                  </a:lnTo>
                  <a:lnTo>
                    <a:pt x="4625" y="0"/>
                  </a:lnTo>
                  <a:lnTo>
                    <a:pt x="4631" y="0"/>
                  </a:lnTo>
                  <a:lnTo>
                    <a:pt x="4637" y="0"/>
                  </a:lnTo>
                  <a:lnTo>
                    <a:pt x="4643" y="0"/>
                  </a:lnTo>
                  <a:lnTo>
                    <a:pt x="4649" y="0"/>
                  </a:lnTo>
                  <a:lnTo>
                    <a:pt x="4654" y="0"/>
                  </a:lnTo>
                  <a:lnTo>
                    <a:pt x="4660" y="0"/>
                  </a:lnTo>
                  <a:lnTo>
                    <a:pt x="4666" y="0"/>
                  </a:lnTo>
                  <a:lnTo>
                    <a:pt x="4672" y="0"/>
                  </a:lnTo>
                  <a:lnTo>
                    <a:pt x="4678" y="0"/>
                  </a:lnTo>
                  <a:lnTo>
                    <a:pt x="4684" y="0"/>
                  </a:lnTo>
                  <a:lnTo>
                    <a:pt x="4690" y="0"/>
                  </a:lnTo>
                  <a:lnTo>
                    <a:pt x="4696" y="0"/>
                  </a:lnTo>
                  <a:lnTo>
                    <a:pt x="4702" y="0"/>
                  </a:lnTo>
                  <a:lnTo>
                    <a:pt x="4707" y="0"/>
                  </a:lnTo>
                  <a:lnTo>
                    <a:pt x="4713" y="0"/>
                  </a:lnTo>
                  <a:lnTo>
                    <a:pt x="4713" y="0"/>
                  </a:lnTo>
                </a:path>
              </a:pathLst>
            </a:custGeom>
            <a:noFill/>
            <a:ln w="254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IE" dirty="0"/>
            </a:p>
          </p:txBody>
        </p:sp>
        <p:graphicFrame>
          <p:nvGraphicFramePr>
            <p:cNvPr id="203" name="Object 202"/>
            <p:cNvGraphicFramePr>
              <a:graphicFrameLocks noChangeAspect="1"/>
            </p:cNvGraphicFramePr>
            <p:nvPr>
              <p:extLst>
                <p:ext uri="{D42A27DB-BD31-4B8C-83A1-F6EECF244321}">
                  <p14:modId xmlns:p14="http://schemas.microsoft.com/office/powerpoint/2010/main" val="1906830544"/>
                </p:ext>
              </p:extLst>
            </p:nvPr>
          </p:nvGraphicFramePr>
          <p:xfrm>
            <a:off x="3276600" y="1114425"/>
            <a:ext cx="1301750" cy="314325"/>
          </p:xfrm>
          <a:graphic>
            <a:graphicData uri="http://schemas.openxmlformats.org/presentationml/2006/ole">
              <mc:AlternateContent xmlns:mc="http://schemas.openxmlformats.org/markup-compatibility/2006">
                <mc:Choice xmlns:v="urn:schemas-microsoft-com:vml" Requires="v">
                  <p:oleObj spid="_x0000_s28703" name="Equation" r:id="rId14" imgW="838080" imgH="203040" progId="Equation.DSMT4">
                    <p:embed/>
                  </p:oleObj>
                </mc:Choice>
                <mc:Fallback>
                  <p:oleObj name="Equation" r:id="rId14" imgW="838080" imgH="203040" progId="Equation.DSMT4">
                    <p:embed/>
                    <p:pic>
                      <p:nvPicPr>
                        <p:cNvPr id="0" name=""/>
                        <p:cNvPicPr>
                          <a:picLocks noChangeAspect="1" noChangeArrowheads="1"/>
                        </p:cNvPicPr>
                        <p:nvPr/>
                      </p:nvPicPr>
                      <p:blipFill>
                        <a:blip r:embed="rId15"/>
                        <a:srcRect/>
                        <a:stretch>
                          <a:fillRect/>
                        </a:stretch>
                      </p:blipFill>
                      <p:spPr bwMode="auto">
                        <a:xfrm>
                          <a:off x="3276600" y="1114425"/>
                          <a:ext cx="13017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0" name="TextBox 199"/>
          <p:cNvSpPr txBox="1"/>
          <p:nvPr/>
        </p:nvSpPr>
        <p:spPr>
          <a:xfrm>
            <a:off x="2660611" y="214290"/>
            <a:ext cx="3822778"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r>
              <a:rPr lang="en-IE" sz="4400" b="1" i="1" dirty="0" smtClean="0">
                <a:solidFill>
                  <a:srgbClr val="990033"/>
                </a:solidFill>
                <a:effectLst>
                  <a:outerShdw blurRad="38100" dist="38100" dir="2700000" algn="tl">
                    <a:srgbClr val="000000">
                      <a:alpha val="43137"/>
                    </a:srgbClr>
                  </a:outerShdw>
                </a:effectLst>
              </a:rPr>
              <a:t>Slope Functions</a:t>
            </a:r>
            <a:endParaRPr lang="en-IE" sz="4400" b="1" i="1" dirty="0">
              <a:solidFill>
                <a:srgbClr val="990033"/>
              </a:solidFill>
              <a:effectLst>
                <a:outerShdw blurRad="38100" dist="38100" dir="2700000" algn="tl">
                  <a:srgbClr val="000000">
                    <a:alpha val="43137"/>
                  </a:srgbClr>
                </a:outerShdw>
              </a:effectLst>
            </a:endParaRPr>
          </a:p>
        </p:txBody>
      </p:sp>
      <p:sp>
        <p:nvSpPr>
          <p:cNvPr id="185" name="Rectangle 184"/>
          <p:cNvSpPr/>
          <p:nvPr/>
        </p:nvSpPr>
        <p:spPr>
          <a:xfrm>
            <a:off x="1071473"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Rectangle 200"/>
          <p:cNvSpPr/>
          <p:nvPr/>
        </p:nvSpPr>
        <p:spPr>
          <a:xfrm>
            <a:off x="6453158"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p:cNvSpPr/>
          <p:nvPr/>
        </p:nvSpPr>
        <p:spPr>
          <a:xfrm>
            <a:off x="3762316" y="5662268"/>
            <a:ext cx="1619370" cy="534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480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subTnLst>
                                    <p:set>
                                      <p:cBhvr override="childStyle">
                                        <p:cTn dur="1" fill="hold" display="0" masterRel="nextClick" afterEffect="1"/>
                                        <p:tgtEl>
                                          <p:spTgt spid="19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wipe(left)">
                                      <p:cBhvr>
                                        <p:cTn id="12" dur="2000"/>
                                        <p:tgtEl>
                                          <p:spTgt spid="193"/>
                                        </p:tgtEl>
                                      </p:cBhvr>
                                    </p:animEffect>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wipe(down)">
                                      <p:cBhvr>
                                        <p:cTn id="17" dur="2000"/>
                                        <p:tgtEl>
                                          <p:spTgt spid="196"/>
                                        </p:tgtEl>
                                      </p:cBhvr>
                                    </p:animEffect>
                                  </p:childTnLst>
                                  <p:subTnLst>
                                    <p:set>
                                      <p:cBhvr override="childStyle">
                                        <p:cTn dur="1" fill="hold" display="0" masterRel="nextClick" afterEffect="1"/>
                                        <p:tgtEl>
                                          <p:spTgt spid="19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wipe(left)">
                                      <p:cBhvr>
                                        <p:cTn id="22" dur="2000"/>
                                        <p:tgtEl>
                                          <p:spTgt spid="197"/>
                                        </p:tgtEl>
                                      </p:cBhvr>
                                    </p:animEffect>
                                  </p:childTnLst>
                                  <p:subTnLst>
                                    <p:set>
                                      <p:cBhvr override="childStyle">
                                        <p:cTn dur="1" fill="hold" display="0" masterRel="nextClick" afterEffect="1"/>
                                        <p:tgtEl>
                                          <p:spTgt spid="19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wipe(up)">
                                      <p:cBhvr>
                                        <p:cTn id="27" dur="2000"/>
                                        <p:tgtEl>
                                          <p:spTgt spid="184"/>
                                        </p:tgtEl>
                                      </p:cBhvr>
                                    </p:animEffect>
                                  </p:childTnLst>
                                  <p:subTnLst>
                                    <p:set>
                                      <p:cBhvr override="childStyle">
                                        <p:cTn dur="1" fill="hold" display="0" masterRel="nextClick" afterEffect="1"/>
                                        <p:tgtEl>
                                          <p:spTgt spid="18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wipe(up)">
                                      <p:cBhvr>
                                        <p:cTn id="32" dur="2000"/>
                                        <p:tgtEl>
                                          <p:spTgt spid="20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8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9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9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85"/>
                  </p:tgtEl>
                </p:cond>
              </p:nextCondLst>
            </p:seq>
            <p:seq concurrent="1" nextAc="seek">
              <p:cTn id="50" restart="whenNotActive" fill="hold" evtFilter="cancelBubble" nodeType="interactiveSeq">
                <p:stCondLst>
                  <p:cond evt="onClick" delay="0">
                    <p:tgtEl>
                      <p:spTgt spid="201"/>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8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63" restart="whenNotActive" fill="hold" evtFilter="cancelBubble" nodeType="interactiveSeq">
                <p:stCondLst>
                  <p:cond evt="onClick" delay="0">
                    <p:tgtEl>
                      <p:spTgt spid="206"/>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9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97"/>
                                        </p:tgtEl>
                                        <p:attrNameLst>
                                          <p:attrName>style.visibility</p:attrName>
                                        </p:attrNameLst>
                                      </p:cBhvr>
                                      <p:to>
                                        <p:strVal val="visible"/>
                                      </p:to>
                                    </p:set>
                                  </p:childTnLst>
                                  <p:subTnLst>
                                    <p:set>
                                      <p:cBhvr override="childStyle">
                                        <p:cTn dur="1" fill="hold" display="0" masterRel="nextClick" afterEffect="1"/>
                                        <p:tgtEl>
                                          <p:spTgt spid="197"/>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196"/>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2"/>
          <p:cNvGrpSpPr/>
          <p:nvPr/>
        </p:nvGrpSpPr>
        <p:grpSpPr>
          <a:xfrm>
            <a:off x="125731" y="1094020"/>
            <a:ext cx="8964613" cy="4968875"/>
            <a:chOff x="125731" y="668338"/>
            <a:chExt cx="8964613" cy="4968875"/>
          </a:xfrm>
        </p:grpSpPr>
        <p:sp>
          <p:nvSpPr>
            <p:cNvPr id="3" name="AutoShape 4"/>
            <p:cNvSpPr>
              <a:spLocks noChangeAspect="1" noChangeArrowheads="1" noTextEdit="1"/>
            </p:cNvSpPr>
            <p:nvPr/>
          </p:nvSpPr>
          <p:spPr bwMode="auto">
            <a:xfrm>
              <a:off x="125731" y="668338"/>
              <a:ext cx="89535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nvGrpSpPr>
            <p:cNvPr id="4" name="Group 206"/>
            <p:cNvGrpSpPr>
              <a:grpSpLocks/>
            </p:cNvGrpSpPr>
            <p:nvPr/>
          </p:nvGrpSpPr>
          <p:grpSpPr bwMode="auto">
            <a:xfrm>
              <a:off x="125731" y="673101"/>
              <a:ext cx="8964613" cy="4891088"/>
              <a:chOff x="97" y="394"/>
              <a:chExt cx="5647" cy="3081"/>
            </a:xfrm>
          </p:grpSpPr>
          <p:sp>
            <p:nvSpPr>
              <p:cNvPr id="52" name="Rectangle 6"/>
              <p:cNvSpPr>
                <a:spLocks noChangeArrowheads="1"/>
              </p:cNvSpPr>
              <p:nvPr/>
            </p:nvSpPr>
            <p:spPr bwMode="auto">
              <a:xfrm>
                <a:off x="97" y="394"/>
                <a:ext cx="5647" cy="3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53" name="Line 7"/>
              <p:cNvSpPr>
                <a:spLocks noChangeShapeType="1"/>
              </p:cNvSpPr>
              <p:nvPr/>
            </p:nvSpPr>
            <p:spPr bwMode="auto">
              <a:xfrm flipV="1">
                <a:off x="24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4" name="Line 8"/>
              <p:cNvSpPr>
                <a:spLocks noChangeShapeType="1"/>
              </p:cNvSpPr>
              <p:nvPr/>
            </p:nvSpPr>
            <p:spPr bwMode="auto">
              <a:xfrm flipV="1">
                <a:off x="35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5" name="Line 9"/>
              <p:cNvSpPr>
                <a:spLocks noChangeShapeType="1"/>
              </p:cNvSpPr>
              <p:nvPr/>
            </p:nvSpPr>
            <p:spPr bwMode="auto">
              <a:xfrm flipV="1">
                <a:off x="45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6" name="Line 10"/>
              <p:cNvSpPr>
                <a:spLocks noChangeShapeType="1"/>
              </p:cNvSpPr>
              <p:nvPr/>
            </p:nvSpPr>
            <p:spPr bwMode="auto">
              <a:xfrm flipV="1">
                <a:off x="565"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7" name="Line 11"/>
              <p:cNvSpPr>
                <a:spLocks noChangeShapeType="1"/>
              </p:cNvSpPr>
              <p:nvPr/>
            </p:nvSpPr>
            <p:spPr bwMode="auto">
              <a:xfrm flipV="1">
                <a:off x="67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8" name="Line 12"/>
              <p:cNvSpPr>
                <a:spLocks noChangeShapeType="1"/>
              </p:cNvSpPr>
              <p:nvPr/>
            </p:nvSpPr>
            <p:spPr bwMode="auto">
              <a:xfrm flipV="1">
                <a:off x="77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9" name="Line 13"/>
              <p:cNvSpPr>
                <a:spLocks noChangeShapeType="1"/>
              </p:cNvSpPr>
              <p:nvPr/>
            </p:nvSpPr>
            <p:spPr bwMode="auto">
              <a:xfrm flipV="1">
                <a:off x="88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0" name="Line 14"/>
              <p:cNvSpPr>
                <a:spLocks noChangeShapeType="1"/>
              </p:cNvSpPr>
              <p:nvPr/>
            </p:nvSpPr>
            <p:spPr bwMode="auto">
              <a:xfrm flipV="1">
                <a:off x="99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1" name="Line 15"/>
              <p:cNvSpPr>
                <a:spLocks noChangeShapeType="1"/>
              </p:cNvSpPr>
              <p:nvPr/>
            </p:nvSpPr>
            <p:spPr bwMode="auto">
              <a:xfrm flipV="1">
                <a:off x="110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2" name="Line 16"/>
              <p:cNvSpPr>
                <a:spLocks noChangeShapeType="1"/>
              </p:cNvSpPr>
              <p:nvPr/>
            </p:nvSpPr>
            <p:spPr bwMode="auto">
              <a:xfrm flipV="1">
                <a:off x="120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3" name="Line 17"/>
              <p:cNvSpPr>
                <a:spLocks noChangeShapeType="1"/>
              </p:cNvSpPr>
              <p:nvPr/>
            </p:nvSpPr>
            <p:spPr bwMode="auto">
              <a:xfrm flipV="1">
                <a:off x="131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4" name="Line 18"/>
              <p:cNvSpPr>
                <a:spLocks noChangeShapeType="1"/>
              </p:cNvSpPr>
              <p:nvPr/>
            </p:nvSpPr>
            <p:spPr bwMode="auto">
              <a:xfrm flipV="1">
                <a:off x="142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5" name="Line 19"/>
              <p:cNvSpPr>
                <a:spLocks noChangeShapeType="1"/>
              </p:cNvSpPr>
              <p:nvPr/>
            </p:nvSpPr>
            <p:spPr bwMode="auto">
              <a:xfrm flipV="1">
                <a:off x="152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7" name="Line 20"/>
              <p:cNvSpPr>
                <a:spLocks noChangeShapeType="1"/>
              </p:cNvSpPr>
              <p:nvPr/>
            </p:nvSpPr>
            <p:spPr bwMode="auto">
              <a:xfrm flipV="1">
                <a:off x="163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8" name="Line 21"/>
              <p:cNvSpPr>
                <a:spLocks noChangeShapeType="1"/>
              </p:cNvSpPr>
              <p:nvPr/>
            </p:nvSpPr>
            <p:spPr bwMode="auto">
              <a:xfrm flipV="1">
                <a:off x="174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9" name="Line 22"/>
              <p:cNvSpPr>
                <a:spLocks noChangeShapeType="1"/>
              </p:cNvSpPr>
              <p:nvPr/>
            </p:nvSpPr>
            <p:spPr bwMode="auto">
              <a:xfrm flipV="1">
                <a:off x="1850"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0" name="Line 23"/>
              <p:cNvSpPr>
                <a:spLocks noChangeShapeType="1"/>
              </p:cNvSpPr>
              <p:nvPr/>
            </p:nvSpPr>
            <p:spPr bwMode="auto">
              <a:xfrm flipV="1">
                <a:off x="1957"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1" name="Line 24"/>
              <p:cNvSpPr>
                <a:spLocks noChangeShapeType="1"/>
              </p:cNvSpPr>
              <p:nvPr/>
            </p:nvSpPr>
            <p:spPr bwMode="auto">
              <a:xfrm flipV="1">
                <a:off x="206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2" name="Line 25"/>
              <p:cNvSpPr>
                <a:spLocks noChangeShapeType="1"/>
              </p:cNvSpPr>
              <p:nvPr/>
            </p:nvSpPr>
            <p:spPr bwMode="auto">
              <a:xfrm flipV="1">
                <a:off x="217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3" name="Line 26"/>
              <p:cNvSpPr>
                <a:spLocks noChangeShapeType="1"/>
              </p:cNvSpPr>
              <p:nvPr/>
            </p:nvSpPr>
            <p:spPr bwMode="auto">
              <a:xfrm flipV="1">
                <a:off x="227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4" name="Line 27"/>
              <p:cNvSpPr>
                <a:spLocks noChangeShapeType="1"/>
              </p:cNvSpPr>
              <p:nvPr/>
            </p:nvSpPr>
            <p:spPr bwMode="auto">
              <a:xfrm flipV="1">
                <a:off x="238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5" name="Line 28"/>
              <p:cNvSpPr>
                <a:spLocks noChangeShapeType="1"/>
              </p:cNvSpPr>
              <p:nvPr/>
            </p:nvSpPr>
            <p:spPr bwMode="auto">
              <a:xfrm flipV="1">
                <a:off x="249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6" name="Line 29"/>
              <p:cNvSpPr>
                <a:spLocks noChangeShapeType="1"/>
              </p:cNvSpPr>
              <p:nvPr/>
            </p:nvSpPr>
            <p:spPr bwMode="auto">
              <a:xfrm flipV="1">
                <a:off x="2600"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7" name="Line 30"/>
              <p:cNvSpPr>
                <a:spLocks noChangeShapeType="1"/>
              </p:cNvSpPr>
              <p:nvPr/>
            </p:nvSpPr>
            <p:spPr bwMode="auto">
              <a:xfrm flipV="1">
                <a:off x="2707"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8" name="Line 31"/>
              <p:cNvSpPr>
                <a:spLocks noChangeShapeType="1"/>
              </p:cNvSpPr>
              <p:nvPr/>
            </p:nvSpPr>
            <p:spPr bwMode="auto">
              <a:xfrm flipV="1">
                <a:off x="281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9" name="Line 32"/>
              <p:cNvSpPr>
                <a:spLocks noChangeShapeType="1"/>
              </p:cNvSpPr>
              <p:nvPr/>
            </p:nvSpPr>
            <p:spPr bwMode="auto">
              <a:xfrm flipV="1">
                <a:off x="292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0" name="Line 33"/>
              <p:cNvSpPr>
                <a:spLocks noChangeShapeType="1"/>
              </p:cNvSpPr>
              <p:nvPr/>
            </p:nvSpPr>
            <p:spPr bwMode="auto">
              <a:xfrm flipV="1">
                <a:off x="302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1" name="Line 34"/>
              <p:cNvSpPr>
                <a:spLocks noChangeShapeType="1"/>
              </p:cNvSpPr>
              <p:nvPr/>
            </p:nvSpPr>
            <p:spPr bwMode="auto">
              <a:xfrm flipV="1">
                <a:off x="3135"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2" name="Line 35"/>
              <p:cNvSpPr>
                <a:spLocks noChangeShapeType="1"/>
              </p:cNvSpPr>
              <p:nvPr/>
            </p:nvSpPr>
            <p:spPr bwMode="auto">
              <a:xfrm flipV="1">
                <a:off x="324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3" name="Line 36"/>
              <p:cNvSpPr>
                <a:spLocks noChangeShapeType="1"/>
              </p:cNvSpPr>
              <p:nvPr/>
            </p:nvSpPr>
            <p:spPr bwMode="auto">
              <a:xfrm flipV="1">
                <a:off x="334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4" name="Line 37"/>
              <p:cNvSpPr>
                <a:spLocks noChangeShapeType="1"/>
              </p:cNvSpPr>
              <p:nvPr/>
            </p:nvSpPr>
            <p:spPr bwMode="auto">
              <a:xfrm flipV="1">
                <a:off x="345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5" name="Line 38"/>
              <p:cNvSpPr>
                <a:spLocks noChangeShapeType="1"/>
              </p:cNvSpPr>
              <p:nvPr/>
            </p:nvSpPr>
            <p:spPr bwMode="auto">
              <a:xfrm flipV="1">
                <a:off x="356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6" name="Line 39"/>
              <p:cNvSpPr>
                <a:spLocks noChangeShapeType="1"/>
              </p:cNvSpPr>
              <p:nvPr/>
            </p:nvSpPr>
            <p:spPr bwMode="auto">
              <a:xfrm flipV="1">
                <a:off x="367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7" name="Line 40"/>
              <p:cNvSpPr>
                <a:spLocks noChangeShapeType="1"/>
              </p:cNvSpPr>
              <p:nvPr/>
            </p:nvSpPr>
            <p:spPr bwMode="auto">
              <a:xfrm flipV="1">
                <a:off x="377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8" name="Line 41"/>
              <p:cNvSpPr>
                <a:spLocks noChangeShapeType="1"/>
              </p:cNvSpPr>
              <p:nvPr/>
            </p:nvSpPr>
            <p:spPr bwMode="auto">
              <a:xfrm flipV="1">
                <a:off x="3885"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9" name="Line 42"/>
              <p:cNvSpPr>
                <a:spLocks noChangeShapeType="1"/>
              </p:cNvSpPr>
              <p:nvPr/>
            </p:nvSpPr>
            <p:spPr bwMode="auto">
              <a:xfrm flipV="1">
                <a:off x="399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0" name="Line 43"/>
              <p:cNvSpPr>
                <a:spLocks noChangeShapeType="1"/>
              </p:cNvSpPr>
              <p:nvPr/>
            </p:nvSpPr>
            <p:spPr bwMode="auto">
              <a:xfrm flipV="1">
                <a:off x="409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1" name="Line 44"/>
              <p:cNvSpPr>
                <a:spLocks noChangeShapeType="1"/>
              </p:cNvSpPr>
              <p:nvPr/>
            </p:nvSpPr>
            <p:spPr bwMode="auto">
              <a:xfrm flipV="1">
                <a:off x="420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2" name="Line 45"/>
              <p:cNvSpPr>
                <a:spLocks noChangeShapeType="1"/>
              </p:cNvSpPr>
              <p:nvPr/>
            </p:nvSpPr>
            <p:spPr bwMode="auto">
              <a:xfrm flipV="1">
                <a:off x="431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3" name="Line 46"/>
              <p:cNvSpPr>
                <a:spLocks noChangeShapeType="1"/>
              </p:cNvSpPr>
              <p:nvPr/>
            </p:nvSpPr>
            <p:spPr bwMode="auto">
              <a:xfrm flipV="1">
                <a:off x="442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4" name="Line 47"/>
              <p:cNvSpPr>
                <a:spLocks noChangeShapeType="1"/>
              </p:cNvSpPr>
              <p:nvPr/>
            </p:nvSpPr>
            <p:spPr bwMode="auto">
              <a:xfrm flipV="1">
                <a:off x="452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5" name="Line 48"/>
              <p:cNvSpPr>
                <a:spLocks noChangeShapeType="1"/>
              </p:cNvSpPr>
              <p:nvPr/>
            </p:nvSpPr>
            <p:spPr bwMode="auto">
              <a:xfrm flipV="1">
                <a:off x="463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6" name="Line 49"/>
              <p:cNvSpPr>
                <a:spLocks noChangeShapeType="1"/>
              </p:cNvSpPr>
              <p:nvPr/>
            </p:nvSpPr>
            <p:spPr bwMode="auto">
              <a:xfrm flipV="1">
                <a:off x="474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7" name="Line 50"/>
              <p:cNvSpPr>
                <a:spLocks noChangeShapeType="1"/>
              </p:cNvSpPr>
              <p:nvPr/>
            </p:nvSpPr>
            <p:spPr bwMode="auto">
              <a:xfrm flipV="1">
                <a:off x="484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8" name="Line 51"/>
              <p:cNvSpPr>
                <a:spLocks noChangeShapeType="1"/>
              </p:cNvSpPr>
              <p:nvPr/>
            </p:nvSpPr>
            <p:spPr bwMode="auto">
              <a:xfrm flipV="1">
                <a:off x="495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9" name="Line 52"/>
              <p:cNvSpPr>
                <a:spLocks noChangeShapeType="1"/>
              </p:cNvSpPr>
              <p:nvPr/>
            </p:nvSpPr>
            <p:spPr bwMode="auto">
              <a:xfrm flipV="1">
                <a:off x="506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0" name="Line 53"/>
              <p:cNvSpPr>
                <a:spLocks noChangeShapeType="1"/>
              </p:cNvSpPr>
              <p:nvPr/>
            </p:nvSpPr>
            <p:spPr bwMode="auto">
              <a:xfrm flipV="1">
                <a:off x="5170"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1" name="Line 54"/>
              <p:cNvSpPr>
                <a:spLocks noChangeShapeType="1"/>
              </p:cNvSpPr>
              <p:nvPr/>
            </p:nvSpPr>
            <p:spPr bwMode="auto">
              <a:xfrm flipV="1">
                <a:off x="5277"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2" name="Line 55"/>
              <p:cNvSpPr>
                <a:spLocks noChangeShapeType="1"/>
              </p:cNvSpPr>
              <p:nvPr/>
            </p:nvSpPr>
            <p:spPr bwMode="auto">
              <a:xfrm flipV="1">
                <a:off x="538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3" name="Line 56"/>
              <p:cNvSpPr>
                <a:spLocks noChangeShapeType="1"/>
              </p:cNvSpPr>
              <p:nvPr/>
            </p:nvSpPr>
            <p:spPr bwMode="auto">
              <a:xfrm flipV="1">
                <a:off x="549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4" name="Line 57"/>
              <p:cNvSpPr>
                <a:spLocks noChangeShapeType="1"/>
              </p:cNvSpPr>
              <p:nvPr/>
            </p:nvSpPr>
            <p:spPr bwMode="auto">
              <a:xfrm>
                <a:off x="244" y="335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5" name="Line 58"/>
              <p:cNvSpPr>
                <a:spLocks noChangeShapeType="1"/>
              </p:cNvSpPr>
              <p:nvPr/>
            </p:nvSpPr>
            <p:spPr bwMode="auto">
              <a:xfrm>
                <a:off x="244" y="33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6" name="Line 59"/>
              <p:cNvSpPr>
                <a:spLocks noChangeShapeType="1"/>
              </p:cNvSpPr>
              <p:nvPr/>
            </p:nvSpPr>
            <p:spPr bwMode="auto">
              <a:xfrm>
                <a:off x="244" y="327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7" name="Line 60"/>
              <p:cNvSpPr>
                <a:spLocks noChangeShapeType="1"/>
              </p:cNvSpPr>
              <p:nvPr/>
            </p:nvSpPr>
            <p:spPr bwMode="auto">
              <a:xfrm>
                <a:off x="244" y="32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8" name="Line 61"/>
              <p:cNvSpPr>
                <a:spLocks noChangeShapeType="1"/>
              </p:cNvSpPr>
              <p:nvPr/>
            </p:nvSpPr>
            <p:spPr bwMode="auto">
              <a:xfrm>
                <a:off x="244" y="319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9" name="Line 62"/>
              <p:cNvSpPr>
                <a:spLocks noChangeShapeType="1"/>
              </p:cNvSpPr>
              <p:nvPr/>
            </p:nvSpPr>
            <p:spPr bwMode="auto">
              <a:xfrm>
                <a:off x="244" y="315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0" name="Line 63"/>
              <p:cNvSpPr>
                <a:spLocks noChangeShapeType="1"/>
              </p:cNvSpPr>
              <p:nvPr/>
            </p:nvSpPr>
            <p:spPr bwMode="auto">
              <a:xfrm>
                <a:off x="244" y="31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1" name="Line 64"/>
              <p:cNvSpPr>
                <a:spLocks noChangeShapeType="1"/>
              </p:cNvSpPr>
              <p:nvPr/>
            </p:nvSpPr>
            <p:spPr bwMode="auto">
              <a:xfrm>
                <a:off x="244" y="307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2" name="Line 65"/>
              <p:cNvSpPr>
                <a:spLocks noChangeShapeType="1"/>
              </p:cNvSpPr>
              <p:nvPr/>
            </p:nvSpPr>
            <p:spPr bwMode="auto">
              <a:xfrm>
                <a:off x="244" y="30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3" name="Line 66"/>
              <p:cNvSpPr>
                <a:spLocks noChangeShapeType="1"/>
              </p:cNvSpPr>
              <p:nvPr/>
            </p:nvSpPr>
            <p:spPr bwMode="auto">
              <a:xfrm>
                <a:off x="244" y="299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4" name="Line 67"/>
              <p:cNvSpPr>
                <a:spLocks noChangeShapeType="1"/>
              </p:cNvSpPr>
              <p:nvPr/>
            </p:nvSpPr>
            <p:spPr bwMode="auto">
              <a:xfrm>
                <a:off x="244" y="295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5" name="Line 68"/>
              <p:cNvSpPr>
                <a:spLocks noChangeShapeType="1"/>
              </p:cNvSpPr>
              <p:nvPr/>
            </p:nvSpPr>
            <p:spPr bwMode="auto">
              <a:xfrm>
                <a:off x="244" y="29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6" name="Line 69"/>
              <p:cNvSpPr>
                <a:spLocks noChangeShapeType="1"/>
              </p:cNvSpPr>
              <p:nvPr/>
            </p:nvSpPr>
            <p:spPr bwMode="auto">
              <a:xfrm>
                <a:off x="244" y="287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7" name="Line 70"/>
              <p:cNvSpPr>
                <a:spLocks noChangeShapeType="1"/>
              </p:cNvSpPr>
              <p:nvPr/>
            </p:nvSpPr>
            <p:spPr bwMode="auto">
              <a:xfrm>
                <a:off x="244" y="28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8" name="Line 71"/>
              <p:cNvSpPr>
                <a:spLocks noChangeShapeType="1"/>
              </p:cNvSpPr>
              <p:nvPr/>
            </p:nvSpPr>
            <p:spPr bwMode="auto">
              <a:xfrm>
                <a:off x="244" y="279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9" name="Line 72"/>
              <p:cNvSpPr>
                <a:spLocks noChangeShapeType="1"/>
              </p:cNvSpPr>
              <p:nvPr/>
            </p:nvSpPr>
            <p:spPr bwMode="auto">
              <a:xfrm>
                <a:off x="244" y="27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0" name="Line 73"/>
              <p:cNvSpPr>
                <a:spLocks noChangeShapeType="1"/>
              </p:cNvSpPr>
              <p:nvPr/>
            </p:nvSpPr>
            <p:spPr bwMode="auto">
              <a:xfrm>
                <a:off x="244" y="27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1" name="Line 74"/>
              <p:cNvSpPr>
                <a:spLocks noChangeShapeType="1"/>
              </p:cNvSpPr>
              <p:nvPr/>
            </p:nvSpPr>
            <p:spPr bwMode="auto">
              <a:xfrm>
                <a:off x="244" y="26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2" name="Line 75"/>
              <p:cNvSpPr>
                <a:spLocks noChangeShapeType="1"/>
              </p:cNvSpPr>
              <p:nvPr/>
            </p:nvSpPr>
            <p:spPr bwMode="auto">
              <a:xfrm>
                <a:off x="244" y="26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3" name="Line 76"/>
              <p:cNvSpPr>
                <a:spLocks noChangeShapeType="1"/>
              </p:cNvSpPr>
              <p:nvPr/>
            </p:nvSpPr>
            <p:spPr bwMode="auto">
              <a:xfrm>
                <a:off x="244" y="25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4" name="Line 77"/>
              <p:cNvSpPr>
                <a:spLocks noChangeShapeType="1"/>
              </p:cNvSpPr>
              <p:nvPr/>
            </p:nvSpPr>
            <p:spPr bwMode="auto">
              <a:xfrm>
                <a:off x="244" y="25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5" name="Line 78"/>
              <p:cNvSpPr>
                <a:spLocks noChangeShapeType="1"/>
              </p:cNvSpPr>
              <p:nvPr/>
            </p:nvSpPr>
            <p:spPr bwMode="auto">
              <a:xfrm>
                <a:off x="244" y="25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6" name="Line 79"/>
              <p:cNvSpPr>
                <a:spLocks noChangeShapeType="1"/>
              </p:cNvSpPr>
              <p:nvPr/>
            </p:nvSpPr>
            <p:spPr bwMode="auto">
              <a:xfrm>
                <a:off x="244" y="24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7" name="Line 80"/>
              <p:cNvSpPr>
                <a:spLocks noChangeShapeType="1"/>
              </p:cNvSpPr>
              <p:nvPr/>
            </p:nvSpPr>
            <p:spPr bwMode="auto">
              <a:xfrm>
                <a:off x="244" y="24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8" name="Line 81"/>
              <p:cNvSpPr>
                <a:spLocks noChangeShapeType="1"/>
              </p:cNvSpPr>
              <p:nvPr/>
            </p:nvSpPr>
            <p:spPr bwMode="auto">
              <a:xfrm>
                <a:off x="244" y="23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9" name="Line 82"/>
              <p:cNvSpPr>
                <a:spLocks noChangeShapeType="1"/>
              </p:cNvSpPr>
              <p:nvPr/>
            </p:nvSpPr>
            <p:spPr bwMode="auto">
              <a:xfrm>
                <a:off x="244" y="23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0" name="Line 83"/>
              <p:cNvSpPr>
                <a:spLocks noChangeShapeType="1"/>
              </p:cNvSpPr>
              <p:nvPr/>
            </p:nvSpPr>
            <p:spPr bwMode="auto">
              <a:xfrm>
                <a:off x="244" y="23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1" name="Line 84"/>
              <p:cNvSpPr>
                <a:spLocks noChangeShapeType="1"/>
              </p:cNvSpPr>
              <p:nvPr/>
            </p:nvSpPr>
            <p:spPr bwMode="auto">
              <a:xfrm>
                <a:off x="244" y="22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2" name="Line 85"/>
              <p:cNvSpPr>
                <a:spLocks noChangeShapeType="1"/>
              </p:cNvSpPr>
              <p:nvPr/>
            </p:nvSpPr>
            <p:spPr bwMode="auto">
              <a:xfrm>
                <a:off x="244" y="22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3" name="Line 86"/>
              <p:cNvSpPr>
                <a:spLocks noChangeShapeType="1"/>
              </p:cNvSpPr>
              <p:nvPr/>
            </p:nvSpPr>
            <p:spPr bwMode="auto">
              <a:xfrm>
                <a:off x="244" y="21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4" name="Line 87"/>
              <p:cNvSpPr>
                <a:spLocks noChangeShapeType="1"/>
              </p:cNvSpPr>
              <p:nvPr/>
            </p:nvSpPr>
            <p:spPr bwMode="auto">
              <a:xfrm>
                <a:off x="244" y="21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5" name="Line 88"/>
              <p:cNvSpPr>
                <a:spLocks noChangeShapeType="1"/>
              </p:cNvSpPr>
              <p:nvPr/>
            </p:nvSpPr>
            <p:spPr bwMode="auto">
              <a:xfrm>
                <a:off x="244" y="21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6" name="Line 89"/>
              <p:cNvSpPr>
                <a:spLocks noChangeShapeType="1"/>
              </p:cNvSpPr>
              <p:nvPr/>
            </p:nvSpPr>
            <p:spPr bwMode="auto">
              <a:xfrm>
                <a:off x="244" y="20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7" name="Line 90"/>
              <p:cNvSpPr>
                <a:spLocks noChangeShapeType="1"/>
              </p:cNvSpPr>
              <p:nvPr/>
            </p:nvSpPr>
            <p:spPr bwMode="auto">
              <a:xfrm>
                <a:off x="244" y="20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8" name="Line 91"/>
              <p:cNvSpPr>
                <a:spLocks noChangeShapeType="1"/>
              </p:cNvSpPr>
              <p:nvPr/>
            </p:nvSpPr>
            <p:spPr bwMode="auto">
              <a:xfrm>
                <a:off x="244" y="19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9" name="Line 92"/>
              <p:cNvSpPr>
                <a:spLocks noChangeShapeType="1"/>
              </p:cNvSpPr>
              <p:nvPr/>
            </p:nvSpPr>
            <p:spPr bwMode="auto">
              <a:xfrm>
                <a:off x="244" y="19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0" name="Line 93"/>
              <p:cNvSpPr>
                <a:spLocks noChangeShapeType="1"/>
              </p:cNvSpPr>
              <p:nvPr/>
            </p:nvSpPr>
            <p:spPr bwMode="auto">
              <a:xfrm>
                <a:off x="244" y="19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1" name="Line 94"/>
              <p:cNvSpPr>
                <a:spLocks noChangeShapeType="1"/>
              </p:cNvSpPr>
              <p:nvPr/>
            </p:nvSpPr>
            <p:spPr bwMode="auto">
              <a:xfrm>
                <a:off x="244" y="18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2" name="Line 95"/>
              <p:cNvSpPr>
                <a:spLocks noChangeShapeType="1"/>
              </p:cNvSpPr>
              <p:nvPr/>
            </p:nvSpPr>
            <p:spPr bwMode="auto">
              <a:xfrm>
                <a:off x="244" y="18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3" name="Line 96"/>
              <p:cNvSpPr>
                <a:spLocks noChangeShapeType="1"/>
              </p:cNvSpPr>
              <p:nvPr/>
            </p:nvSpPr>
            <p:spPr bwMode="auto">
              <a:xfrm>
                <a:off x="244" y="17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4" name="Line 97"/>
              <p:cNvSpPr>
                <a:spLocks noChangeShapeType="1"/>
              </p:cNvSpPr>
              <p:nvPr/>
            </p:nvSpPr>
            <p:spPr bwMode="auto">
              <a:xfrm>
                <a:off x="244" y="17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5" name="Line 98"/>
              <p:cNvSpPr>
                <a:spLocks noChangeShapeType="1"/>
              </p:cNvSpPr>
              <p:nvPr/>
            </p:nvSpPr>
            <p:spPr bwMode="auto">
              <a:xfrm>
                <a:off x="244" y="17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6" name="Line 99"/>
              <p:cNvSpPr>
                <a:spLocks noChangeShapeType="1"/>
              </p:cNvSpPr>
              <p:nvPr/>
            </p:nvSpPr>
            <p:spPr bwMode="auto">
              <a:xfrm>
                <a:off x="244" y="16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7" name="Line 100"/>
              <p:cNvSpPr>
                <a:spLocks noChangeShapeType="1"/>
              </p:cNvSpPr>
              <p:nvPr/>
            </p:nvSpPr>
            <p:spPr bwMode="auto">
              <a:xfrm>
                <a:off x="244" y="16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8" name="Line 101"/>
              <p:cNvSpPr>
                <a:spLocks noChangeShapeType="1"/>
              </p:cNvSpPr>
              <p:nvPr/>
            </p:nvSpPr>
            <p:spPr bwMode="auto">
              <a:xfrm>
                <a:off x="244" y="15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9" name="Line 102"/>
              <p:cNvSpPr>
                <a:spLocks noChangeShapeType="1"/>
              </p:cNvSpPr>
              <p:nvPr/>
            </p:nvSpPr>
            <p:spPr bwMode="auto">
              <a:xfrm>
                <a:off x="244" y="15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0" name="Line 103"/>
              <p:cNvSpPr>
                <a:spLocks noChangeShapeType="1"/>
              </p:cNvSpPr>
              <p:nvPr/>
            </p:nvSpPr>
            <p:spPr bwMode="auto">
              <a:xfrm>
                <a:off x="244" y="15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1" name="Line 104"/>
              <p:cNvSpPr>
                <a:spLocks noChangeShapeType="1"/>
              </p:cNvSpPr>
              <p:nvPr/>
            </p:nvSpPr>
            <p:spPr bwMode="auto">
              <a:xfrm>
                <a:off x="244" y="14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2" name="Line 105"/>
              <p:cNvSpPr>
                <a:spLocks noChangeShapeType="1"/>
              </p:cNvSpPr>
              <p:nvPr/>
            </p:nvSpPr>
            <p:spPr bwMode="auto">
              <a:xfrm>
                <a:off x="244" y="14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3" name="Line 106"/>
              <p:cNvSpPr>
                <a:spLocks noChangeShapeType="1"/>
              </p:cNvSpPr>
              <p:nvPr/>
            </p:nvSpPr>
            <p:spPr bwMode="auto">
              <a:xfrm>
                <a:off x="244" y="13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4" name="Line 107"/>
              <p:cNvSpPr>
                <a:spLocks noChangeShapeType="1"/>
              </p:cNvSpPr>
              <p:nvPr/>
            </p:nvSpPr>
            <p:spPr bwMode="auto">
              <a:xfrm>
                <a:off x="244" y="13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5" name="Line 108"/>
              <p:cNvSpPr>
                <a:spLocks noChangeShapeType="1"/>
              </p:cNvSpPr>
              <p:nvPr/>
            </p:nvSpPr>
            <p:spPr bwMode="auto">
              <a:xfrm>
                <a:off x="244" y="13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6" name="Line 109"/>
              <p:cNvSpPr>
                <a:spLocks noChangeShapeType="1"/>
              </p:cNvSpPr>
              <p:nvPr/>
            </p:nvSpPr>
            <p:spPr bwMode="auto">
              <a:xfrm>
                <a:off x="244" y="12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7" name="Line 110"/>
              <p:cNvSpPr>
                <a:spLocks noChangeShapeType="1"/>
              </p:cNvSpPr>
              <p:nvPr/>
            </p:nvSpPr>
            <p:spPr bwMode="auto">
              <a:xfrm>
                <a:off x="244" y="12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8" name="Line 111"/>
              <p:cNvSpPr>
                <a:spLocks noChangeShapeType="1"/>
              </p:cNvSpPr>
              <p:nvPr/>
            </p:nvSpPr>
            <p:spPr bwMode="auto">
              <a:xfrm>
                <a:off x="244" y="11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9" name="Line 112"/>
              <p:cNvSpPr>
                <a:spLocks noChangeShapeType="1"/>
              </p:cNvSpPr>
              <p:nvPr/>
            </p:nvSpPr>
            <p:spPr bwMode="auto">
              <a:xfrm>
                <a:off x="244" y="11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0" name="Line 113"/>
              <p:cNvSpPr>
                <a:spLocks noChangeShapeType="1"/>
              </p:cNvSpPr>
              <p:nvPr/>
            </p:nvSpPr>
            <p:spPr bwMode="auto">
              <a:xfrm>
                <a:off x="244" y="111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1" name="Line 114"/>
              <p:cNvSpPr>
                <a:spLocks noChangeShapeType="1"/>
              </p:cNvSpPr>
              <p:nvPr/>
            </p:nvSpPr>
            <p:spPr bwMode="auto">
              <a:xfrm>
                <a:off x="244" y="10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2" name="Line 115"/>
              <p:cNvSpPr>
                <a:spLocks noChangeShapeType="1"/>
              </p:cNvSpPr>
              <p:nvPr/>
            </p:nvSpPr>
            <p:spPr bwMode="auto">
              <a:xfrm>
                <a:off x="244" y="10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3" name="Line 116"/>
              <p:cNvSpPr>
                <a:spLocks noChangeShapeType="1"/>
              </p:cNvSpPr>
              <p:nvPr/>
            </p:nvSpPr>
            <p:spPr bwMode="auto">
              <a:xfrm>
                <a:off x="244" y="9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4" name="Line 117"/>
              <p:cNvSpPr>
                <a:spLocks noChangeShapeType="1"/>
              </p:cNvSpPr>
              <p:nvPr/>
            </p:nvSpPr>
            <p:spPr bwMode="auto">
              <a:xfrm>
                <a:off x="244" y="9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5" name="Line 118"/>
              <p:cNvSpPr>
                <a:spLocks noChangeShapeType="1"/>
              </p:cNvSpPr>
              <p:nvPr/>
            </p:nvSpPr>
            <p:spPr bwMode="auto">
              <a:xfrm>
                <a:off x="244" y="91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6" name="Line 119"/>
              <p:cNvSpPr>
                <a:spLocks noChangeShapeType="1"/>
              </p:cNvSpPr>
              <p:nvPr/>
            </p:nvSpPr>
            <p:spPr bwMode="auto">
              <a:xfrm>
                <a:off x="244" y="8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7" name="Line 120"/>
              <p:cNvSpPr>
                <a:spLocks noChangeShapeType="1"/>
              </p:cNvSpPr>
              <p:nvPr/>
            </p:nvSpPr>
            <p:spPr bwMode="auto">
              <a:xfrm>
                <a:off x="244" y="8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8" name="Line 121"/>
              <p:cNvSpPr>
                <a:spLocks noChangeShapeType="1"/>
              </p:cNvSpPr>
              <p:nvPr/>
            </p:nvSpPr>
            <p:spPr bwMode="auto">
              <a:xfrm>
                <a:off x="244" y="7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9" name="Line 122"/>
              <p:cNvSpPr>
                <a:spLocks noChangeShapeType="1"/>
              </p:cNvSpPr>
              <p:nvPr/>
            </p:nvSpPr>
            <p:spPr bwMode="auto">
              <a:xfrm>
                <a:off x="244" y="7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0" name="Line 123"/>
              <p:cNvSpPr>
                <a:spLocks noChangeShapeType="1"/>
              </p:cNvSpPr>
              <p:nvPr/>
            </p:nvSpPr>
            <p:spPr bwMode="auto">
              <a:xfrm>
                <a:off x="244" y="71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1" name="Line 124"/>
              <p:cNvSpPr>
                <a:spLocks noChangeShapeType="1"/>
              </p:cNvSpPr>
              <p:nvPr/>
            </p:nvSpPr>
            <p:spPr bwMode="auto">
              <a:xfrm>
                <a:off x="244" y="6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2" name="Line 125"/>
              <p:cNvSpPr>
                <a:spLocks noChangeShapeType="1"/>
              </p:cNvSpPr>
              <p:nvPr/>
            </p:nvSpPr>
            <p:spPr bwMode="auto">
              <a:xfrm>
                <a:off x="244" y="6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3" name="Line 126"/>
              <p:cNvSpPr>
                <a:spLocks noChangeShapeType="1"/>
              </p:cNvSpPr>
              <p:nvPr/>
            </p:nvSpPr>
            <p:spPr bwMode="auto">
              <a:xfrm>
                <a:off x="244" y="5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4" name="Line 127"/>
              <p:cNvSpPr>
                <a:spLocks noChangeShapeType="1"/>
              </p:cNvSpPr>
              <p:nvPr/>
            </p:nvSpPr>
            <p:spPr bwMode="auto">
              <a:xfrm>
                <a:off x="244" y="5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5" name="Line 128"/>
              <p:cNvSpPr>
                <a:spLocks noChangeShapeType="1"/>
              </p:cNvSpPr>
              <p:nvPr/>
            </p:nvSpPr>
            <p:spPr bwMode="auto">
              <a:xfrm flipV="1">
                <a:off x="244"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6" name="Line 129"/>
              <p:cNvSpPr>
                <a:spLocks noChangeShapeType="1"/>
              </p:cNvSpPr>
              <p:nvPr/>
            </p:nvSpPr>
            <p:spPr bwMode="auto">
              <a:xfrm flipV="1">
                <a:off x="244"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7" name="Line 130"/>
              <p:cNvSpPr>
                <a:spLocks noChangeShapeType="1"/>
              </p:cNvSpPr>
              <p:nvPr/>
            </p:nvSpPr>
            <p:spPr bwMode="auto">
              <a:xfrm flipV="1">
                <a:off x="779"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8" name="Line 131"/>
              <p:cNvSpPr>
                <a:spLocks noChangeShapeType="1"/>
              </p:cNvSpPr>
              <p:nvPr/>
            </p:nvSpPr>
            <p:spPr bwMode="auto">
              <a:xfrm flipV="1">
                <a:off x="779"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9" name="Line 132"/>
              <p:cNvSpPr>
                <a:spLocks noChangeShapeType="1"/>
              </p:cNvSpPr>
              <p:nvPr/>
            </p:nvSpPr>
            <p:spPr bwMode="auto">
              <a:xfrm flipV="1">
                <a:off x="1314"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0" name="Line 133"/>
              <p:cNvSpPr>
                <a:spLocks noChangeShapeType="1"/>
              </p:cNvSpPr>
              <p:nvPr/>
            </p:nvSpPr>
            <p:spPr bwMode="auto">
              <a:xfrm flipV="1">
                <a:off x="1314"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1" name="Line 134"/>
              <p:cNvSpPr>
                <a:spLocks noChangeShapeType="1"/>
              </p:cNvSpPr>
              <p:nvPr/>
            </p:nvSpPr>
            <p:spPr bwMode="auto">
              <a:xfrm flipV="1">
                <a:off x="1850"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2" name="Line 135"/>
              <p:cNvSpPr>
                <a:spLocks noChangeShapeType="1"/>
              </p:cNvSpPr>
              <p:nvPr/>
            </p:nvSpPr>
            <p:spPr bwMode="auto">
              <a:xfrm flipV="1">
                <a:off x="1850"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3" name="Line 136"/>
              <p:cNvSpPr>
                <a:spLocks noChangeShapeType="1"/>
              </p:cNvSpPr>
              <p:nvPr/>
            </p:nvSpPr>
            <p:spPr bwMode="auto">
              <a:xfrm flipV="1">
                <a:off x="2386"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4" name="Line 137"/>
              <p:cNvSpPr>
                <a:spLocks noChangeShapeType="1"/>
              </p:cNvSpPr>
              <p:nvPr/>
            </p:nvSpPr>
            <p:spPr bwMode="auto">
              <a:xfrm flipV="1">
                <a:off x="2386"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5" name="Line 138"/>
              <p:cNvSpPr>
                <a:spLocks noChangeShapeType="1"/>
              </p:cNvSpPr>
              <p:nvPr/>
            </p:nvSpPr>
            <p:spPr bwMode="auto">
              <a:xfrm flipV="1">
                <a:off x="3456"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6" name="Line 139"/>
              <p:cNvSpPr>
                <a:spLocks noChangeShapeType="1"/>
              </p:cNvSpPr>
              <p:nvPr/>
            </p:nvSpPr>
            <p:spPr bwMode="auto">
              <a:xfrm flipV="1">
                <a:off x="3456"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7" name="Line 140"/>
              <p:cNvSpPr>
                <a:spLocks noChangeShapeType="1"/>
              </p:cNvSpPr>
              <p:nvPr/>
            </p:nvSpPr>
            <p:spPr bwMode="auto">
              <a:xfrm flipV="1">
                <a:off x="3992"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8" name="Line 141"/>
              <p:cNvSpPr>
                <a:spLocks noChangeShapeType="1"/>
              </p:cNvSpPr>
              <p:nvPr/>
            </p:nvSpPr>
            <p:spPr bwMode="auto">
              <a:xfrm flipV="1">
                <a:off x="3992"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9" name="Line 142"/>
              <p:cNvSpPr>
                <a:spLocks noChangeShapeType="1"/>
              </p:cNvSpPr>
              <p:nvPr/>
            </p:nvSpPr>
            <p:spPr bwMode="auto">
              <a:xfrm flipV="1">
                <a:off x="4528"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0" name="Line 143"/>
              <p:cNvSpPr>
                <a:spLocks noChangeShapeType="1"/>
              </p:cNvSpPr>
              <p:nvPr/>
            </p:nvSpPr>
            <p:spPr bwMode="auto">
              <a:xfrm flipV="1">
                <a:off x="4528"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1" name="Line 144"/>
              <p:cNvSpPr>
                <a:spLocks noChangeShapeType="1"/>
              </p:cNvSpPr>
              <p:nvPr/>
            </p:nvSpPr>
            <p:spPr bwMode="auto">
              <a:xfrm flipV="1">
                <a:off x="5063"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2" name="Line 145"/>
              <p:cNvSpPr>
                <a:spLocks noChangeShapeType="1"/>
              </p:cNvSpPr>
              <p:nvPr/>
            </p:nvSpPr>
            <p:spPr bwMode="auto">
              <a:xfrm flipV="1">
                <a:off x="5063"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3" name="Line 146"/>
              <p:cNvSpPr>
                <a:spLocks noChangeShapeType="1"/>
              </p:cNvSpPr>
              <p:nvPr/>
            </p:nvSpPr>
            <p:spPr bwMode="auto">
              <a:xfrm flipV="1">
                <a:off x="5598"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4" name="Line 147"/>
              <p:cNvSpPr>
                <a:spLocks noChangeShapeType="1"/>
              </p:cNvSpPr>
              <p:nvPr/>
            </p:nvSpPr>
            <p:spPr bwMode="auto">
              <a:xfrm flipV="1">
                <a:off x="5598"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5" name="Line 148"/>
              <p:cNvSpPr>
                <a:spLocks noChangeShapeType="1"/>
              </p:cNvSpPr>
              <p:nvPr/>
            </p:nvSpPr>
            <p:spPr bwMode="auto">
              <a:xfrm>
                <a:off x="244" y="3356"/>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6" name="Line 149"/>
              <p:cNvSpPr>
                <a:spLocks noChangeShapeType="1"/>
              </p:cNvSpPr>
              <p:nvPr/>
            </p:nvSpPr>
            <p:spPr bwMode="auto">
              <a:xfrm>
                <a:off x="2905" y="3356"/>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7" name="Line 150"/>
              <p:cNvSpPr>
                <a:spLocks noChangeShapeType="1"/>
              </p:cNvSpPr>
              <p:nvPr/>
            </p:nvSpPr>
            <p:spPr bwMode="auto">
              <a:xfrm>
                <a:off x="244" y="3156"/>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8" name="Line 151"/>
              <p:cNvSpPr>
                <a:spLocks noChangeShapeType="1"/>
              </p:cNvSpPr>
              <p:nvPr/>
            </p:nvSpPr>
            <p:spPr bwMode="auto">
              <a:xfrm>
                <a:off x="2905" y="3156"/>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9" name="Line 152"/>
              <p:cNvSpPr>
                <a:spLocks noChangeShapeType="1"/>
              </p:cNvSpPr>
              <p:nvPr/>
            </p:nvSpPr>
            <p:spPr bwMode="auto">
              <a:xfrm>
                <a:off x="244" y="27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0" name="Line 153"/>
              <p:cNvSpPr>
                <a:spLocks noChangeShapeType="1"/>
              </p:cNvSpPr>
              <p:nvPr/>
            </p:nvSpPr>
            <p:spPr bwMode="auto">
              <a:xfrm>
                <a:off x="2905" y="27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1" name="Line 154"/>
              <p:cNvSpPr>
                <a:spLocks noChangeShapeType="1"/>
              </p:cNvSpPr>
              <p:nvPr/>
            </p:nvSpPr>
            <p:spPr bwMode="auto">
              <a:xfrm>
                <a:off x="244" y="25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2" name="Line 155"/>
              <p:cNvSpPr>
                <a:spLocks noChangeShapeType="1"/>
              </p:cNvSpPr>
              <p:nvPr/>
            </p:nvSpPr>
            <p:spPr bwMode="auto">
              <a:xfrm>
                <a:off x="2905" y="25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3" name="Line 156"/>
              <p:cNvSpPr>
                <a:spLocks noChangeShapeType="1"/>
              </p:cNvSpPr>
              <p:nvPr/>
            </p:nvSpPr>
            <p:spPr bwMode="auto">
              <a:xfrm>
                <a:off x="244" y="23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4" name="Line 157"/>
              <p:cNvSpPr>
                <a:spLocks noChangeShapeType="1"/>
              </p:cNvSpPr>
              <p:nvPr/>
            </p:nvSpPr>
            <p:spPr bwMode="auto">
              <a:xfrm>
                <a:off x="2905" y="23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5" name="Line 158"/>
              <p:cNvSpPr>
                <a:spLocks noChangeShapeType="1"/>
              </p:cNvSpPr>
              <p:nvPr/>
            </p:nvSpPr>
            <p:spPr bwMode="auto">
              <a:xfrm>
                <a:off x="244" y="21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6" name="Line 159"/>
              <p:cNvSpPr>
                <a:spLocks noChangeShapeType="1"/>
              </p:cNvSpPr>
              <p:nvPr/>
            </p:nvSpPr>
            <p:spPr bwMode="auto">
              <a:xfrm>
                <a:off x="2905" y="21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7" name="Line 160"/>
              <p:cNvSpPr>
                <a:spLocks noChangeShapeType="1"/>
              </p:cNvSpPr>
              <p:nvPr/>
            </p:nvSpPr>
            <p:spPr bwMode="auto">
              <a:xfrm>
                <a:off x="244" y="19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8" name="Line 161"/>
              <p:cNvSpPr>
                <a:spLocks noChangeShapeType="1"/>
              </p:cNvSpPr>
              <p:nvPr/>
            </p:nvSpPr>
            <p:spPr bwMode="auto">
              <a:xfrm>
                <a:off x="2905" y="19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9" name="Line 162"/>
              <p:cNvSpPr>
                <a:spLocks noChangeShapeType="1"/>
              </p:cNvSpPr>
              <p:nvPr/>
            </p:nvSpPr>
            <p:spPr bwMode="auto">
              <a:xfrm>
                <a:off x="244" y="17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0" name="Line 163"/>
              <p:cNvSpPr>
                <a:spLocks noChangeShapeType="1"/>
              </p:cNvSpPr>
              <p:nvPr/>
            </p:nvSpPr>
            <p:spPr bwMode="auto">
              <a:xfrm>
                <a:off x="2905" y="17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1" name="Line 164"/>
              <p:cNvSpPr>
                <a:spLocks noChangeShapeType="1"/>
              </p:cNvSpPr>
              <p:nvPr/>
            </p:nvSpPr>
            <p:spPr bwMode="auto">
              <a:xfrm>
                <a:off x="244" y="15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2" name="Line 165"/>
              <p:cNvSpPr>
                <a:spLocks noChangeShapeType="1"/>
              </p:cNvSpPr>
              <p:nvPr/>
            </p:nvSpPr>
            <p:spPr bwMode="auto">
              <a:xfrm>
                <a:off x="2905" y="15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3" name="Line 166"/>
              <p:cNvSpPr>
                <a:spLocks noChangeShapeType="1"/>
              </p:cNvSpPr>
              <p:nvPr/>
            </p:nvSpPr>
            <p:spPr bwMode="auto">
              <a:xfrm>
                <a:off x="244" y="13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4" name="Line 167"/>
              <p:cNvSpPr>
                <a:spLocks noChangeShapeType="1"/>
              </p:cNvSpPr>
              <p:nvPr/>
            </p:nvSpPr>
            <p:spPr bwMode="auto">
              <a:xfrm>
                <a:off x="2905" y="13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5" name="Line 168"/>
              <p:cNvSpPr>
                <a:spLocks noChangeShapeType="1"/>
              </p:cNvSpPr>
              <p:nvPr/>
            </p:nvSpPr>
            <p:spPr bwMode="auto">
              <a:xfrm>
                <a:off x="244" y="11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6" name="Line 169"/>
              <p:cNvSpPr>
                <a:spLocks noChangeShapeType="1"/>
              </p:cNvSpPr>
              <p:nvPr/>
            </p:nvSpPr>
            <p:spPr bwMode="auto">
              <a:xfrm>
                <a:off x="2905" y="11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7" name="Line 170"/>
              <p:cNvSpPr>
                <a:spLocks noChangeShapeType="1"/>
              </p:cNvSpPr>
              <p:nvPr/>
            </p:nvSpPr>
            <p:spPr bwMode="auto">
              <a:xfrm>
                <a:off x="244" y="9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8" name="Line 171"/>
              <p:cNvSpPr>
                <a:spLocks noChangeShapeType="1"/>
              </p:cNvSpPr>
              <p:nvPr/>
            </p:nvSpPr>
            <p:spPr bwMode="auto">
              <a:xfrm>
                <a:off x="2905" y="9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9" name="Line 172"/>
              <p:cNvSpPr>
                <a:spLocks noChangeShapeType="1"/>
              </p:cNvSpPr>
              <p:nvPr/>
            </p:nvSpPr>
            <p:spPr bwMode="auto">
              <a:xfrm>
                <a:off x="244" y="7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0" name="Line 173"/>
              <p:cNvSpPr>
                <a:spLocks noChangeShapeType="1"/>
              </p:cNvSpPr>
              <p:nvPr/>
            </p:nvSpPr>
            <p:spPr bwMode="auto">
              <a:xfrm>
                <a:off x="2905" y="7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1" name="Line 174"/>
              <p:cNvSpPr>
                <a:spLocks noChangeShapeType="1"/>
              </p:cNvSpPr>
              <p:nvPr/>
            </p:nvSpPr>
            <p:spPr bwMode="auto">
              <a:xfrm>
                <a:off x="244" y="5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2" name="Line 175"/>
              <p:cNvSpPr>
                <a:spLocks noChangeShapeType="1"/>
              </p:cNvSpPr>
              <p:nvPr/>
            </p:nvSpPr>
            <p:spPr bwMode="auto">
              <a:xfrm>
                <a:off x="2905" y="5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3" name="Line 176"/>
              <p:cNvSpPr>
                <a:spLocks noChangeShapeType="1"/>
              </p:cNvSpPr>
              <p:nvPr/>
            </p:nvSpPr>
            <p:spPr bwMode="auto">
              <a:xfrm>
                <a:off x="244" y="2956"/>
                <a:ext cx="535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4" name="Freeform 177"/>
              <p:cNvSpPr>
                <a:spLocks/>
              </p:cNvSpPr>
              <p:nvPr/>
            </p:nvSpPr>
            <p:spPr bwMode="auto">
              <a:xfrm>
                <a:off x="5598" y="2928"/>
                <a:ext cx="42" cy="55"/>
              </a:xfrm>
              <a:custGeom>
                <a:avLst/>
                <a:gdLst>
                  <a:gd name="T0" fmla="*/ 0 w 42"/>
                  <a:gd name="T1" fmla="*/ 55 h 55"/>
                  <a:gd name="T2" fmla="*/ 0 w 42"/>
                  <a:gd name="T3" fmla="*/ 0 h 55"/>
                  <a:gd name="T4" fmla="*/ 42 w 42"/>
                  <a:gd name="T5" fmla="*/ 28 h 55"/>
                  <a:gd name="T6" fmla="*/ 0 w 42"/>
                  <a:gd name="T7" fmla="*/ 55 h 55"/>
                </a:gdLst>
                <a:ahLst/>
                <a:cxnLst>
                  <a:cxn ang="0">
                    <a:pos x="T0" y="T1"/>
                  </a:cxn>
                  <a:cxn ang="0">
                    <a:pos x="T2" y="T3"/>
                  </a:cxn>
                  <a:cxn ang="0">
                    <a:pos x="T4" y="T5"/>
                  </a:cxn>
                  <a:cxn ang="0">
                    <a:pos x="T6" y="T7"/>
                  </a:cxn>
                </a:cxnLst>
                <a:rect l="0" t="0" r="r" b="b"/>
                <a:pathLst>
                  <a:path w="42" h="55">
                    <a:moveTo>
                      <a:pt x="0" y="55"/>
                    </a:moveTo>
                    <a:lnTo>
                      <a:pt x="0" y="0"/>
                    </a:lnTo>
                    <a:lnTo>
                      <a:pt x="42" y="28"/>
                    </a:lnTo>
                    <a:lnTo>
                      <a:pt x="0" y="55"/>
                    </a:lnTo>
                    <a:close/>
                  </a:path>
                </a:pathLst>
              </a:custGeom>
              <a:solidFill>
                <a:srgbClr val="00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185" name="Line 178"/>
              <p:cNvSpPr>
                <a:spLocks noChangeShapeType="1"/>
              </p:cNvSpPr>
              <p:nvPr/>
            </p:nvSpPr>
            <p:spPr bwMode="auto">
              <a:xfrm flipV="1">
                <a:off x="2921" y="554"/>
                <a:ext cx="0" cy="2802"/>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6" name="Freeform 179"/>
              <p:cNvSpPr>
                <a:spLocks/>
              </p:cNvSpPr>
              <p:nvPr/>
            </p:nvSpPr>
            <p:spPr bwMode="auto">
              <a:xfrm>
                <a:off x="2900" y="499"/>
                <a:ext cx="42" cy="55"/>
              </a:xfrm>
              <a:custGeom>
                <a:avLst/>
                <a:gdLst>
                  <a:gd name="T0" fmla="*/ 0 w 42"/>
                  <a:gd name="T1" fmla="*/ 55 h 55"/>
                  <a:gd name="T2" fmla="*/ 42 w 42"/>
                  <a:gd name="T3" fmla="*/ 55 h 55"/>
                  <a:gd name="T4" fmla="*/ 21 w 42"/>
                  <a:gd name="T5" fmla="*/ 0 h 55"/>
                  <a:gd name="T6" fmla="*/ 0 w 42"/>
                  <a:gd name="T7" fmla="*/ 55 h 55"/>
                </a:gdLst>
                <a:ahLst/>
                <a:cxnLst>
                  <a:cxn ang="0">
                    <a:pos x="T0" y="T1"/>
                  </a:cxn>
                  <a:cxn ang="0">
                    <a:pos x="T2" y="T3"/>
                  </a:cxn>
                  <a:cxn ang="0">
                    <a:pos x="T4" y="T5"/>
                  </a:cxn>
                  <a:cxn ang="0">
                    <a:pos x="T6" y="T7"/>
                  </a:cxn>
                </a:cxnLst>
                <a:rect l="0" t="0" r="r" b="b"/>
                <a:pathLst>
                  <a:path w="42" h="55">
                    <a:moveTo>
                      <a:pt x="0" y="55"/>
                    </a:moveTo>
                    <a:lnTo>
                      <a:pt x="42" y="55"/>
                    </a:lnTo>
                    <a:lnTo>
                      <a:pt x="21" y="0"/>
                    </a:lnTo>
                    <a:lnTo>
                      <a:pt x="0" y="55"/>
                    </a:lnTo>
                    <a:close/>
                  </a:path>
                </a:pathLst>
              </a:custGeom>
              <a:solidFill>
                <a:srgbClr val="00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188" name="Line 181"/>
              <p:cNvSpPr>
                <a:spLocks noChangeShapeType="1"/>
              </p:cNvSpPr>
              <p:nvPr/>
            </p:nvSpPr>
            <p:spPr bwMode="auto">
              <a:xfrm flipV="1">
                <a:off x="244"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9" name="Rectangle 182"/>
              <p:cNvSpPr>
                <a:spLocks noChangeArrowheads="1"/>
              </p:cNvSpPr>
              <p:nvPr/>
            </p:nvSpPr>
            <p:spPr bwMode="auto">
              <a:xfrm>
                <a:off x="188"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0" name="Line 183"/>
              <p:cNvSpPr>
                <a:spLocks noChangeShapeType="1"/>
              </p:cNvSpPr>
              <p:nvPr/>
            </p:nvSpPr>
            <p:spPr bwMode="auto">
              <a:xfrm flipV="1">
                <a:off x="779"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1" name="Rectangle 184"/>
              <p:cNvSpPr>
                <a:spLocks noChangeArrowheads="1"/>
              </p:cNvSpPr>
              <p:nvPr/>
            </p:nvSpPr>
            <p:spPr bwMode="auto">
              <a:xfrm>
                <a:off x="723"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2" name="Line 185"/>
              <p:cNvSpPr>
                <a:spLocks noChangeShapeType="1"/>
              </p:cNvSpPr>
              <p:nvPr/>
            </p:nvSpPr>
            <p:spPr bwMode="auto">
              <a:xfrm flipV="1">
                <a:off x="1314"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3" name="Rectangle 186"/>
              <p:cNvSpPr>
                <a:spLocks noChangeArrowheads="1"/>
              </p:cNvSpPr>
              <p:nvPr/>
            </p:nvSpPr>
            <p:spPr bwMode="auto">
              <a:xfrm>
                <a:off x="1259"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4" name="Line 187"/>
              <p:cNvSpPr>
                <a:spLocks noChangeShapeType="1"/>
              </p:cNvSpPr>
              <p:nvPr/>
            </p:nvSpPr>
            <p:spPr bwMode="auto">
              <a:xfrm flipV="1">
                <a:off x="1850"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5" name="Rectangle 188"/>
              <p:cNvSpPr>
                <a:spLocks noChangeArrowheads="1"/>
              </p:cNvSpPr>
              <p:nvPr/>
            </p:nvSpPr>
            <p:spPr bwMode="auto">
              <a:xfrm>
                <a:off x="1795"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6" name="Line 189"/>
              <p:cNvSpPr>
                <a:spLocks noChangeShapeType="1"/>
              </p:cNvSpPr>
              <p:nvPr/>
            </p:nvSpPr>
            <p:spPr bwMode="auto">
              <a:xfrm flipV="1">
                <a:off x="2386"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7" name="Rectangle 190"/>
              <p:cNvSpPr>
                <a:spLocks noChangeArrowheads="1"/>
              </p:cNvSpPr>
              <p:nvPr/>
            </p:nvSpPr>
            <p:spPr bwMode="auto">
              <a:xfrm>
                <a:off x="2331"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 name="Line 191"/>
              <p:cNvSpPr>
                <a:spLocks noChangeShapeType="1"/>
              </p:cNvSpPr>
              <p:nvPr/>
            </p:nvSpPr>
            <p:spPr bwMode="auto">
              <a:xfrm flipV="1">
                <a:off x="3456"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9" name="Rectangle 192"/>
              <p:cNvSpPr>
                <a:spLocks noChangeArrowheads="1"/>
              </p:cNvSpPr>
              <p:nvPr/>
            </p:nvSpPr>
            <p:spPr bwMode="auto">
              <a:xfrm>
                <a:off x="3423"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0" name="Line 193"/>
              <p:cNvSpPr>
                <a:spLocks noChangeShapeType="1"/>
              </p:cNvSpPr>
              <p:nvPr/>
            </p:nvSpPr>
            <p:spPr bwMode="auto">
              <a:xfrm flipV="1">
                <a:off x="3992"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1" name="Rectangle 194"/>
              <p:cNvSpPr>
                <a:spLocks noChangeArrowheads="1"/>
              </p:cNvSpPr>
              <p:nvPr/>
            </p:nvSpPr>
            <p:spPr bwMode="auto">
              <a:xfrm>
                <a:off x="3958"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2" name="Line 195"/>
              <p:cNvSpPr>
                <a:spLocks noChangeShapeType="1"/>
              </p:cNvSpPr>
              <p:nvPr/>
            </p:nvSpPr>
            <p:spPr bwMode="auto">
              <a:xfrm flipV="1">
                <a:off x="4528"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3" name="Rectangle 196"/>
              <p:cNvSpPr>
                <a:spLocks noChangeArrowheads="1"/>
              </p:cNvSpPr>
              <p:nvPr/>
            </p:nvSpPr>
            <p:spPr bwMode="auto">
              <a:xfrm>
                <a:off x="4494"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4" name="Line 197"/>
              <p:cNvSpPr>
                <a:spLocks noChangeShapeType="1"/>
              </p:cNvSpPr>
              <p:nvPr/>
            </p:nvSpPr>
            <p:spPr bwMode="auto">
              <a:xfrm flipV="1">
                <a:off x="5063"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5" name="Rectangle 198"/>
              <p:cNvSpPr>
                <a:spLocks noChangeArrowheads="1"/>
              </p:cNvSpPr>
              <p:nvPr/>
            </p:nvSpPr>
            <p:spPr bwMode="auto">
              <a:xfrm>
                <a:off x="5030"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6" name="Line 199"/>
              <p:cNvSpPr>
                <a:spLocks noChangeShapeType="1"/>
              </p:cNvSpPr>
              <p:nvPr/>
            </p:nvSpPr>
            <p:spPr bwMode="auto">
              <a:xfrm flipV="1">
                <a:off x="5598"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7" name="Rectangle 200"/>
              <p:cNvSpPr>
                <a:spLocks noChangeArrowheads="1"/>
              </p:cNvSpPr>
              <p:nvPr/>
            </p:nvSpPr>
            <p:spPr bwMode="auto">
              <a:xfrm>
                <a:off x="5566"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 name="Line 201"/>
              <p:cNvSpPr>
                <a:spLocks noChangeShapeType="1"/>
              </p:cNvSpPr>
              <p:nvPr/>
            </p:nvSpPr>
            <p:spPr bwMode="auto">
              <a:xfrm>
                <a:off x="2896" y="3356"/>
                <a:ext cx="51"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9" name="Rectangle 202"/>
              <p:cNvSpPr>
                <a:spLocks noChangeArrowheads="1"/>
              </p:cNvSpPr>
              <p:nvPr/>
            </p:nvSpPr>
            <p:spPr bwMode="auto">
              <a:xfrm>
                <a:off x="2755" y="3314"/>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0" name="Line 203"/>
              <p:cNvSpPr>
                <a:spLocks noChangeShapeType="1"/>
              </p:cNvSpPr>
              <p:nvPr/>
            </p:nvSpPr>
            <p:spPr bwMode="auto">
              <a:xfrm>
                <a:off x="2896" y="3156"/>
                <a:ext cx="51"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11" name="Rectangle 204"/>
              <p:cNvSpPr>
                <a:spLocks noChangeArrowheads="1"/>
              </p:cNvSpPr>
              <p:nvPr/>
            </p:nvSpPr>
            <p:spPr bwMode="auto">
              <a:xfrm>
                <a:off x="2755" y="3114"/>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2" name="Line 205"/>
              <p:cNvSpPr>
                <a:spLocks noChangeShapeType="1"/>
              </p:cNvSpPr>
              <p:nvPr/>
            </p:nvSpPr>
            <p:spPr bwMode="auto">
              <a:xfrm>
                <a:off x="2896" y="2755"/>
                <a:ext cx="51"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grpSp>
        <p:sp>
          <p:nvSpPr>
            <p:cNvPr id="5" name="Rectangle 207"/>
            <p:cNvSpPr>
              <a:spLocks noChangeArrowheads="1"/>
            </p:cNvSpPr>
            <p:nvPr/>
          </p:nvSpPr>
          <p:spPr bwMode="auto">
            <a:xfrm>
              <a:off x="4408806" y="43545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Line 208"/>
            <p:cNvSpPr>
              <a:spLocks noChangeShapeType="1"/>
            </p:cNvSpPr>
            <p:nvPr/>
          </p:nvSpPr>
          <p:spPr bwMode="auto">
            <a:xfrm>
              <a:off x="4569144" y="41036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Rectangle 209"/>
            <p:cNvSpPr>
              <a:spLocks noChangeArrowheads="1"/>
            </p:cNvSpPr>
            <p:nvPr/>
          </p:nvSpPr>
          <p:spPr bwMode="auto">
            <a:xfrm>
              <a:off x="4408806" y="40370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Line 210"/>
            <p:cNvSpPr>
              <a:spLocks noChangeShapeType="1"/>
            </p:cNvSpPr>
            <p:nvPr/>
          </p:nvSpPr>
          <p:spPr bwMode="auto">
            <a:xfrm>
              <a:off x="4569144" y="37861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Rectangle 211"/>
            <p:cNvSpPr>
              <a:spLocks noChangeArrowheads="1"/>
            </p:cNvSpPr>
            <p:nvPr/>
          </p:nvSpPr>
          <p:spPr bwMode="auto">
            <a:xfrm>
              <a:off x="4408806" y="37195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Line 212"/>
            <p:cNvSpPr>
              <a:spLocks noChangeShapeType="1"/>
            </p:cNvSpPr>
            <p:nvPr/>
          </p:nvSpPr>
          <p:spPr bwMode="auto">
            <a:xfrm>
              <a:off x="4569144" y="34686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 name="Rectangle 213"/>
            <p:cNvSpPr>
              <a:spLocks noChangeArrowheads="1"/>
            </p:cNvSpPr>
            <p:nvPr/>
          </p:nvSpPr>
          <p:spPr bwMode="auto">
            <a:xfrm>
              <a:off x="4408806" y="34020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Line 214"/>
            <p:cNvSpPr>
              <a:spLocks noChangeShapeType="1"/>
            </p:cNvSpPr>
            <p:nvPr/>
          </p:nvSpPr>
          <p:spPr bwMode="auto">
            <a:xfrm>
              <a:off x="4569144" y="31511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3" name="Rectangle 215"/>
            <p:cNvSpPr>
              <a:spLocks noChangeArrowheads="1"/>
            </p:cNvSpPr>
            <p:nvPr/>
          </p:nvSpPr>
          <p:spPr bwMode="auto">
            <a:xfrm>
              <a:off x="4408806" y="3082926"/>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Line 216"/>
            <p:cNvSpPr>
              <a:spLocks noChangeShapeType="1"/>
            </p:cNvSpPr>
            <p:nvPr/>
          </p:nvSpPr>
          <p:spPr bwMode="auto">
            <a:xfrm>
              <a:off x="4569144" y="28336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5" name="Rectangle 217"/>
            <p:cNvSpPr>
              <a:spLocks noChangeArrowheads="1"/>
            </p:cNvSpPr>
            <p:nvPr/>
          </p:nvSpPr>
          <p:spPr bwMode="auto">
            <a:xfrm>
              <a:off x="4408806" y="2765426"/>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Line 218"/>
            <p:cNvSpPr>
              <a:spLocks noChangeShapeType="1"/>
            </p:cNvSpPr>
            <p:nvPr/>
          </p:nvSpPr>
          <p:spPr bwMode="auto">
            <a:xfrm>
              <a:off x="4569144" y="25146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7" name="Rectangle 219"/>
            <p:cNvSpPr>
              <a:spLocks noChangeArrowheads="1"/>
            </p:cNvSpPr>
            <p:nvPr/>
          </p:nvSpPr>
          <p:spPr bwMode="auto">
            <a:xfrm>
              <a:off x="4408806" y="2447926"/>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Line 220"/>
            <p:cNvSpPr>
              <a:spLocks noChangeShapeType="1"/>
            </p:cNvSpPr>
            <p:nvPr/>
          </p:nvSpPr>
          <p:spPr bwMode="auto">
            <a:xfrm>
              <a:off x="4569144" y="21971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9" name="Rectangle 221"/>
            <p:cNvSpPr>
              <a:spLocks noChangeArrowheads="1"/>
            </p:cNvSpPr>
            <p:nvPr/>
          </p:nvSpPr>
          <p:spPr bwMode="auto">
            <a:xfrm>
              <a:off x="4408806" y="2128838"/>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222"/>
            <p:cNvSpPr>
              <a:spLocks noChangeShapeType="1"/>
            </p:cNvSpPr>
            <p:nvPr/>
          </p:nvSpPr>
          <p:spPr bwMode="auto">
            <a:xfrm>
              <a:off x="4569144" y="18796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1" name="Rectangle 223"/>
            <p:cNvSpPr>
              <a:spLocks noChangeArrowheads="1"/>
            </p:cNvSpPr>
            <p:nvPr/>
          </p:nvSpPr>
          <p:spPr bwMode="auto">
            <a:xfrm>
              <a:off x="4408806" y="1811338"/>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224"/>
            <p:cNvSpPr>
              <a:spLocks noChangeShapeType="1"/>
            </p:cNvSpPr>
            <p:nvPr/>
          </p:nvSpPr>
          <p:spPr bwMode="auto">
            <a:xfrm>
              <a:off x="4569144" y="15621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3" name="Rectangle 225"/>
            <p:cNvSpPr>
              <a:spLocks noChangeArrowheads="1"/>
            </p:cNvSpPr>
            <p:nvPr/>
          </p:nvSpPr>
          <p:spPr bwMode="auto">
            <a:xfrm>
              <a:off x="4345306" y="1493838"/>
              <a:ext cx="1778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Line 226"/>
            <p:cNvSpPr>
              <a:spLocks noChangeShapeType="1"/>
            </p:cNvSpPr>
            <p:nvPr/>
          </p:nvSpPr>
          <p:spPr bwMode="auto">
            <a:xfrm>
              <a:off x="4569144" y="12446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5" name="Rectangle 227"/>
            <p:cNvSpPr>
              <a:spLocks noChangeArrowheads="1"/>
            </p:cNvSpPr>
            <p:nvPr/>
          </p:nvSpPr>
          <p:spPr bwMode="auto">
            <a:xfrm>
              <a:off x="4345306" y="1174751"/>
              <a:ext cx="1778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228"/>
            <p:cNvSpPr>
              <a:spLocks noChangeShapeType="1"/>
            </p:cNvSpPr>
            <p:nvPr/>
          </p:nvSpPr>
          <p:spPr bwMode="auto">
            <a:xfrm>
              <a:off x="4569144" y="9271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7" name="Rectangle 229"/>
            <p:cNvSpPr>
              <a:spLocks noChangeArrowheads="1"/>
            </p:cNvSpPr>
            <p:nvPr/>
          </p:nvSpPr>
          <p:spPr bwMode="auto">
            <a:xfrm>
              <a:off x="4345306" y="857251"/>
              <a:ext cx="1778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0"/>
            <p:cNvSpPr>
              <a:spLocks noChangeArrowheads="1"/>
            </p:cNvSpPr>
            <p:nvPr/>
          </p:nvSpPr>
          <p:spPr bwMode="auto">
            <a:xfrm>
              <a:off x="8756969" y="4484688"/>
              <a:ext cx="1079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31"/>
            <p:cNvSpPr>
              <a:spLocks noChangeArrowheads="1"/>
            </p:cNvSpPr>
            <p:nvPr/>
          </p:nvSpPr>
          <p:spPr bwMode="auto">
            <a:xfrm>
              <a:off x="4700906" y="857251"/>
              <a:ext cx="1079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57" name="Freeform 232"/>
          <p:cNvSpPr>
            <a:spLocks/>
          </p:cNvSpPr>
          <p:nvPr/>
        </p:nvSpPr>
        <p:spPr bwMode="auto">
          <a:xfrm>
            <a:off x="1654494" y="1327383"/>
            <a:ext cx="5908675" cy="3838575"/>
          </a:xfrm>
          <a:custGeom>
            <a:avLst/>
            <a:gdLst>
              <a:gd name="T0" fmla="*/ 54 w 3722"/>
              <a:gd name="T1" fmla="*/ 138 h 2418"/>
              <a:gd name="T2" fmla="*/ 114 w 3722"/>
              <a:gd name="T3" fmla="*/ 287 h 2418"/>
              <a:gd name="T4" fmla="*/ 174 w 3722"/>
              <a:gd name="T5" fmla="*/ 431 h 2418"/>
              <a:gd name="T6" fmla="*/ 235 w 3722"/>
              <a:gd name="T7" fmla="*/ 571 h 2418"/>
              <a:gd name="T8" fmla="*/ 295 w 3722"/>
              <a:gd name="T9" fmla="*/ 705 h 2418"/>
              <a:gd name="T10" fmla="*/ 355 w 3722"/>
              <a:gd name="T11" fmla="*/ 835 h 2418"/>
              <a:gd name="T12" fmla="*/ 415 w 3722"/>
              <a:gd name="T13" fmla="*/ 958 h 2418"/>
              <a:gd name="T14" fmla="*/ 476 w 3722"/>
              <a:gd name="T15" fmla="*/ 1077 h 2418"/>
              <a:gd name="T16" fmla="*/ 536 w 3722"/>
              <a:gd name="T17" fmla="*/ 1191 h 2418"/>
              <a:gd name="T18" fmla="*/ 596 w 3722"/>
              <a:gd name="T19" fmla="*/ 1301 h 2418"/>
              <a:gd name="T20" fmla="*/ 656 w 3722"/>
              <a:gd name="T21" fmla="*/ 1404 h 2418"/>
              <a:gd name="T22" fmla="*/ 716 w 3722"/>
              <a:gd name="T23" fmla="*/ 1503 h 2418"/>
              <a:gd name="T24" fmla="*/ 777 w 3722"/>
              <a:gd name="T25" fmla="*/ 1597 h 2418"/>
              <a:gd name="T26" fmla="*/ 837 w 3722"/>
              <a:gd name="T27" fmla="*/ 1686 h 2418"/>
              <a:gd name="T28" fmla="*/ 897 w 3722"/>
              <a:gd name="T29" fmla="*/ 1769 h 2418"/>
              <a:gd name="T30" fmla="*/ 958 w 3722"/>
              <a:gd name="T31" fmla="*/ 1847 h 2418"/>
              <a:gd name="T32" fmla="*/ 1018 w 3722"/>
              <a:gd name="T33" fmla="*/ 1921 h 2418"/>
              <a:gd name="T34" fmla="*/ 1078 w 3722"/>
              <a:gd name="T35" fmla="*/ 1989 h 2418"/>
              <a:gd name="T36" fmla="*/ 1138 w 3722"/>
              <a:gd name="T37" fmla="*/ 2053 h 2418"/>
              <a:gd name="T38" fmla="*/ 1198 w 3722"/>
              <a:gd name="T39" fmla="*/ 2111 h 2418"/>
              <a:gd name="T40" fmla="*/ 1258 w 3722"/>
              <a:gd name="T41" fmla="*/ 2164 h 2418"/>
              <a:gd name="T42" fmla="*/ 1319 w 3722"/>
              <a:gd name="T43" fmla="*/ 2213 h 2418"/>
              <a:gd name="T44" fmla="*/ 1379 w 3722"/>
              <a:gd name="T45" fmla="*/ 2256 h 2418"/>
              <a:gd name="T46" fmla="*/ 1439 w 3722"/>
              <a:gd name="T47" fmla="*/ 2293 h 2418"/>
              <a:gd name="T48" fmla="*/ 1500 w 3722"/>
              <a:gd name="T49" fmla="*/ 2327 h 2418"/>
              <a:gd name="T50" fmla="*/ 1560 w 3722"/>
              <a:gd name="T51" fmla="*/ 2354 h 2418"/>
              <a:gd name="T52" fmla="*/ 1620 w 3722"/>
              <a:gd name="T53" fmla="*/ 2377 h 2418"/>
              <a:gd name="T54" fmla="*/ 1680 w 3722"/>
              <a:gd name="T55" fmla="*/ 2395 h 2418"/>
              <a:gd name="T56" fmla="*/ 1740 w 3722"/>
              <a:gd name="T57" fmla="*/ 2408 h 2418"/>
              <a:gd name="T58" fmla="*/ 1801 w 3722"/>
              <a:gd name="T59" fmla="*/ 2415 h 2418"/>
              <a:gd name="T60" fmla="*/ 1861 w 3722"/>
              <a:gd name="T61" fmla="*/ 2418 h 2418"/>
              <a:gd name="T62" fmla="*/ 1922 w 3722"/>
              <a:gd name="T63" fmla="*/ 2415 h 2418"/>
              <a:gd name="T64" fmla="*/ 1982 w 3722"/>
              <a:gd name="T65" fmla="*/ 2408 h 2418"/>
              <a:gd name="T66" fmla="*/ 2042 w 3722"/>
              <a:gd name="T67" fmla="*/ 2395 h 2418"/>
              <a:gd name="T68" fmla="*/ 2102 w 3722"/>
              <a:gd name="T69" fmla="*/ 2377 h 2418"/>
              <a:gd name="T70" fmla="*/ 2162 w 3722"/>
              <a:gd name="T71" fmla="*/ 2354 h 2418"/>
              <a:gd name="T72" fmla="*/ 2223 w 3722"/>
              <a:gd name="T73" fmla="*/ 2327 h 2418"/>
              <a:gd name="T74" fmla="*/ 2283 w 3722"/>
              <a:gd name="T75" fmla="*/ 2293 h 2418"/>
              <a:gd name="T76" fmla="*/ 2343 w 3722"/>
              <a:gd name="T77" fmla="*/ 2256 h 2418"/>
              <a:gd name="T78" fmla="*/ 2403 w 3722"/>
              <a:gd name="T79" fmla="*/ 2213 h 2418"/>
              <a:gd name="T80" fmla="*/ 2464 w 3722"/>
              <a:gd name="T81" fmla="*/ 2164 h 2418"/>
              <a:gd name="T82" fmla="*/ 2524 w 3722"/>
              <a:gd name="T83" fmla="*/ 2111 h 2418"/>
              <a:gd name="T84" fmla="*/ 2584 w 3722"/>
              <a:gd name="T85" fmla="*/ 2053 h 2418"/>
              <a:gd name="T86" fmla="*/ 2644 w 3722"/>
              <a:gd name="T87" fmla="*/ 1989 h 2418"/>
              <a:gd name="T88" fmla="*/ 2704 w 3722"/>
              <a:gd name="T89" fmla="*/ 1921 h 2418"/>
              <a:gd name="T90" fmla="*/ 2765 w 3722"/>
              <a:gd name="T91" fmla="*/ 1847 h 2418"/>
              <a:gd name="T92" fmla="*/ 2825 w 3722"/>
              <a:gd name="T93" fmla="*/ 1769 h 2418"/>
              <a:gd name="T94" fmla="*/ 2885 w 3722"/>
              <a:gd name="T95" fmla="*/ 1686 h 2418"/>
              <a:gd name="T96" fmla="*/ 2945 w 3722"/>
              <a:gd name="T97" fmla="*/ 1597 h 2418"/>
              <a:gd name="T98" fmla="*/ 3006 w 3722"/>
              <a:gd name="T99" fmla="*/ 1503 h 2418"/>
              <a:gd name="T100" fmla="*/ 3066 w 3722"/>
              <a:gd name="T101" fmla="*/ 1404 h 2418"/>
              <a:gd name="T102" fmla="*/ 3126 w 3722"/>
              <a:gd name="T103" fmla="*/ 1301 h 2418"/>
              <a:gd name="T104" fmla="*/ 3186 w 3722"/>
              <a:gd name="T105" fmla="*/ 1191 h 2418"/>
              <a:gd name="T106" fmla="*/ 3247 w 3722"/>
              <a:gd name="T107" fmla="*/ 1077 h 2418"/>
              <a:gd name="T108" fmla="*/ 3307 w 3722"/>
              <a:gd name="T109" fmla="*/ 958 h 2418"/>
              <a:gd name="T110" fmla="*/ 3367 w 3722"/>
              <a:gd name="T111" fmla="*/ 835 h 2418"/>
              <a:gd name="T112" fmla="*/ 3427 w 3722"/>
              <a:gd name="T113" fmla="*/ 705 h 2418"/>
              <a:gd name="T114" fmla="*/ 3487 w 3722"/>
              <a:gd name="T115" fmla="*/ 571 h 2418"/>
              <a:gd name="T116" fmla="*/ 3548 w 3722"/>
              <a:gd name="T117" fmla="*/ 431 h 2418"/>
              <a:gd name="T118" fmla="*/ 3608 w 3722"/>
              <a:gd name="T119" fmla="*/ 287 h 2418"/>
              <a:gd name="T120" fmla="*/ 3668 w 3722"/>
              <a:gd name="T121" fmla="*/ 138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2" h="2418">
                <a:moveTo>
                  <a:pt x="0" y="0"/>
                </a:moveTo>
                <a:lnTo>
                  <a:pt x="7" y="18"/>
                </a:lnTo>
                <a:lnTo>
                  <a:pt x="14" y="35"/>
                </a:lnTo>
                <a:lnTo>
                  <a:pt x="20" y="53"/>
                </a:lnTo>
                <a:lnTo>
                  <a:pt x="27" y="70"/>
                </a:lnTo>
                <a:lnTo>
                  <a:pt x="34" y="87"/>
                </a:lnTo>
                <a:lnTo>
                  <a:pt x="41" y="104"/>
                </a:lnTo>
                <a:lnTo>
                  <a:pt x="47" y="121"/>
                </a:lnTo>
                <a:lnTo>
                  <a:pt x="54" y="138"/>
                </a:lnTo>
                <a:lnTo>
                  <a:pt x="61" y="155"/>
                </a:lnTo>
                <a:lnTo>
                  <a:pt x="67" y="171"/>
                </a:lnTo>
                <a:lnTo>
                  <a:pt x="74" y="188"/>
                </a:lnTo>
                <a:lnTo>
                  <a:pt x="81" y="205"/>
                </a:lnTo>
                <a:lnTo>
                  <a:pt x="87" y="221"/>
                </a:lnTo>
                <a:lnTo>
                  <a:pt x="94" y="238"/>
                </a:lnTo>
                <a:lnTo>
                  <a:pt x="101" y="254"/>
                </a:lnTo>
                <a:lnTo>
                  <a:pt x="107" y="271"/>
                </a:lnTo>
                <a:lnTo>
                  <a:pt x="114" y="287"/>
                </a:lnTo>
                <a:lnTo>
                  <a:pt x="121" y="304"/>
                </a:lnTo>
                <a:lnTo>
                  <a:pt x="128" y="320"/>
                </a:lnTo>
                <a:lnTo>
                  <a:pt x="134" y="336"/>
                </a:lnTo>
                <a:lnTo>
                  <a:pt x="141" y="352"/>
                </a:lnTo>
                <a:lnTo>
                  <a:pt x="148" y="368"/>
                </a:lnTo>
                <a:lnTo>
                  <a:pt x="154" y="384"/>
                </a:lnTo>
                <a:lnTo>
                  <a:pt x="161" y="400"/>
                </a:lnTo>
                <a:lnTo>
                  <a:pt x="168" y="416"/>
                </a:lnTo>
                <a:lnTo>
                  <a:pt x="174" y="431"/>
                </a:lnTo>
                <a:lnTo>
                  <a:pt x="181" y="447"/>
                </a:lnTo>
                <a:lnTo>
                  <a:pt x="188" y="463"/>
                </a:lnTo>
                <a:lnTo>
                  <a:pt x="194" y="478"/>
                </a:lnTo>
                <a:lnTo>
                  <a:pt x="201" y="494"/>
                </a:lnTo>
                <a:lnTo>
                  <a:pt x="208" y="510"/>
                </a:lnTo>
                <a:lnTo>
                  <a:pt x="215" y="525"/>
                </a:lnTo>
                <a:lnTo>
                  <a:pt x="221" y="540"/>
                </a:lnTo>
                <a:lnTo>
                  <a:pt x="228" y="556"/>
                </a:lnTo>
                <a:lnTo>
                  <a:pt x="235" y="571"/>
                </a:lnTo>
                <a:lnTo>
                  <a:pt x="241" y="586"/>
                </a:lnTo>
                <a:lnTo>
                  <a:pt x="248" y="601"/>
                </a:lnTo>
                <a:lnTo>
                  <a:pt x="254" y="616"/>
                </a:lnTo>
                <a:lnTo>
                  <a:pt x="261" y="632"/>
                </a:lnTo>
                <a:lnTo>
                  <a:pt x="268" y="646"/>
                </a:lnTo>
                <a:lnTo>
                  <a:pt x="275" y="661"/>
                </a:lnTo>
                <a:lnTo>
                  <a:pt x="281" y="676"/>
                </a:lnTo>
                <a:lnTo>
                  <a:pt x="288" y="690"/>
                </a:lnTo>
                <a:lnTo>
                  <a:pt x="295" y="705"/>
                </a:lnTo>
                <a:lnTo>
                  <a:pt x="301" y="720"/>
                </a:lnTo>
                <a:lnTo>
                  <a:pt x="308" y="735"/>
                </a:lnTo>
                <a:lnTo>
                  <a:pt x="315" y="749"/>
                </a:lnTo>
                <a:lnTo>
                  <a:pt x="322" y="763"/>
                </a:lnTo>
                <a:lnTo>
                  <a:pt x="328" y="778"/>
                </a:lnTo>
                <a:lnTo>
                  <a:pt x="335" y="792"/>
                </a:lnTo>
                <a:lnTo>
                  <a:pt x="341" y="806"/>
                </a:lnTo>
                <a:lnTo>
                  <a:pt x="349" y="820"/>
                </a:lnTo>
                <a:lnTo>
                  <a:pt x="355" y="835"/>
                </a:lnTo>
                <a:lnTo>
                  <a:pt x="362" y="848"/>
                </a:lnTo>
                <a:lnTo>
                  <a:pt x="368" y="862"/>
                </a:lnTo>
                <a:lnTo>
                  <a:pt x="375" y="877"/>
                </a:lnTo>
                <a:lnTo>
                  <a:pt x="382" y="890"/>
                </a:lnTo>
                <a:lnTo>
                  <a:pt x="389" y="904"/>
                </a:lnTo>
                <a:lnTo>
                  <a:pt x="395" y="917"/>
                </a:lnTo>
                <a:lnTo>
                  <a:pt x="402" y="931"/>
                </a:lnTo>
                <a:lnTo>
                  <a:pt x="409" y="945"/>
                </a:lnTo>
                <a:lnTo>
                  <a:pt x="415" y="958"/>
                </a:lnTo>
                <a:lnTo>
                  <a:pt x="422" y="972"/>
                </a:lnTo>
                <a:lnTo>
                  <a:pt x="429" y="985"/>
                </a:lnTo>
                <a:lnTo>
                  <a:pt x="436" y="999"/>
                </a:lnTo>
                <a:lnTo>
                  <a:pt x="442" y="1012"/>
                </a:lnTo>
                <a:lnTo>
                  <a:pt x="449" y="1025"/>
                </a:lnTo>
                <a:lnTo>
                  <a:pt x="455" y="1038"/>
                </a:lnTo>
                <a:lnTo>
                  <a:pt x="462" y="1052"/>
                </a:lnTo>
                <a:lnTo>
                  <a:pt x="469" y="1065"/>
                </a:lnTo>
                <a:lnTo>
                  <a:pt x="476" y="1077"/>
                </a:lnTo>
                <a:lnTo>
                  <a:pt x="482" y="1091"/>
                </a:lnTo>
                <a:lnTo>
                  <a:pt x="489" y="1103"/>
                </a:lnTo>
                <a:lnTo>
                  <a:pt x="496" y="1116"/>
                </a:lnTo>
                <a:lnTo>
                  <a:pt x="502" y="1129"/>
                </a:lnTo>
                <a:lnTo>
                  <a:pt x="509" y="1141"/>
                </a:lnTo>
                <a:lnTo>
                  <a:pt x="516" y="1154"/>
                </a:lnTo>
                <a:lnTo>
                  <a:pt x="523" y="1167"/>
                </a:lnTo>
                <a:lnTo>
                  <a:pt x="529" y="1179"/>
                </a:lnTo>
                <a:lnTo>
                  <a:pt x="536" y="1191"/>
                </a:lnTo>
                <a:lnTo>
                  <a:pt x="542" y="1204"/>
                </a:lnTo>
                <a:lnTo>
                  <a:pt x="549" y="1216"/>
                </a:lnTo>
                <a:lnTo>
                  <a:pt x="556" y="1228"/>
                </a:lnTo>
                <a:lnTo>
                  <a:pt x="563" y="1241"/>
                </a:lnTo>
                <a:lnTo>
                  <a:pt x="569" y="1252"/>
                </a:lnTo>
                <a:lnTo>
                  <a:pt x="576" y="1265"/>
                </a:lnTo>
                <a:lnTo>
                  <a:pt x="583" y="1277"/>
                </a:lnTo>
                <a:lnTo>
                  <a:pt x="589" y="1289"/>
                </a:lnTo>
                <a:lnTo>
                  <a:pt x="596" y="1301"/>
                </a:lnTo>
                <a:lnTo>
                  <a:pt x="603" y="1312"/>
                </a:lnTo>
                <a:lnTo>
                  <a:pt x="610" y="1324"/>
                </a:lnTo>
                <a:lnTo>
                  <a:pt x="616" y="1336"/>
                </a:lnTo>
                <a:lnTo>
                  <a:pt x="623" y="1347"/>
                </a:lnTo>
                <a:lnTo>
                  <a:pt x="629" y="1359"/>
                </a:lnTo>
                <a:lnTo>
                  <a:pt x="636" y="1370"/>
                </a:lnTo>
                <a:lnTo>
                  <a:pt x="643" y="1382"/>
                </a:lnTo>
                <a:lnTo>
                  <a:pt x="649" y="1393"/>
                </a:lnTo>
                <a:lnTo>
                  <a:pt x="656" y="1404"/>
                </a:lnTo>
                <a:lnTo>
                  <a:pt x="663" y="1416"/>
                </a:lnTo>
                <a:lnTo>
                  <a:pt x="670" y="1427"/>
                </a:lnTo>
                <a:lnTo>
                  <a:pt x="676" y="1438"/>
                </a:lnTo>
                <a:lnTo>
                  <a:pt x="683" y="1449"/>
                </a:lnTo>
                <a:lnTo>
                  <a:pt x="690" y="1460"/>
                </a:lnTo>
                <a:lnTo>
                  <a:pt x="696" y="1471"/>
                </a:lnTo>
                <a:lnTo>
                  <a:pt x="703" y="1481"/>
                </a:lnTo>
                <a:lnTo>
                  <a:pt x="710" y="1492"/>
                </a:lnTo>
                <a:lnTo>
                  <a:pt x="716" y="1503"/>
                </a:lnTo>
                <a:lnTo>
                  <a:pt x="723" y="1514"/>
                </a:lnTo>
                <a:lnTo>
                  <a:pt x="730" y="1525"/>
                </a:lnTo>
                <a:lnTo>
                  <a:pt x="737" y="1535"/>
                </a:lnTo>
                <a:lnTo>
                  <a:pt x="743" y="1545"/>
                </a:lnTo>
                <a:lnTo>
                  <a:pt x="750" y="1556"/>
                </a:lnTo>
                <a:lnTo>
                  <a:pt x="757" y="1566"/>
                </a:lnTo>
                <a:lnTo>
                  <a:pt x="763" y="1576"/>
                </a:lnTo>
                <a:lnTo>
                  <a:pt x="770" y="1587"/>
                </a:lnTo>
                <a:lnTo>
                  <a:pt x="777" y="1597"/>
                </a:lnTo>
                <a:lnTo>
                  <a:pt x="784" y="1607"/>
                </a:lnTo>
                <a:lnTo>
                  <a:pt x="790" y="1617"/>
                </a:lnTo>
                <a:lnTo>
                  <a:pt x="797" y="1627"/>
                </a:lnTo>
                <a:lnTo>
                  <a:pt x="803" y="1637"/>
                </a:lnTo>
                <a:lnTo>
                  <a:pt x="810" y="1647"/>
                </a:lnTo>
                <a:lnTo>
                  <a:pt x="817" y="1656"/>
                </a:lnTo>
                <a:lnTo>
                  <a:pt x="824" y="1666"/>
                </a:lnTo>
                <a:lnTo>
                  <a:pt x="830" y="1676"/>
                </a:lnTo>
                <a:lnTo>
                  <a:pt x="837" y="1686"/>
                </a:lnTo>
                <a:lnTo>
                  <a:pt x="844" y="1695"/>
                </a:lnTo>
                <a:lnTo>
                  <a:pt x="850" y="1705"/>
                </a:lnTo>
                <a:lnTo>
                  <a:pt x="857" y="1714"/>
                </a:lnTo>
                <a:lnTo>
                  <a:pt x="864" y="1723"/>
                </a:lnTo>
                <a:lnTo>
                  <a:pt x="871" y="1733"/>
                </a:lnTo>
                <a:lnTo>
                  <a:pt x="877" y="1741"/>
                </a:lnTo>
                <a:lnTo>
                  <a:pt x="884" y="1751"/>
                </a:lnTo>
                <a:lnTo>
                  <a:pt x="891" y="1760"/>
                </a:lnTo>
                <a:lnTo>
                  <a:pt x="897" y="1769"/>
                </a:lnTo>
                <a:lnTo>
                  <a:pt x="904" y="1778"/>
                </a:lnTo>
                <a:lnTo>
                  <a:pt x="911" y="1787"/>
                </a:lnTo>
                <a:lnTo>
                  <a:pt x="917" y="1796"/>
                </a:lnTo>
                <a:lnTo>
                  <a:pt x="924" y="1805"/>
                </a:lnTo>
                <a:lnTo>
                  <a:pt x="931" y="1813"/>
                </a:lnTo>
                <a:lnTo>
                  <a:pt x="937" y="1822"/>
                </a:lnTo>
                <a:lnTo>
                  <a:pt x="944" y="1831"/>
                </a:lnTo>
                <a:lnTo>
                  <a:pt x="951" y="1839"/>
                </a:lnTo>
                <a:lnTo>
                  <a:pt x="958" y="1847"/>
                </a:lnTo>
                <a:lnTo>
                  <a:pt x="964" y="1856"/>
                </a:lnTo>
                <a:lnTo>
                  <a:pt x="971" y="1865"/>
                </a:lnTo>
                <a:lnTo>
                  <a:pt x="978" y="1873"/>
                </a:lnTo>
                <a:lnTo>
                  <a:pt x="984" y="1881"/>
                </a:lnTo>
                <a:lnTo>
                  <a:pt x="991" y="1889"/>
                </a:lnTo>
                <a:lnTo>
                  <a:pt x="997" y="1897"/>
                </a:lnTo>
                <a:lnTo>
                  <a:pt x="1004" y="1905"/>
                </a:lnTo>
                <a:lnTo>
                  <a:pt x="1011" y="1913"/>
                </a:lnTo>
                <a:lnTo>
                  <a:pt x="1018" y="1921"/>
                </a:lnTo>
                <a:lnTo>
                  <a:pt x="1024" y="1929"/>
                </a:lnTo>
                <a:lnTo>
                  <a:pt x="1031" y="1936"/>
                </a:lnTo>
                <a:lnTo>
                  <a:pt x="1038" y="1945"/>
                </a:lnTo>
                <a:lnTo>
                  <a:pt x="1044" y="1952"/>
                </a:lnTo>
                <a:lnTo>
                  <a:pt x="1051" y="1960"/>
                </a:lnTo>
                <a:lnTo>
                  <a:pt x="1058" y="1967"/>
                </a:lnTo>
                <a:lnTo>
                  <a:pt x="1065" y="1975"/>
                </a:lnTo>
                <a:lnTo>
                  <a:pt x="1071" y="1982"/>
                </a:lnTo>
                <a:lnTo>
                  <a:pt x="1078" y="1989"/>
                </a:lnTo>
                <a:lnTo>
                  <a:pt x="1084" y="1997"/>
                </a:lnTo>
                <a:lnTo>
                  <a:pt x="1091" y="2004"/>
                </a:lnTo>
                <a:lnTo>
                  <a:pt x="1098" y="2011"/>
                </a:lnTo>
                <a:lnTo>
                  <a:pt x="1105" y="2018"/>
                </a:lnTo>
                <a:lnTo>
                  <a:pt x="1111" y="2025"/>
                </a:lnTo>
                <a:lnTo>
                  <a:pt x="1118" y="2033"/>
                </a:lnTo>
                <a:lnTo>
                  <a:pt x="1125" y="2039"/>
                </a:lnTo>
                <a:lnTo>
                  <a:pt x="1132" y="2046"/>
                </a:lnTo>
                <a:lnTo>
                  <a:pt x="1138" y="2053"/>
                </a:lnTo>
                <a:lnTo>
                  <a:pt x="1145" y="2060"/>
                </a:lnTo>
                <a:lnTo>
                  <a:pt x="1152" y="2067"/>
                </a:lnTo>
                <a:lnTo>
                  <a:pt x="1158" y="2073"/>
                </a:lnTo>
                <a:lnTo>
                  <a:pt x="1165" y="2079"/>
                </a:lnTo>
                <a:lnTo>
                  <a:pt x="1172" y="2086"/>
                </a:lnTo>
                <a:lnTo>
                  <a:pt x="1179" y="2092"/>
                </a:lnTo>
                <a:lnTo>
                  <a:pt x="1185" y="2099"/>
                </a:lnTo>
                <a:lnTo>
                  <a:pt x="1192" y="2105"/>
                </a:lnTo>
                <a:lnTo>
                  <a:pt x="1198" y="2111"/>
                </a:lnTo>
                <a:lnTo>
                  <a:pt x="1205" y="2117"/>
                </a:lnTo>
                <a:lnTo>
                  <a:pt x="1212" y="2123"/>
                </a:lnTo>
                <a:lnTo>
                  <a:pt x="1219" y="2129"/>
                </a:lnTo>
                <a:lnTo>
                  <a:pt x="1225" y="2136"/>
                </a:lnTo>
                <a:lnTo>
                  <a:pt x="1232" y="2141"/>
                </a:lnTo>
                <a:lnTo>
                  <a:pt x="1239" y="2147"/>
                </a:lnTo>
                <a:lnTo>
                  <a:pt x="1245" y="2153"/>
                </a:lnTo>
                <a:lnTo>
                  <a:pt x="1252" y="2159"/>
                </a:lnTo>
                <a:lnTo>
                  <a:pt x="1258" y="2164"/>
                </a:lnTo>
                <a:lnTo>
                  <a:pt x="1266" y="2170"/>
                </a:lnTo>
                <a:lnTo>
                  <a:pt x="1272" y="2175"/>
                </a:lnTo>
                <a:lnTo>
                  <a:pt x="1279" y="2181"/>
                </a:lnTo>
                <a:lnTo>
                  <a:pt x="1285" y="2186"/>
                </a:lnTo>
                <a:lnTo>
                  <a:pt x="1292" y="2192"/>
                </a:lnTo>
                <a:lnTo>
                  <a:pt x="1299" y="2197"/>
                </a:lnTo>
                <a:lnTo>
                  <a:pt x="1305" y="2202"/>
                </a:lnTo>
                <a:lnTo>
                  <a:pt x="1312" y="2207"/>
                </a:lnTo>
                <a:lnTo>
                  <a:pt x="1319" y="2213"/>
                </a:lnTo>
                <a:lnTo>
                  <a:pt x="1326" y="2217"/>
                </a:lnTo>
                <a:lnTo>
                  <a:pt x="1332" y="2222"/>
                </a:lnTo>
                <a:lnTo>
                  <a:pt x="1339" y="2228"/>
                </a:lnTo>
                <a:lnTo>
                  <a:pt x="1345" y="2232"/>
                </a:lnTo>
                <a:lnTo>
                  <a:pt x="1353" y="2237"/>
                </a:lnTo>
                <a:lnTo>
                  <a:pt x="1359" y="2242"/>
                </a:lnTo>
                <a:lnTo>
                  <a:pt x="1366" y="2247"/>
                </a:lnTo>
                <a:lnTo>
                  <a:pt x="1372" y="2251"/>
                </a:lnTo>
                <a:lnTo>
                  <a:pt x="1379" y="2256"/>
                </a:lnTo>
                <a:lnTo>
                  <a:pt x="1386" y="2260"/>
                </a:lnTo>
                <a:lnTo>
                  <a:pt x="1392" y="2264"/>
                </a:lnTo>
                <a:lnTo>
                  <a:pt x="1399" y="2268"/>
                </a:lnTo>
                <a:lnTo>
                  <a:pt x="1406" y="2273"/>
                </a:lnTo>
                <a:lnTo>
                  <a:pt x="1413" y="2277"/>
                </a:lnTo>
                <a:lnTo>
                  <a:pt x="1419" y="2281"/>
                </a:lnTo>
                <a:lnTo>
                  <a:pt x="1426" y="2286"/>
                </a:lnTo>
                <a:lnTo>
                  <a:pt x="1433" y="2289"/>
                </a:lnTo>
                <a:lnTo>
                  <a:pt x="1439" y="2293"/>
                </a:lnTo>
                <a:lnTo>
                  <a:pt x="1446" y="2297"/>
                </a:lnTo>
                <a:lnTo>
                  <a:pt x="1453" y="2301"/>
                </a:lnTo>
                <a:lnTo>
                  <a:pt x="1459" y="2305"/>
                </a:lnTo>
                <a:lnTo>
                  <a:pt x="1466" y="2309"/>
                </a:lnTo>
                <a:lnTo>
                  <a:pt x="1473" y="2312"/>
                </a:lnTo>
                <a:lnTo>
                  <a:pt x="1480" y="2316"/>
                </a:lnTo>
                <a:lnTo>
                  <a:pt x="1486" y="2320"/>
                </a:lnTo>
                <a:lnTo>
                  <a:pt x="1493" y="2323"/>
                </a:lnTo>
                <a:lnTo>
                  <a:pt x="1500" y="2327"/>
                </a:lnTo>
                <a:lnTo>
                  <a:pt x="1506" y="2330"/>
                </a:lnTo>
                <a:lnTo>
                  <a:pt x="1513" y="2333"/>
                </a:lnTo>
                <a:lnTo>
                  <a:pt x="1520" y="2336"/>
                </a:lnTo>
                <a:lnTo>
                  <a:pt x="1527" y="2339"/>
                </a:lnTo>
                <a:lnTo>
                  <a:pt x="1533" y="2343"/>
                </a:lnTo>
                <a:lnTo>
                  <a:pt x="1540" y="2346"/>
                </a:lnTo>
                <a:lnTo>
                  <a:pt x="1546" y="2348"/>
                </a:lnTo>
                <a:lnTo>
                  <a:pt x="1553" y="2351"/>
                </a:lnTo>
                <a:lnTo>
                  <a:pt x="1560" y="2354"/>
                </a:lnTo>
                <a:lnTo>
                  <a:pt x="1567" y="2357"/>
                </a:lnTo>
                <a:lnTo>
                  <a:pt x="1573" y="2360"/>
                </a:lnTo>
                <a:lnTo>
                  <a:pt x="1580" y="2362"/>
                </a:lnTo>
                <a:lnTo>
                  <a:pt x="1587" y="2365"/>
                </a:lnTo>
                <a:lnTo>
                  <a:pt x="1593" y="2367"/>
                </a:lnTo>
                <a:lnTo>
                  <a:pt x="1600" y="2370"/>
                </a:lnTo>
                <a:lnTo>
                  <a:pt x="1607" y="2373"/>
                </a:lnTo>
                <a:lnTo>
                  <a:pt x="1614" y="2375"/>
                </a:lnTo>
                <a:lnTo>
                  <a:pt x="1620" y="2377"/>
                </a:lnTo>
                <a:lnTo>
                  <a:pt x="1627" y="2380"/>
                </a:lnTo>
                <a:lnTo>
                  <a:pt x="1634" y="2381"/>
                </a:lnTo>
                <a:lnTo>
                  <a:pt x="1640" y="2384"/>
                </a:lnTo>
                <a:lnTo>
                  <a:pt x="1647" y="2386"/>
                </a:lnTo>
                <a:lnTo>
                  <a:pt x="1653" y="2388"/>
                </a:lnTo>
                <a:lnTo>
                  <a:pt x="1660" y="2389"/>
                </a:lnTo>
                <a:lnTo>
                  <a:pt x="1667" y="2392"/>
                </a:lnTo>
                <a:lnTo>
                  <a:pt x="1674" y="2393"/>
                </a:lnTo>
                <a:lnTo>
                  <a:pt x="1680" y="2395"/>
                </a:lnTo>
                <a:lnTo>
                  <a:pt x="1687" y="2396"/>
                </a:lnTo>
                <a:lnTo>
                  <a:pt x="1694" y="2398"/>
                </a:lnTo>
                <a:lnTo>
                  <a:pt x="1700" y="2400"/>
                </a:lnTo>
                <a:lnTo>
                  <a:pt x="1707" y="2401"/>
                </a:lnTo>
                <a:lnTo>
                  <a:pt x="1714" y="2403"/>
                </a:lnTo>
                <a:lnTo>
                  <a:pt x="1721" y="2404"/>
                </a:lnTo>
                <a:lnTo>
                  <a:pt x="1727" y="2405"/>
                </a:lnTo>
                <a:lnTo>
                  <a:pt x="1734" y="2406"/>
                </a:lnTo>
                <a:lnTo>
                  <a:pt x="1740" y="2408"/>
                </a:lnTo>
                <a:lnTo>
                  <a:pt x="1747" y="2409"/>
                </a:lnTo>
                <a:lnTo>
                  <a:pt x="1754" y="2409"/>
                </a:lnTo>
                <a:lnTo>
                  <a:pt x="1761" y="2411"/>
                </a:lnTo>
                <a:lnTo>
                  <a:pt x="1767" y="2412"/>
                </a:lnTo>
                <a:lnTo>
                  <a:pt x="1774" y="2412"/>
                </a:lnTo>
                <a:lnTo>
                  <a:pt x="1781" y="2413"/>
                </a:lnTo>
                <a:lnTo>
                  <a:pt x="1787" y="2414"/>
                </a:lnTo>
                <a:lnTo>
                  <a:pt x="1794" y="2415"/>
                </a:lnTo>
                <a:lnTo>
                  <a:pt x="1801" y="2415"/>
                </a:lnTo>
                <a:lnTo>
                  <a:pt x="1808" y="2416"/>
                </a:lnTo>
                <a:lnTo>
                  <a:pt x="1814" y="2416"/>
                </a:lnTo>
                <a:lnTo>
                  <a:pt x="1821" y="2416"/>
                </a:lnTo>
                <a:lnTo>
                  <a:pt x="1827" y="2417"/>
                </a:lnTo>
                <a:lnTo>
                  <a:pt x="1834" y="2417"/>
                </a:lnTo>
                <a:lnTo>
                  <a:pt x="1841" y="2417"/>
                </a:lnTo>
                <a:lnTo>
                  <a:pt x="1848" y="2418"/>
                </a:lnTo>
                <a:lnTo>
                  <a:pt x="1854" y="2418"/>
                </a:lnTo>
                <a:lnTo>
                  <a:pt x="1861" y="2418"/>
                </a:lnTo>
                <a:lnTo>
                  <a:pt x="1868" y="2418"/>
                </a:lnTo>
                <a:lnTo>
                  <a:pt x="1875" y="2418"/>
                </a:lnTo>
                <a:lnTo>
                  <a:pt x="1881" y="2417"/>
                </a:lnTo>
                <a:lnTo>
                  <a:pt x="1888" y="2417"/>
                </a:lnTo>
                <a:lnTo>
                  <a:pt x="1895" y="2417"/>
                </a:lnTo>
                <a:lnTo>
                  <a:pt x="1901" y="2416"/>
                </a:lnTo>
                <a:lnTo>
                  <a:pt x="1908" y="2416"/>
                </a:lnTo>
                <a:lnTo>
                  <a:pt x="1915" y="2416"/>
                </a:lnTo>
                <a:lnTo>
                  <a:pt x="1922" y="2415"/>
                </a:lnTo>
                <a:lnTo>
                  <a:pt x="1928" y="2415"/>
                </a:lnTo>
                <a:lnTo>
                  <a:pt x="1935" y="2414"/>
                </a:lnTo>
                <a:lnTo>
                  <a:pt x="1941" y="2413"/>
                </a:lnTo>
                <a:lnTo>
                  <a:pt x="1948" y="2412"/>
                </a:lnTo>
                <a:lnTo>
                  <a:pt x="1955" y="2412"/>
                </a:lnTo>
                <a:lnTo>
                  <a:pt x="1962" y="2411"/>
                </a:lnTo>
                <a:lnTo>
                  <a:pt x="1968" y="2409"/>
                </a:lnTo>
                <a:lnTo>
                  <a:pt x="1975" y="2409"/>
                </a:lnTo>
                <a:lnTo>
                  <a:pt x="1982" y="2408"/>
                </a:lnTo>
                <a:lnTo>
                  <a:pt x="1988" y="2406"/>
                </a:lnTo>
                <a:lnTo>
                  <a:pt x="1995" y="2405"/>
                </a:lnTo>
                <a:lnTo>
                  <a:pt x="2001" y="2404"/>
                </a:lnTo>
                <a:lnTo>
                  <a:pt x="2009" y="2403"/>
                </a:lnTo>
                <a:lnTo>
                  <a:pt x="2015" y="2401"/>
                </a:lnTo>
                <a:lnTo>
                  <a:pt x="2022" y="2400"/>
                </a:lnTo>
                <a:lnTo>
                  <a:pt x="2028" y="2398"/>
                </a:lnTo>
                <a:lnTo>
                  <a:pt x="2035" y="2396"/>
                </a:lnTo>
                <a:lnTo>
                  <a:pt x="2042" y="2395"/>
                </a:lnTo>
                <a:lnTo>
                  <a:pt x="2048" y="2393"/>
                </a:lnTo>
                <a:lnTo>
                  <a:pt x="2055" y="2392"/>
                </a:lnTo>
                <a:lnTo>
                  <a:pt x="2062" y="2389"/>
                </a:lnTo>
                <a:lnTo>
                  <a:pt x="2069" y="2388"/>
                </a:lnTo>
                <a:lnTo>
                  <a:pt x="2075" y="2386"/>
                </a:lnTo>
                <a:lnTo>
                  <a:pt x="2082" y="2384"/>
                </a:lnTo>
                <a:lnTo>
                  <a:pt x="2088" y="2381"/>
                </a:lnTo>
                <a:lnTo>
                  <a:pt x="2095" y="2380"/>
                </a:lnTo>
                <a:lnTo>
                  <a:pt x="2102" y="2377"/>
                </a:lnTo>
                <a:lnTo>
                  <a:pt x="2109" y="2375"/>
                </a:lnTo>
                <a:lnTo>
                  <a:pt x="2115" y="2373"/>
                </a:lnTo>
                <a:lnTo>
                  <a:pt x="2122" y="2370"/>
                </a:lnTo>
                <a:lnTo>
                  <a:pt x="2129" y="2367"/>
                </a:lnTo>
                <a:lnTo>
                  <a:pt x="2135" y="2365"/>
                </a:lnTo>
                <a:lnTo>
                  <a:pt x="2142" y="2362"/>
                </a:lnTo>
                <a:lnTo>
                  <a:pt x="2149" y="2360"/>
                </a:lnTo>
                <a:lnTo>
                  <a:pt x="2156" y="2357"/>
                </a:lnTo>
                <a:lnTo>
                  <a:pt x="2162" y="2354"/>
                </a:lnTo>
                <a:lnTo>
                  <a:pt x="2169" y="2351"/>
                </a:lnTo>
                <a:lnTo>
                  <a:pt x="2175" y="2348"/>
                </a:lnTo>
                <a:lnTo>
                  <a:pt x="2182" y="2346"/>
                </a:lnTo>
                <a:lnTo>
                  <a:pt x="2189" y="2343"/>
                </a:lnTo>
                <a:lnTo>
                  <a:pt x="2196" y="2339"/>
                </a:lnTo>
                <a:lnTo>
                  <a:pt x="2202" y="2336"/>
                </a:lnTo>
                <a:lnTo>
                  <a:pt x="2209" y="2333"/>
                </a:lnTo>
                <a:lnTo>
                  <a:pt x="2216" y="2330"/>
                </a:lnTo>
                <a:lnTo>
                  <a:pt x="2223" y="2327"/>
                </a:lnTo>
                <a:lnTo>
                  <a:pt x="2229" y="2323"/>
                </a:lnTo>
                <a:lnTo>
                  <a:pt x="2236" y="2320"/>
                </a:lnTo>
                <a:lnTo>
                  <a:pt x="2243" y="2316"/>
                </a:lnTo>
                <a:lnTo>
                  <a:pt x="2249" y="2312"/>
                </a:lnTo>
                <a:lnTo>
                  <a:pt x="2256" y="2309"/>
                </a:lnTo>
                <a:lnTo>
                  <a:pt x="2263" y="2305"/>
                </a:lnTo>
                <a:lnTo>
                  <a:pt x="2270" y="2301"/>
                </a:lnTo>
                <a:lnTo>
                  <a:pt x="2276" y="2297"/>
                </a:lnTo>
                <a:lnTo>
                  <a:pt x="2283" y="2293"/>
                </a:lnTo>
                <a:lnTo>
                  <a:pt x="2289" y="2289"/>
                </a:lnTo>
                <a:lnTo>
                  <a:pt x="2296" y="2286"/>
                </a:lnTo>
                <a:lnTo>
                  <a:pt x="2303" y="2281"/>
                </a:lnTo>
                <a:lnTo>
                  <a:pt x="2309" y="2277"/>
                </a:lnTo>
                <a:lnTo>
                  <a:pt x="2316" y="2273"/>
                </a:lnTo>
                <a:lnTo>
                  <a:pt x="2323" y="2268"/>
                </a:lnTo>
                <a:lnTo>
                  <a:pt x="2330" y="2264"/>
                </a:lnTo>
                <a:lnTo>
                  <a:pt x="2336" y="2260"/>
                </a:lnTo>
                <a:lnTo>
                  <a:pt x="2343" y="2256"/>
                </a:lnTo>
                <a:lnTo>
                  <a:pt x="2350" y="2251"/>
                </a:lnTo>
                <a:lnTo>
                  <a:pt x="2357" y="2247"/>
                </a:lnTo>
                <a:lnTo>
                  <a:pt x="2363" y="2242"/>
                </a:lnTo>
                <a:lnTo>
                  <a:pt x="2370" y="2237"/>
                </a:lnTo>
                <a:lnTo>
                  <a:pt x="2376" y="2232"/>
                </a:lnTo>
                <a:lnTo>
                  <a:pt x="2383" y="2228"/>
                </a:lnTo>
                <a:lnTo>
                  <a:pt x="2390" y="2222"/>
                </a:lnTo>
                <a:lnTo>
                  <a:pt x="2396" y="2217"/>
                </a:lnTo>
                <a:lnTo>
                  <a:pt x="2403" y="2213"/>
                </a:lnTo>
                <a:lnTo>
                  <a:pt x="2410" y="2207"/>
                </a:lnTo>
                <a:lnTo>
                  <a:pt x="2417" y="2202"/>
                </a:lnTo>
                <a:lnTo>
                  <a:pt x="2423" y="2197"/>
                </a:lnTo>
                <a:lnTo>
                  <a:pt x="2430" y="2192"/>
                </a:lnTo>
                <a:lnTo>
                  <a:pt x="2437" y="2186"/>
                </a:lnTo>
                <a:lnTo>
                  <a:pt x="2443" y="2181"/>
                </a:lnTo>
                <a:lnTo>
                  <a:pt x="2450" y="2175"/>
                </a:lnTo>
                <a:lnTo>
                  <a:pt x="2457" y="2170"/>
                </a:lnTo>
                <a:lnTo>
                  <a:pt x="2464" y="2164"/>
                </a:lnTo>
                <a:lnTo>
                  <a:pt x="2470" y="2159"/>
                </a:lnTo>
                <a:lnTo>
                  <a:pt x="2477" y="2153"/>
                </a:lnTo>
                <a:lnTo>
                  <a:pt x="2483" y="2147"/>
                </a:lnTo>
                <a:lnTo>
                  <a:pt x="2490" y="2141"/>
                </a:lnTo>
                <a:lnTo>
                  <a:pt x="2497" y="2136"/>
                </a:lnTo>
                <a:lnTo>
                  <a:pt x="2504" y="2129"/>
                </a:lnTo>
                <a:lnTo>
                  <a:pt x="2510" y="2123"/>
                </a:lnTo>
                <a:lnTo>
                  <a:pt x="2517" y="2117"/>
                </a:lnTo>
                <a:lnTo>
                  <a:pt x="2524" y="2111"/>
                </a:lnTo>
                <a:lnTo>
                  <a:pt x="2530" y="2105"/>
                </a:lnTo>
                <a:lnTo>
                  <a:pt x="2537" y="2099"/>
                </a:lnTo>
                <a:lnTo>
                  <a:pt x="2544" y="2092"/>
                </a:lnTo>
                <a:lnTo>
                  <a:pt x="2551" y="2086"/>
                </a:lnTo>
                <a:lnTo>
                  <a:pt x="2557" y="2079"/>
                </a:lnTo>
                <a:lnTo>
                  <a:pt x="2564" y="2073"/>
                </a:lnTo>
                <a:lnTo>
                  <a:pt x="2570" y="2067"/>
                </a:lnTo>
                <a:lnTo>
                  <a:pt x="2577" y="2060"/>
                </a:lnTo>
                <a:lnTo>
                  <a:pt x="2584" y="2053"/>
                </a:lnTo>
                <a:lnTo>
                  <a:pt x="2591" y="2046"/>
                </a:lnTo>
                <a:lnTo>
                  <a:pt x="2597" y="2039"/>
                </a:lnTo>
                <a:lnTo>
                  <a:pt x="2604" y="2033"/>
                </a:lnTo>
                <a:lnTo>
                  <a:pt x="2611" y="2025"/>
                </a:lnTo>
                <a:lnTo>
                  <a:pt x="2618" y="2018"/>
                </a:lnTo>
                <a:lnTo>
                  <a:pt x="2624" y="2011"/>
                </a:lnTo>
                <a:lnTo>
                  <a:pt x="2631" y="2004"/>
                </a:lnTo>
                <a:lnTo>
                  <a:pt x="2638" y="1997"/>
                </a:lnTo>
                <a:lnTo>
                  <a:pt x="2644" y="1989"/>
                </a:lnTo>
                <a:lnTo>
                  <a:pt x="2651" y="1982"/>
                </a:lnTo>
                <a:lnTo>
                  <a:pt x="2657" y="1975"/>
                </a:lnTo>
                <a:lnTo>
                  <a:pt x="2664" y="1967"/>
                </a:lnTo>
                <a:lnTo>
                  <a:pt x="2671" y="1960"/>
                </a:lnTo>
                <a:lnTo>
                  <a:pt x="2678" y="1952"/>
                </a:lnTo>
                <a:lnTo>
                  <a:pt x="2684" y="1945"/>
                </a:lnTo>
                <a:lnTo>
                  <a:pt x="2691" y="1936"/>
                </a:lnTo>
                <a:lnTo>
                  <a:pt x="2698" y="1929"/>
                </a:lnTo>
                <a:lnTo>
                  <a:pt x="2704" y="1921"/>
                </a:lnTo>
                <a:lnTo>
                  <a:pt x="2711" y="1913"/>
                </a:lnTo>
                <a:lnTo>
                  <a:pt x="2718" y="1905"/>
                </a:lnTo>
                <a:lnTo>
                  <a:pt x="2725" y="1897"/>
                </a:lnTo>
                <a:lnTo>
                  <a:pt x="2731" y="1889"/>
                </a:lnTo>
                <a:lnTo>
                  <a:pt x="2738" y="1881"/>
                </a:lnTo>
                <a:lnTo>
                  <a:pt x="2744" y="1873"/>
                </a:lnTo>
                <a:lnTo>
                  <a:pt x="2752" y="1865"/>
                </a:lnTo>
                <a:lnTo>
                  <a:pt x="2758" y="1856"/>
                </a:lnTo>
                <a:lnTo>
                  <a:pt x="2765" y="1847"/>
                </a:lnTo>
                <a:lnTo>
                  <a:pt x="2771" y="1839"/>
                </a:lnTo>
                <a:lnTo>
                  <a:pt x="2778" y="1831"/>
                </a:lnTo>
                <a:lnTo>
                  <a:pt x="2785" y="1822"/>
                </a:lnTo>
                <a:lnTo>
                  <a:pt x="2791" y="1813"/>
                </a:lnTo>
                <a:lnTo>
                  <a:pt x="2798" y="1805"/>
                </a:lnTo>
                <a:lnTo>
                  <a:pt x="2805" y="1796"/>
                </a:lnTo>
                <a:lnTo>
                  <a:pt x="2812" y="1787"/>
                </a:lnTo>
                <a:lnTo>
                  <a:pt x="2818" y="1778"/>
                </a:lnTo>
                <a:lnTo>
                  <a:pt x="2825" y="1769"/>
                </a:lnTo>
                <a:lnTo>
                  <a:pt x="2831" y="1760"/>
                </a:lnTo>
                <a:lnTo>
                  <a:pt x="2838" y="1751"/>
                </a:lnTo>
                <a:lnTo>
                  <a:pt x="2845" y="1741"/>
                </a:lnTo>
                <a:lnTo>
                  <a:pt x="2852" y="1733"/>
                </a:lnTo>
                <a:lnTo>
                  <a:pt x="2858" y="1723"/>
                </a:lnTo>
                <a:lnTo>
                  <a:pt x="2865" y="1714"/>
                </a:lnTo>
                <a:lnTo>
                  <a:pt x="2872" y="1705"/>
                </a:lnTo>
                <a:lnTo>
                  <a:pt x="2878" y="1695"/>
                </a:lnTo>
                <a:lnTo>
                  <a:pt x="2885" y="1686"/>
                </a:lnTo>
                <a:lnTo>
                  <a:pt x="2892" y="1676"/>
                </a:lnTo>
                <a:lnTo>
                  <a:pt x="2899" y="1666"/>
                </a:lnTo>
                <a:lnTo>
                  <a:pt x="2905" y="1656"/>
                </a:lnTo>
                <a:lnTo>
                  <a:pt x="2912" y="1647"/>
                </a:lnTo>
                <a:lnTo>
                  <a:pt x="2918" y="1637"/>
                </a:lnTo>
                <a:lnTo>
                  <a:pt x="2925" y="1627"/>
                </a:lnTo>
                <a:lnTo>
                  <a:pt x="2932" y="1617"/>
                </a:lnTo>
                <a:lnTo>
                  <a:pt x="2939" y="1607"/>
                </a:lnTo>
                <a:lnTo>
                  <a:pt x="2945" y="1597"/>
                </a:lnTo>
                <a:lnTo>
                  <a:pt x="2952" y="1587"/>
                </a:lnTo>
                <a:lnTo>
                  <a:pt x="2959" y="1576"/>
                </a:lnTo>
                <a:lnTo>
                  <a:pt x="2966" y="1566"/>
                </a:lnTo>
                <a:lnTo>
                  <a:pt x="2972" y="1556"/>
                </a:lnTo>
                <a:lnTo>
                  <a:pt x="2979" y="1545"/>
                </a:lnTo>
                <a:lnTo>
                  <a:pt x="2986" y="1535"/>
                </a:lnTo>
                <a:lnTo>
                  <a:pt x="2992" y="1525"/>
                </a:lnTo>
                <a:lnTo>
                  <a:pt x="2999" y="1514"/>
                </a:lnTo>
                <a:lnTo>
                  <a:pt x="3006" y="1503"/>
                </a:lnTo>
                <a:lnTo>
                  <a:pt x="3013" y="1492"/>
                </a:lnTo>
                <a:lnTo>
                  <a:pt x="3019" y="1481"/>
                </a:lnTo>
                <a:lnTo>
                  <a:pt x="3026" y="1471"/>
                </a:lnTo>
                <a:lnTo>
                  <a:pt x="3032" y="1460"/>
                </a:lnTo>
                <a:lnTo>
                  <a:pt x="3039" y="1449"/>
                </a:lnTo>
                <a:lnTo>
                  <a:pt x="3046" y="1438"/>
                </a:lnTo>
                <a:lnTo>
                  <a:pt x="3052" y="1427"/>
                </a:lnTo>
                <a:lnTo>
                  <a:pt x="3059" y="1416"/>
                </a:lnTo>
                <a:lnTo>
                  <a:pt x="3066" y="1404"/>
                </a:lnTo>
                <a:lnTo>
                  <a:pt x="3073" y="1393"/>
                </a:lnTo>
                <a:lnTo>
                  <a:pt x="3079" y="1382"/>
                </a:lnTo>
                <a:lnTo>
                  <a:pt x="3086" y="1370"/>
                </a:lnTo>
                <a:lnTo>
                  <a:pt x="3093" y="1359"/>
                </a:lnTo>
                <a:lnTo>
                  <a:pt x="3099" y="1347"/>
                </a:lnTo>
                <a:lnTo>
                  <a:pt x="3106" y="1336"/>
                </a:lnTo>
                <a:lnTo>
                  <a:pt x="3113" y="1324"/>
                </a:lnTo>
                <a:lnTo>
                  <a:pt x="3119" y="1312"/>
                </a:lnTo>
                <a:lnTo>
                  <a:pt x="3126" y="1301"/>
                </a:lnTo>
                <a:lnTo>
                  <a:pt x="3133" y="1289"/>
                </a:lnTo>
                <a:lnTo>
                  <a:pt x="3139" y="1277"/>
                </a:lnTo>
                <a:lnTo>
                  <a:pt x="3146" y="1265"/>
                </a:lnTo>
                <a:lnTo>
                  <a:pt x="3153" y="1252"/>
                </a:lnTo>
                <a:lnTo>
                  <a:pt x="3160" y="1241"/>
                </a:lnTo>
                <a:lnTo>
                  <a:pt x="3166" y="1228"/>
                </a:lnTo>
                <a:lnTo>
                  <a:pt x="3173" y="1216"/>
                </a:lnTo>
                <a:lnTo>
                  <a:pt x="3180" y="1204"/>
                </a:lnTo>
                <a:lnTo>
                  <a:pt x="3186" y="1191"/>
                </a:lnTo>
                <a:lnTo>
                  <a:pt x="3193" y="1179"/>
                </a:lnTo>
                <a:lnTo>
                  <a:pt x="3200" y="1167"/>
                </a:lnTo>
                <a:lnTo>
                  <a:pt x="3206" y="1154"/>
                </a:lnTo>
                <a:lnTo>
                  <a:pt x="3213" y="1141"/>
                </a:lnTo>
                <a:lnTo>
                  <a:pt x="3220" y="1129"/>
                </a:lnTo>
                <a:lnTo>
                  <a:pt x="3226" y="1116"/>
                </a:lnTo>
                <a:lnTo>
                  <a:pt x="3233" y="1103"/>
                </a:lnTo>
                <a:lnTo>
                  <a:pt x="3240" y="1091"/>
                </a:lnTo>
                <a:lnTo>
                  <a:pt x="3247" y="1077"/>
                </a:lnTo>
                <a:lnTo>
                  <a:pt x="3253" y="1065"/>
                </a:lnTo>
                <a:lnTo>
                  <a:pt x="3260" y="1052"/>
                </a:lnTo>
                <a:lnTo>
                  <a:pt x="3267" y="1038"/>
                </a:lnTo>
                <a:lnTo>
                  <a:pt x="3273" y="1025"/>
                </a:lnTo>
                <a:lnTo>
                  <a:pt x="3280" y="1012"/>
                </a:lnTo>
                <a:lnTo>
                  <a:pt x="3287" y="999"/>
                </a:lnTo>
                <a:lnTo>
                  <a:pt x="3294" y="985"/>
                </a:lnTo>
                <a:lnTo>
                  <a:pt x="3300" y="972"/>
                </a:lnTo>
                <a:lnTo>
                  <a:pt x="3307" y="958"/>
                </a:lnTo>
                <a:lnTo>
                  <a:pt x="3313" y="945"/>
                </a:lnTo>
                <a:lnTo>
                  <a:pt x="3320" y="931"/>
                </a:lnTo>
                <a:lnTo>
                  <a:pt x="3327" y="917"/>
                </a:lnTo>
                <a:lnTo>
                  <a:pt x="3334" y="904"/>
                </a:lnTo>
                <a:lnTo>
                  <a:pt x="3340" y="890"/>
                </a:lnTo>
                <a:lnTo>
                  <a:pt x="3347" y="877"/>
                </a:lnTo>
                <a:lnTo>
                  <a:pt x="3354" y="862"/>
                </a:lnTo>
                <a:lnTo>
                  <a:pt x="3361" y="848"/>
                </a:lnTo>
                <a:lnTo>
                  <a:pt x="3367" y="835"/>
                </a:lnTo>
                <a:lnTo>
                  <a:pt x="3373" y="820"/>
                </a:lnTo>
                <a:lnTo>
                  <a:pt x="3381" y="806"/>
                </a:lnTo>
                <a:lnTo>
                  <a:pt x="3387" y="792"/>
                </a:lnTo>
                <a:lnTo>
                  <a:pt x="3394" y="778"/>
                </a:lnTo>
                <a:lnTo>
                  <a:pt x="3400" y="763"/>
                </a:lnTo>
                <a:lnTo>
                  <a:pt x="3407" y="749"/>
                </a:lnTo>
                <a:lnTo>
                  <a:pt x="3414" y="735"/>
                </a:lnTo>
                <a:lnTo>
                  <a:pt x="3421" y="720"/>
                </a:lnTo>
                <a:lnTo>
                  <a:pt x="3427" y="705"/>
                </a:lnTo>
                <a:lnTo>
                  <a:pt x="3434" y="690"/>
                </a:lnTo>
                <a:lnTo>
                  <a:pt x="3441" y="676"/>
                </a:lnTo>
                <a:lnTo>
                  <a:pt x="3447" y="661"/>
                </a:lnTo>
                <a:lnTo>
                  <a:pt x="3454" y="646"/>
                </a:lnTo>
                <a:lnTo>
                  <a:pt x="3461" y="632"/>
                </a:lnTo>
                <a:lnTo>
                  <a:pt x="3468" y="616"/>
                </a:lnTo>
                <a:lnTo>
                  <a:pt x="3474" y="601"/>
                </a:lnTo>
                <a:lnTo>
                  <a:pt x="3481" y="586"/>
                </a:lnTo>
                <a:lnTo>
                  <a:pt x="3487" y="571"/>
                </a:lnTo>
                <a:lnTo>
                  <a:pt x="3494" y="556"/>
                </a:lnTo>
                <a:lnTo>
                  <a:pt x="3501" y="540"/>
                </a:lnTo>
                <a:lnTo>
                  <a:pt x="3508" y="525"/>
                </a:lnTo>
                <a:lnTo>
                  <a:pt x="3514" y="510"/>
                </a:lnTo>
                <a:lnTo>
                  <a:pt x="3521" y="494"/>
                </a:lnTo>
                <a:lnTo>
                  <a:pt x="3528" y="478"/>
                </a:lnTo>
                <a:lnTo>
                  <a:pt x="3534" y="463"/>
                </a:lnTo>
                <a:lnTo>
                  <a:pt x="3541" y="447"/>
                </a:lnTo>
                <a:lnTo>
                  <a:pt x="3548" y="431"/>
                </a:lnTo>
                <a:lnTo>
                  <a:pt x="3555" y="416"/>
                </a:lnTo>
                <a:lnTo>
                  <a:pt x="3561" y="400"/>
                </a:lnTo>
                <a:lnTo>
                  <a:pt x="3568" y="384"/>
                </a:lnTo>
                <a:lnTo>
                  <a:pt x="3574" y="368"/>
                </a:lnTo>
                <a:lnTo>
                  <a:pt x="3581" y="352"/>
                </a:lnTo>
                <a:lnTo>
                  <a:pt x="3588" y="336"/>
                </a:lnTo>
                <a:lnTo>
                  <a:pt x="3595" y="320"/>
                </a:lnTo>
                <a:lnTo>
                  <a:pt x="3601" y="304"/>
                </a:lnTo>
                <a:lnTo>
                  <a:pt x="3608" y="287"/>
                </a:lnTo>
                <a:lnTo>
                  <a:pt x="3615" y="271"/>
                </a:lnTo>
                <a:lnTo>
                  <a:pt x="3621" y="254"/>
                </a:lnTo>
                <a:lnTo>
                  <a:pt x="3628" y="238"/>
                </a:lnTo>
                <a:lnTo>
                  <a:pt x="3635" y="221"/>
                </a:lnTo>
                <a:lnTo>
                  <a:pt x="3642" y="205"/>
                </a:lnTo>
                <a:lnTo>
                  <a:pt x="3648" y="188"/>
                </a:lnTo>
                <a:lnTo>
                  <a:pt x="3655" y="171"/>
                </a:lnTo>
                <a:lnTo>
                  <a:pt x="3661" y="155"/>
                </a:lnTo>
                <a:lnTo>
                  <a:pt x="3668" y="138"/>
                </a:lnTo>
                <a:lnTo>
                  <a:pt x="3675" y="121"/>
                </a:lnTo>
                <a:lnTo>
                  <a:pt x="3682" y="104"/>
                </a:lnTo>
                <a:lnTo>
                  <a:pt x="3688" y="87"/>
                </a:lnTo>
                <a:lnTo>
                  <a:pt x="3695" y="70"/>
                </a:lnTo>
                <a:lnTo>
                  <a:pt x="3702" y="53"/>
                </a:lnTo>
                <a:lnTo>
                  <a:pt x="3708" y="35"/>
                </a:lnTo>
                <a:lnTo>
                  <a:pt x="3715" y="18"/>
                </a:lnTo>
                <a:lnTo>
                  <a:pt x="3722" y="0"/>
                </a:lnTo>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58" name="Rectangle 247"/>
          <p:cNvSpPr>
            <a:spLocks noChangeArrowheads="1"/>
          </p:cNvSpPr>
          <p:nvPr/>
        </p:nvSpPr>
        <p:spPr bwMode="auto">
          <a:xfrm>
            <a:off x="1423706" y="2165583"/>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(-3, 9)</a:t>
            </a:r>
            <a:endParaRPr kumimoji="0" lang="en-US" b="0" i="0" u="none" strike="noStrike" cap="none" normalizeH="0" baseline="0" dirty="0" smtClean="0">
              <a:ln>
                <a:noFill/>
              </a:ln>
              <a:solidFill>
                <a:schemeClr val="tx1"/>
              </a:solidFill>
              <a:effectLst/>
              <a:cs typeface="Arial" pitchFamily="34" charset="0"/>
            </a:endParaRPr>
          </a:p>
        </p:txBody>
      </p:sp>
      <p:sp>
        <p:nvSpPr>
          <p:cNvPr id="259" name="Freeform 233"/>
          <p:cNvSpPr>
            <a:spLocks noEditPoints="1"/>
          </p:cNvSpPr>
          <p:nvPr/>
        </p:nvSpPr>
        <p:spPr bwMode="auto">
          <a:xfrm>
            <a:off x="1622744" y="1344845"/>
            <a:ext cx="2003425" cy="4459288"/>
          </a:xfrm>
          <a:custGeom>
            <a:avLst/>
            <a:gdLst>
              <a:gd name="T0" fmla="*/ 24 w 1262"/>
              <a:gd name="T1" fmla="*/ 64 h 2809"/>
              <a:gd name="T2" fmla="*/ 46 w 1262"/>
              <a:gd name="T3" fmla="*/ 71 h 2809"/>
              <a:gd name="T4" fmla="*/ 64 w 1262"/>
              <a:gd name="T5" fmla="*/ 153 h 2809"/>
              <a:gd name="T6" fmla="*/ 101 w 1262"/>
              <a:gd name="T7" fmla="*/ 196 h 2809"/>
              <a:gd name="T8" fmla="*/ 96 w 1262"/>
              <a:gd name="T9" fmla="*/ 224 h 2809"/>
              <a:gd name="T10" fmla="*/ 135 w 1262"/>
              <a:gd name="T11" fmla="*/ 313 h 2809"/>
              <a:gd name="T12" fmla="*/ 157 w 1262"/>
              <a:gd name="T13" fmla="*/ 321 h 2809"/>
              <a:gd name="T14" fmla="*/ 175 w 1262"/>
              <a:gd name="T15" fmla="*/ 402 h 2809"/>
              <a:gd name="T16" fmla="*/ 213 w 1262"/>
              <a:gd name="T17" fmla="*/ 445 h 2809"/>
              <a:gd name="T18" fmla="*/ 207 w 1262"/>
              <a:gd name="T19" fmla="*/ 473 h 2809"/>
              <a:gd name="T20" fmla="*/ 247 w 1262"/>
              <a:gd name="T21" fmla="*/ 562 h 2809"/>
              <a:gd name="T22" fmla="*/ 268 w 1262"/>
              <a:gd name="T23" fmla="*/ 570 h 2809"/>
              <a:gd name="T24" fmla="*/ 286 w 1262"/>
              <a:gd name="T25" fmla="*/ 652 h 2809"/>
              <a:gd name="T26" fmla="*/ 324 w 1262"/>
              <a:gd name="T27" fmla="*/ 695 h 2809"/>
              <a:gd name="T28" fmla="*/ 318 w 1262"/>
              <a:gd name="T29" fmla="*/ 723 h 2809"/>
              <a:gd name="T30" fmla="*/ 358 w 1262"/>
              <a:gd name="T31" fmla="*/ 812 h 2809"/>
              <a:gd name="T32" fmla="*/ 380 w 1262"/>
              <a:gd name="T33" fmla="*/ 820 h 2809"/>
              <a:gd name="T34" fmla="*/ 398 w 1262"/>
              <a:gd name="T35" fmla="*/ 901 h 2809"/>
              <a:gd name="T36" fmla="*/ 435 w 1262"/>
              <a:gd name="T37" fmla="*/ 944 h 2809"/>
              <a:gd name="T38" fmla="*/ 429 w 1262"/>
              <a:gd name="T39" fmla="*/ 973 h 2809"/>
              <a:gd name="T40" fmla="*/ 469 w 1262"/>
              <a:gd name="T41" fmla="*/ 1062 h 2809"/>
              <a:gd name="T42" fmla="*/ 491 w 1262"/>
              <a:gd name="T43" fmla="*/ 1069 h 2809"/>
              <a:gd name="T44" fmla="*/ 509 w 1262"/>
              <a:gd name="T45" fmla="*/ 1151 h 2809"/>
              <a:gd name="T46" fmla="*/ 547 w 1262"/>
              <a:gd name="T47" fmla="*/ 1194 h 2809"/>
              <a:gd name="T48" fmla="*/ 541 w 1262"/>
              <a:gd name="T49" fmla="*/ 1222 h 2809"/>
              <a:gd name="T50" fmla="*/ 581 w 1262"/>
              <a:gd name="T51" fmla="*/ 1312 h 2809"/>
              <a:gd name="T52" fmla="*/ 602 w 1262"/>
              <a:gd name="T53" fmla="*/ 1319 h 2809"/>
              <a:gd name="T54" fmla="*/ 620 w 1262"/>
              <a:gd name="T55" fmla="*/ 1401 h 2809"/>
              <a:gd name="T56" fmla="*/ 658 w 1262"/>
              <a:gd name="T57" fmla="*/ 1444 h 2809"/>
              <a:gd name="T58" fmla="*/ 652 w 1262"/>
              <a:gd name="T59" fmla="*/ 1472 h 2809"/>
              <a:gd name="T60" fmla="*/ 692 w 1262"/>
              <a:gd name="T61" fmla="*/ 1561 h 2809"/>
              <a:gd name="T62" fmla="*/ 714 w 1262"/>
              <a:gd name="T63" fmla="*/ 1569 h 2809"/>
              <a:gd name="T64" fmla="*/ 732 w 1262"/>
              <a:gd name="T65" fmla="*/ 1650 h 2809"/>
              <a:gd name="T66" fmla="*/ 769 w 1262"/>
              <a:gd name="T67" fmla="*/ 1693 h 2809"/>
              <a:gd name="T68" fmla="*/ 763 w 1262"/>
              <a:gd name="T69" fmla="*/ 1721 h 2809"/>
              <a:gd name="T70" fmla="*/ 803 w 1262"/>
              <a:gd name="T71" fmla="*/ 1810 h 2809"/>
              <a:gd name="T72" fmla="*/ 825 w 1262"/>
              <a:gd name="T73" fmla="*/ 1818 h 2809"/>
              <a:gd name="T74" fmla="*/ 843 w 1262"/>
              <a:gd name="T75" fmla="*/ 1900 h 2809"/>
              <a:gd name="T76" fmla="*/ 880 w 1262"/>
              <a:gd name="T77" fmla="*/ 1943 h 2809"/>
              <a:gd name="T78" fmla="*/ 875 w 1262"/>
              <a:gd name="T79" fmla="*/ 1971 h 2809"/>
              <a:gd name="T80" fmla="*/ 914 w 1262"/>
              <a:gd name="T81" fmla="*/ 2060 h 2809"/>
              <a:gd name="T82" fmla="*/ 936 w 1262"/>
              <a:gd name="T83" fmla="*/ 2068 h 2809"/>
              <a:gd name="T84" fmla="*/ 954 w 1262"/>
              <a:gd name="T85" fmla="*/ 2149 h 2809"/>
              <a:gd name="T86" fmla="*/ 991 w 1262"/>
              <a:gd name="T87" fmla="*/ 2192 h 2809"/>
              <a:gd name="T88" fmla="*/ 986 w 1262"/>
              <a:gd name="T89" fmla="*/ 2221 h 2809"/>
              <a:gd name="T90" fmla="*/ 1025 w 1262"/>
              <a:gd name="T91" fmla="*/ 2310 h 2809"/>
              <a:gd name="T92" fmla="*/ 1047 w 1262"/>
              <a:gd name="T93" fmla="*/ 2317 h 2809"/>
              <a:gd name="T94" fmla="*/ 1065 w 1262"/>
              <a:gd name="T95" fmla="*/ 2399 h 2809"/>
              <a:gd name="T96" fmla="*/ 1103 w 1262"/>
              <a:gd name="T97" fmla="*/ 2442 h 2809"/>
              <a:gd name="T98" fmla="*/ 1097 w 1262"/>
              <a:gd name="T99" fmla="*/ 2470 h 2809"/>
              <a:gd name="T100" fmla="*/ 1137 w 1262"/>
              <a:gd name="T101" fmla="*/ 2560 h 2809"/>
              <a:gd name="T102" fmla="*/ 1158 w 1262"/>
              <a:gd name="T103" fmla="*/ 2567 h 2809"/>
              <a:gd name="T104" fmla="*/ 1176 w 1262"/>
              <a:gd name="T105" fmla="*/ 2649 h 2809"/>
              <a:gd name="T106" fmla="*/ 1214 w 1262"/>
              <a:gd name="T107" fmla="*/ 2692 h 2809"/>
              <a:gd name="T108" fmla="*/ 1208 w 1262"/>
              <a:gd name="T109" fmla="*/ 2720 h 2809"/>
              <a:gd name="T110" fmla="*/ 1248 w 1262"/>
              <a:gd name="T111" fmla="*/ 280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2" h="2809">
                <a:moveTo>
                  <a:pt x="0" y="10"/>
                </a:moveTo>
                <a:lnTo>
                  <a:pt x="8" y="28"/>
                </a:lnTo>
                <a:lnTo>
                  <a:pt x="22" y="18"/>
                </a:lnTo>
                <a:lnTo>
                  <a:pt x="14" y="0"/>
                </a:lnTo>
                <a:lnTo>
                  <a:pt x="0" y="10"/>
                </a:lnTo>
                <a:close/>
                <a:moveTo>
                  <a:pt x="16" y="46"/>
                </a:moveTo>
                <a:lnTo>
                  <a:pt x="24" y="64"/>
                </a:lnTo>
                <a:lnTo>
                  <a:pt x="38" y="53"/>
                </a:lnTo>
                <a:lnTo>
                  <a:pt x="30" y="35"/>
                </a:lnTo>
                <a:lnTo>
                  <a:pt x="16" y="46"/>
                </a:lnTo>
                <a:close/>
                <a:moveTo>
                  <a:pt x="32" y="81"/>
                </a:moveTo>
                <a:lnTo>
                  <a:pt x="40" y="99"/>
                </a:lnTo>
                <a:lnTo>
                  <a:pt x="54" y="89"/>
                </a:lnTo>
                <a:lnTo>
                  <a:pt x="46" y="71"/>
                </a:lnTo>
                <a:lnTo>
                  <a:pt x="32" y="81"/>
                </a:lnTo>
                <a:close/>
                <a:moveTo>
                  <a:pt x="48" y="117"/>
                </a:moveTo>
                <a:lnTo>
                  <a:pt x="56" y="135"/>
                </a:lnTo>
                <a:lnTo>
                  <a:pt x="69" y="125"/>
                </a:lnTo>
                <a:lnTo>
                  <a:pt x="62" y="107"/>
                </a:lnTo>
                <a:lnTo>
                  <a:pt x="48" y="117"/>
                </a:lnTo>
                <a:close/>
                <a:moveTo>
                  <a:pt x="64" y="153"/>
                </a:moveTo>
                <a:lnTo>
                  <a:pt x="72" y="171"/>
                </a:lnTo>
                <a:lnTo>
                  <a:pt x="85" y="160"/>
                </a:lnTo>
                <a:lnTo>
                  <a:pt x="77" y="142"/>
                </a:lnTo>
                <a:lnTo>
                  <a:pt x="64" y="153"/>
                </a:lnTo>
                <a:close/>
                <a:moveTo>
                  <a:pt x="80" y="188"/>
                </a:moveTo>
                <a:lnTo>
                  <a:pt x="88" y="206"/>
                </a:lnTo>
                <a:lnTo>
                  <a:pt x="101" y="196"/>
                </a:lnTo>
                <a:lnTo>
                  <a:pt x="93" y="178"/>
                </a:lnTo>
                <a:lnTo>
                  <a:pt x="80" y="188"/>
                </a:lnTo>
                <a:close/>
                <a:moveTo>
                  <a:pt x="96" y="224"/>
                </a:moveTo>
                <a:lnTo>
                  <a:pt x="103" y="242"/>
                </a:lnTo>
                <a:lnTo>
                  <a:pt x="117" y="232"/>
                </a:lnTo>
                <a:lnTo>
                  <a:pt x="109" y="214"/>
                </a:lnTo>
                <a:lnTo>
                  <a:pt x="96" y="224"/>
                </a:lnTo>
                <a:close/>
                <a:moveTo>
                  <a:pt x="111" y="260"/>
                </a:moveTo>
                <a:lnTo>
                  <a:pt x="119" y="278"/>
                </a:lnTo>
                <a:lnTo>
                  <a:pt x="133" y="267"/>
                </a:lnTo>
                <a:lnTo>
                  <a:pt x="125" y="249"/>
                </a:lnTo>
                <a:lnTo>
                  <a:pt x="111" y="260"/>
                </a:lnTo>
                <a:close/>
                <a:moveTo>
                  <a:pt x="127" y="295"/>
                </a:moveTo>
                <a:lnTo>
                  <a:pt x="135" y="313"/>
                </a:lnTo>
                <a:lnTo>
                  <a:pt x="149" y="303"/>
                </a:lnTo>
                <a:lnTo>
                  <a:pt x="141" y="285"/>
                </a:lnTo>
                <a:lnTo>
                  <a:pt x="127" y="295"/>
                </a:lnTo>
                <a:close/>
                <a:moveTo>
                  <a:pt x="143" y="331"/>
                </a:moveTo>
                <a:lnTo>
                  <a:pt x="151" y="348"/>
                </a:lnTo>
                <a:lnTo>
                  <a:pt x="165" y="338"/>
                </a:lnTo>
                <a:lnTo>
                  <a:pt x="157" y="321"/>
                </a:lnTo>
                <a:lnTo>
                  <a:pt x="143" y="331"/>
                </a:lnTo>
                <a:close/>
                <a:moveTo>
                  <a:pt x="159" y="366"/>
                </a:moveTo>
                <a:lnTo>
                  <a:pt x="167" y="384"/>
                </a:lnTo>
                <a:lnTo>
                  <a:pt x="181" y="374"/>
                </a:lnTo>
                <a:lnTo>
                  <a:pt x="173" y="356"/>
                </a:lnTo>
                <a:lnTo>
                  <a:pt x="159" y="366"/>
                </a:lnTo>
                <a:close/>
                <a:moveTo>
                  <a:pt x="175" y="402"/>
                </a:moveTo>
                <a:lnTo>
                  <a:pt x="183" y="420"/>
                </a:lnTo>
                <a:lnTo>
                  <a:pt x="197" y="409"/>
                </a:lnTo>
                <a:lnTo>
                  <a:pt x="189" y="392"/>
                </a:lnTo>
                <a:lnTo>
                  <a:pt x="175" y="402"/>
                </a:lnTo>
                <a:close/>
                <a:moveTo>
                  <a:pt x="191" y="438"/>
                </a:moveTo>
                <a:lnTo>
                  <a:pt x="199" y="455"/>
                </a:lnTo>
                <a:lnTo>
                  <a:pt x="213" y="445"/>
                </a:lnTo>
                <a:lnTo>
                  <a:pt x="205" y="427"/>
                </a:lnTo>
                <a:lnTo>
                  <a:pt x="191" y="438"/>
                </a:lnTo>
                <a:close/>
                <a:moveTo>
                  <a:pt x="207" y="473"/>
                </a:moveTo>
                <a:lnTo>
                  <a:pt x="215" y="491"/>
                </a:lnTo>
                <a:lnTo>
                  <a:pt x="228" y="481"/>
                </a:lnTo>
                <a:lnTo>
                  <a:pt x="221" y="463"/>
                </a:lnTo>
                <a:lnTo>
                  <a:pt x="207" y="473"/>
                </a:lnTo>
                <a:close/>
                <a:moveTo>
                  <a:pt x="223" y="509"/>
                </a:moveTo>
                <a:lnTo>
                  <a:pt x="231" y="527"/>
                </a:lnTo>
                <a:lnTo>
                  <a:pt x="244" y="516"/>
                </a:lnTo>
                <a:lnTo>
                  <a:pt x="236" y="499"/>
                </a:lnTo>
                <a:lnTo>
                  <a:pt x="223" y="509"/>
                </a:lnTo>
                <a:close/>
                <a:moveTo>
                  <a:pt x="239" y="545"/>
                </a:moveTo>
                <a:lnTo>
                  <a:pt x="247" y="562"/>
                </a:lnTo>
                <a:lnTo>
                  <a:pt x="260" y="552"/>
                </a:lnTo>
                <a:lnTo>
                  <a:pt x="252" y="534"/>
                </a:lnTo>
                <a:lnTo>
                  <a:pt x="239" y="545"/>
                </a:lnTo>
                <a:close/>
                <a:moveTo>
                  <a:pt x="255" y="580"/>
                </a:moveTo>
                <a:lnTo>
                  <a:pt x="263" y="598"/>
                </a:lnTo>
                <a:lnTo>
                  <a:pt x="276" y="588"/>
                </a:lnTo>
                <a:lnTo>
                  <a:pt x="268" y="570"/>
                </a:lnTo>
                <a:lnTo>
                  <a:pt x="255" y="580"/>
                </a:lnTo>
                <a:close/>
                <a:moveTo>
                  <a:pt x="270" y="616"/>
                </a:moveTo>
                <a:lnTo>
                  <a:pt x="278" y="634"/>
                </a:lnTo>
                <a:lnTo>
                  <a:pt x="292" y="623"/>
                </a:lnTo>
                <a:lnTo>
                  <a:pt x="284" y="606"/>
                </a:lnTo>
                <a:lnTo>
                  <a:pt x="270" y="616"/>
                </a:lnTo>
                <a:close/>
                <a:moveTo>
                  <a:pt x="286" y="652"/>
                </a:moveTo>
                <a:lnTo>
                  <a:pt x="294" y="669"/>
                </a:lnTo>
                <a:lnTo>
                  <a:pt x="308" y="659"/>
                </a:lnTo>
                <a:lnTo>
                  <a:pt x="300" y="641"/>
                </a:lnTo>
                <a:lnTo>
                  <a:pt x="286" y="652"/>
                </a:lnTo>
                <a:close/>
                <a:moveTo>
                  <a:pt x="302" y="687"/>
                </a:moveTo>
                <a:lnTo>
                  <a:pt x="310" y="705"/>
                </a:lnTo>
                <a:lnTo>
                  <a:pt x="324" y="695"/>
                </a:lnTo>
                <a:lnTo>
                  <a:pt x="316" y="677"/>
                </a:lnTo>
                <a:lnTo>
                  <a:pt x="302" y="687"/>
                </a:lnTo>
                <a:close/>
                <a:moveTo>
                  <a:pt x="318" y="723"/>
                </a:moveTo>
                <a:lnTo>
                  <a:pt x="326" y="741"/>
                </a:lnTo>
                <a:lnTo>
                  <a:pt x="340" y="730"/>
                </a:lnTo>
                <a:lnTo>
                  <a:pt x="332" y="713"/>
                </a:lnTo>
                <a:lnTo>
                  <a:pt x="318" y="723"/>
                </a:lnTo>
                <a:close/>
                <a:moveTo>
                  <a:pt x="334" y="759"/>
                </a:moveTo>
                <a:lnTo>
                  <a:pt x="342" y="776"/>
                </a:lnTo>
                <a:lnTo>
                  <a:pt x="356" y="766"/>
                </a:lnTo>
                <a:lnTo>
                  <a:pt x="348" y="748"/>
                </a:lnTo>
                <a:lnTo>
                  <a:pt x="334" y="759"/>
                </a:lnTo>
                <a:close/>
                <a:moveTo>
                  <a:pt x="350" y="794"/>
                </a:moveTo>
                <a:lnTo>
                  <a:pt x="358" y="812"/>
                </a:lnTo>
                <a:lnTo>
                  <a:pt x="372" y="802"/>
                </a:lnTo>
                <a:lnTo>
                  <a:pt x="364" y="784"/>
                </a:lnTo>
                <a:lnTo>
                  <a:pt x="350" y="794"/>
                </a:lnTo>
                <a:close/>
                <a:moveTo>
                  <a:pt x="366" y="830"/>
                </a:moveTo>
                <a:lnTo>
                  <a:pt x="374" y="848"/>
                </a:lnTo>
                <a:lnTo>
                  <a:pt x="388" y="837"/>
                </a:lnTo>
                <a:lnTo>
                  <a:pt x="380" y="820"/>
                </a:lnTo>
                <a:lnTo>
                  <a:pt x="366" y="830"/>
                </a:lnTo>
                <a:close/>
                <a:moveTo>
                  <a:pt x="382" y="866"/>
                </a:moveTo>
                <a:lnTo>
                  <a:pt x="390" y="883"/>
                </a:lnTo>
                <a:lnTo>
                  <a:pt x="403" y="873"/>
                </a:lnTo>
                <a:lnTo>
                  <a:pt x="395" y="855"/>
                </a:lnTo>
                <a:lnTo>
                  <a:pt x="382" y="866"/>
                </a:lnTo>
                <a:close/>
                <a:moveTo>
                  <a:pt x="398" y="901"/>
                </a:moveTo>
                <a:lnTo>
                  <a:pt x="406" y="919"/>
                </a:lnTo>
                <a:lnTo>
                  <a:pt x="419" y="909"/>
                </a:lnTo>
                <a:lnTo>
                  <a:pt x="411" y="891"/>
                </a:lnTo>
                <a:lnTo>
                  <a:pt x="398" y="901"/>
                </a:lnTo>
                <a:close/>
                <a:moveTo>
                  <a:pt x="414" y="937"/>
                </a:moveTo>
                <a:lnTo>
                  <a:pt x="422" y="955"/>
                </a:lnTo>
                <a:lnTo>
                  <a:pt x="435" y="944"/>
                </a:lnTo>
                <a:lnTo>
                  <a:pt x="427" y="927"/>
                </a:lnTo>
                <a:lnTo>
                  <a:pt x="414" y="937"/>
                </a:lnTo>
                <a:close/>
                <a:moveTo>
                  <a:pt x="429" y="973"/>
                </a:moveTo>
                <a:lnTo>
                  <a:pt x="437" y="990"/>
                </a:lnTo>
                <a:lnTo>
                  <a:pt x="451" y="980"/>
                </a:lnTo>
                <a:lnTo>
                  <a:pt x="443" y="962"/>
                </a:lnTo>
                <a:lnTo>
                  <a:pt x="429" y="973"/>
                </a:lnTo>
                <a:close/>
                <a:moveTo>
                  <a:pt x="445" y="1008"/>
                </a:moveTo>
                <a:lnTo>
                  <a:pt x="453" y="1026"/>
                </a:lnTo>
                <a:lnTo>
                  <a:pt x="467" y="1016"/>
                </a:lnTo>
                <a:lnTo>
                  <a:pt x="459" y="998"/>
                </a:lnTo>
                <a:lnTo>
                  <a:pt x="445" y="1008"/>
                </a:lnTo>
                <a:close/>
                <a:moveTo>
                  <a:pt x="461" y="1044"/>
                </a:moveTo>
                <a:lnTo>
                  <a:pt x="469" y="1062"/>
                </a:lnTo>
                <a:lnTo>
                  <a:pt x="483" y="1051"/>
                </a:lnTo>
                <a:lnTo>
                  <a:pt x="475" y="1034"/>
                </a:lnTo>
                <a:lnTo>
                  <a:pt x="461" y="1044"/>
                </a:lnTo>
                <a:close/>
                <a:moveTo>
                  <a:pt x="477" y="1080"/>
                </a:moveTo>
                <a:lnTo>
                  <a:pt x="485" y="1098"/>
                </a:lnTo>
                <a:lnTo>
                  <a:pt x="499" y="1087"/>
                </a:lnTo>
                <a:lnTo>
                  <a:pt x="491" y="1069"/>
                </a:lnTo>
                <a:lnTo>
                  <a:pt x="477" y="1080"/>
                </a:lnTo>
                <a:close/>
                <a:moveTo>
                  <a:pt x="493" y="1115"/>
                </a:moveTo>
                <a:lnTo>
                  <a:pt x="501" y="1133"/>
                </a:lnTo>
                <a:lnTo>
                  <a:pt x="515" y="1123"/>
                </a:lnTo>
                <a:lnTo>
                  <a:pt x="507" y="1105"/>
                </a:lnTo>
                <a:lnTo>
                  <a:pt x="493" y="1115"/>
                </a:lnTo>
                <a:close/>
                <a:moveTo>
                  <a:pt x="509" y="1151"/>
                </a:moveTo>
                <a:lnTo>
                  <a:pt x="517" y="1169"/>
                </a:lnTo>
                <a:lnTo>
                  <a:pt x="531" y="1158"/>
                </a:lnTo>
                <a:lnTo>
                  <a:pt x="523" y="1141"/>
                </a:lnTo>
                <a:lnTo>
                  <a:pt x="509" y="1151"/>
                </a:lnTo>
                <a:close/>
                <a:moveTo>
                  <a:pt x="525" y="1187"/>
                </a:moveTo>
                <a:lnTo>
                  <a:pt x="533" y="1205"/>
                </a:lnTo>
                <a:lnTo>
                  <a:pt x="547" y="1194"/>
                </a:lnTo>
                <a:lnTo>
                  <a:pt x="539" y="1176"/>
                </a:lnTo>
                <a:lnTo>
                  <a:pt x="525" y="1187"/>
                </a:lnTo>
                <a:close/>
                <a:moveTo>
                  <a:pt x="541" y="1222"/>
                </a:moveTo>
                <a:lnTo>
                  <a:pt x="549" y="1240"/>
                </a:lnTo>
                <a:lnTo>
                  <a:pt x="562" y="1230"/>
                </a:lnTo>
                <a:lnTo>
                  <a:pt x="554" y="1212"/>
                </a:lnTo>
                <a:lnTo>
                  <a:pt x="541" y="1222"/>
                </a:lnTo>
                <a:close/>
                <a:moveTo>
                  <a:pt x="557" y="1258"/>
                </a:moveTo>
                <a:lnTo>
                  <a:pt x="565" y="1276"/>
                </a:lnTo>
                <a:lnTo>
                  <a:pt x="578" y="1266"/>
                </a:lnTo>
                <a:lnTo>
                  <a:pt x="570" y="1248"/>
                </a:lnTo>
                <a:lnTo>
                  <a:pt x="557" y="1258"/>
                </a:lnTo>
                <a:close/>
                <a:moveTo>
                  <a:pt x="573" y="1294"/>
                </a:moveTo>
                <a:lnTo>
                  <a:pt x="581" y="1312"/>
                </a:lnTo>
                <a:lnTo>
                  <a:pt x="594" y="1301"/>
                </a:lnTo>
                <a:lnTo>
                  <a:pt x="586" y="1283"/>
                </a:lnTo>
                <a:lnTo>
                  <a:pt x="573" y="1294"/>
                </a:lnTo>
                <a:close/>
                <a:moveTo>
                  <a:pt x="588" y="1329"/>
                </a:moveTo>
                <a:lnTo>
                  <a:pt x="596" y="1347"/>
                </a:lnTo>
                <a:lnTo>
                  <a:pt x="610" y="1337"/>
                </a:lnTo>
                <a:lnTo>
                  <a:pt x="602" y="1319"/>
                </a:lnTo>
                <a:lnTo>
                  <a:pt x="588" y="1329"/>
                </a:lnTo>
                <a:close/>
                <a:moveTo>
                  <a:pt x="604" y="1365"/>
                </a:moveTo>
                <a:lnTo>
                  <a:pt x="612" y="1383"/>
                </a:lnTo>
                <a:lnTo>
                  <a:pt x="626" y="1373"/>
                </a:lnTo>
                <a:lnTo>
                  <a:pt x="618" y="1355"/>
                </a:lnTo>
                <a:lnTo>
                  <a:pt x="604" y="1365"/>
                </a:lnTo>
                <a:close/>
                <a:moveTo>
                  <a:pt x="620" y="1401"/>
                </a:moveTo>
                <a:lnTo>
                  <a:pt x="628" y="1419"/>
                </a:lnTo>
                <a:lnTo>
                  <a:pt x="642" y="1408"/>
                </a:lnTo>
                <a:lnTo>
                  <a:pt x="634" y="1390"/>
                </a:lnTo>
                <a:lnTo>
                  <a:pt x="620" y="1401"/>
                </a:lnTo>
                <a:close/>
                <a:moveTo>
                  <a:pt x="636" y="1436"/>
                </a:moveTo>
                <a:lnTo>
                  <a:pt x="644" y="1454"/>
                </a:lnTo>
                <a:lnTo>
                  <a:pt x="658" y="1444"/>
                </a:lnTo>
                <a:lnTo>
                  <a:pt x="650" y="1426"/>
                </a:lnTo>
                <a:lnTo>
                  <a:pt x="636" y="1436"/>
                </a:lnTo>
                <a:close/>
                <a:moveTo>
                  <a:pt x="652" y="1472"/>
                </a:moveTo>
                <a:lnTo>
                  <a:pt x="660" y="1490"/>
                </a:lnTo>
                <a:lnTo>
                  <a:pt x="674" y="1480"/>
                </a:lnTo>
                <a:lnTo>
                  <a:pt x="666" y="1462"/>
                </a:lnTo>
                <a:lnTo>
                  <a:pt x="652" y="1472"/>
                </a:lnTo>
                <a:close/>
                <a:moveTo>
                  <a:pt x="668" y="1508"/>
                </a:moveTo>
                <a:lnTo>
                  <a:pt x="676" y="1526"/>
                </a:lnTo>
                <a:lnTo>
                  <a:pt x="690" y="1515"/>
                </a:lnTo>
                <a:lnTo>
                  <a:pt x="682" y="1497"/>
                </a:lnTo>
                <a:lnTo>
                  <a:pt x="668" y="1508"/>
                </a:lnTo>
                <a:close/>
                <a:moveTo>
                  <a:pt x="684" y="1543"/>
                </a:moveTo>
                <a:lnTo>
                  <a:pt x="692" y="1561"/>
                </a:lnTo>
                <a:lnTo>
                  <a:pt x="706" y="1551"/>
                </a:lnTo>
                <a:lnTo>
                  <a:pt x="698" y="1533"/>
                </a:lnTo>
                <a:lnTo>
                  <a:pt x="684" y="1543"/>
                </a:lnTo>
                <a:close/>
                <a:moveTo>
                  <a:pt x="700" y="1579"/>
                </a:moveTo>
                <a:lnTo>
                  <a:pt x="708" y="1597"/>
                </a:lnTo>
                <a:lnTo>
                  <a:pt x="721" y="1587"/>
                </a:lnTo>
                <a:lnTo>
                  <a:pt x="714" y="1569"/>
                </a:lnTo>
                <a:lnTo>
                  <a:pt x="700" y="1579"/>
                </a:lnTo>
                <a:close/>
                <a:moveTo>
                  <a:pt x="716" y="1614"/>
                </a:moveTo>
                <a:lnTo>
                  <a:pt x="724" y="1632"/>
                </a:lnTo>
                <a:lnTo>
                  <a:pt x="737" y="1622"/>
                </a:lnTo>
                <a:lnTo>
                  <a:pt x="729" y="1604"/>
                </a:lnTo>
                <a:lnTo>
                  <a:pt x="716" y="1614"/>
                </a:lnTo>
                <a:close/>
                <a:moveTo>
                  <a:pt x="732" y="1650"/>
                </a:moveTo>
                <a:lnTo>
                  <a:pt x="740" y="1668"/>
                </a:lnTo>
                <a:lnTo>
                  <a:pt x="753" y="1657"/>
                </a:lnTo>
                <a:lnTo>
                  <a:pt x="745" y="1640"/>
                </a:lnTo>
                <a:lnTo>
                  <a:pt x="732" y="1650"/>
                </a:lnTo>
                <a:close/>
                <a:moveTo>
                  <a:pt x="748" y="1686"/>
                </a:moveTo>
                <a:lnTo>
                  <a:pt x="755" y="1703"/>
                </a:lnTo>
                <a:lnTo>
                  <a:pt x="769" y="1693"/>
                </a:lnTo>
                <a:lnTo>
                  <a:pt x="761" y="1675"/>
                </a:lnTo>
                <a:lnTo>
                  <a:pt x="748" y="1686"/>
                </a:lnTo>
                <a:close/>
                <a:moveTo>
                  <a:pt x="763" y="1721"/>
                </a:moveTo>
                <a:lnTo>
                  <a:pt x="771" y="1739"/>
                </a:lnTo>
                <a:lnTo>
                  <a:pt x="785" y="1729"/>
                </a:lnTo>
                <a:lnTo>
                  <a:pt x="777" y="1711"/>
                </a:lnTo>
                <a:lnTo>
                  <a:pt x="763" y="1721"/>
                </a:lnTo>
                <a:close/>
                <a:moveTo>
                  <a:pt x="779" y="1757"/>
                </a:moveTo>
                <a:lnTo>
                  <a:pt x="787" y="1775"/>
                </a:lnTo>
                <a:lnTo>
                  <a:pt x="801" y="1764"/>
                </a:lnTo>
                <a:lnTo>
                  <a:pt x="793" y="1747"/>
                </a:lnTo>
                <a:lnTo>
                  <a:pt x="779" y="1757"/>
                </a:lnTo>
                <a:close/>
                <a:moveTo>
                  <a:pt x="795" y="1793"/>
                </a:moveTo>
                <a:lnTo>
                  <a:pt x="803" y="1810"/>
                </a:lnTo>
                <a:lnTo>
                  <a:pt x="817" y="1800"/>
                </a:lnTo>
                <a:lnTo>
                  <a:pt x="809" y="1782"/>
                </a:lnTo>
                <a:lnTo>
                  <a:pt x="795" y="1793"/>
                </a:lnTo>
                <a:close/>
                <a:moveTo>
                  <a:pt x="811" y="1828"/>
                </a:moveTo>
                <a:lnTo>
                  <a:pt x="819" y="1846"/>
                </a:lnTo>
                <a:lnTo>
                  <a:pt x="833" y="1836"/>
                </a:lnTo>
                <a:lnTo>
                  <a:pt x="825" y="1818"/>
                </a:lnTo>
                <a:lnTo>
                  <a:pt x="811" y="1828"/>
                </a:lnTo>
                <a:close/>
                <a:moveTo>
                  <a:pt x="827" y="1864"/>
                </a:moveTo>
                <a:lnTo>
                  <a:pt x="835" y="1882"/>
                </a:lnTo>
                <a:lnTo>
                  <a:pt x="849" y="1871"/>
                </a:lnTo>
                <a:lnTo>
                  <a:pt x="841" y="1854"/>
                </a:lnTo>
                <a:lnTo>
                  <a:pt x="827" y="1864"/>
                </a:lnTo>
                <a:close/>
                <a:moveTo>
                  <a:pt x="843" y="1900"/>
                </a:moveTo>
                <a:lnTo>
                  <a:pt x="851" y="1917"/>
                </a:lnTo>
                <a:lnTo>
                  <a:pt x="865" y="1907"/>
                </a:lnTo>
                <a:lnTo>
                  <a:pt x="857" y="1889"/>
                </a:lnTo>
                <a:lnTo>
                  <a:pt x="843" y="1900"/>
                </a:lnTo>
                <a:close/>
                <a:moveTo>
                  <a:pt x="859" y="1935"/>
                </a:moveTo>
                <a:lnTo>
                  <a:pt x="867" y="1953"/>
                </a:lnTo>
                <a:lnTo>
                  <a:pt x="880" y="1943"/>
                </a:lnTo>
                <a:lnTo>
                  <a:pt x="873" y="1925"/>
                </a:lnTo>
                <a:lnTo>
                  <a:pt x="859" y="1935"/>
                </a:lnTo>
                <a:close/>
                <a:moveTo>
                  <a:pt x="875" y="1971"/>
                </a:moveTo>
                <a:lnTo>
                  <a:pt x="883" y="1989"/>
                </a:lnTo>
                <a:lnTo>
                  <a:pt x="896" y="1978"/>
                </a:lnTo>
                <a:lnTo>
                  <a:pt x="888" y="1961"/>
                </a:lnTo>
                <a:lnTo>
                  <a:pt x="875" y="1971"/>
                </a:lnTo>
                <a:close/>
                <a:moveTo>
                  <a:pt x="891" y="2007"/>
                </a:moveTo>
                <a:lnTo>
                  <a:pt x="899" y="2024"/>
                </a:lnTo>
                <a:lnTo>
                  <a:pt x="912" y="2014"/>
                </a:lnTo>
                <a:lnTo>
                  <a:pt x="904" y="1996"/>
                </a:lnTo>
                <a:lnTo>
                  <a:pt x="891" y="2007"/>
                </a:lnTo>
                <a:close/>
                <a:moveTo>
                  <a:pt x="907" y="2042"/>
                </a:moveTo>
                <a:lnTo>
                  <a:pt x="914" y="2060"/>
                </a:lnTo>
                <a:lnTo>
                  <a:pt x="928" y="2050"/>
                </a:lnTo>
                <a:lnTo>
                  <a:pt x="920" y="2032"/>
                </a:lnTo>
                <a:lnTo>
                  <a:pt x="907" y="2042"/>
                </a:lnTo>
                <a:close/>
                <a:moveTo>
                  <a:pt x="922" y="2078"/>
                </a:moveTo>
                <a:lnTo>
                  <a:pt x="930" y="2096"/>
                </a:lnTo>
                <a:lnTo>
                  <a:pt x="944" y="2085"/>
                </a:lnTo>
                <a:lnTo>
                  <a:pt x="936" y="2068"/>
                </a:lnTo>
                <a:lnTo>
                  <a:pt x="922" y="2078"/>
                </a:lnTo>
                <a:close/>
                <a:moveTo>
                  <a:pt x="938" y="2114"/>
                </a:moveTo>
                <a:lnTo>
                  <a:pt x="946" y="2131"/>
                </a:lnTo>
                <a:lnTo>
                  <a:pt x="960" y="2121"/>
                </a:lnTo>
                <a:lnTo>
                  <a:pt x="952" y="2103"/>
                </a:lnTo>
                <a:lnTo>
                  <a:pt x="938" y="2114"/>
                </a:lnTo>
                <a:close/>
                <a:moveTo>
                  <a:pt x="954" y="2149"/>
                </a:moveTo>
                <a:lnTo>
                  <a:pt x="962" y="2167"/>
                </a:lnTo>
                <a:lnTo>
                  <a:pt x="975" y="2157"/>
                </a:lnTo>
                <a:lnTo>
                  <a:pt x="967" y="2139"/>
                </a:lnTo>
                <a:lnTo>
                  <a:pt x="954" y="2149"/>
                </a:lnTo>
                <a:close/>
                <a:moveTo>
                  <a:pt x="970" y="2185"/>
                </a:moveTo>
                <a:lnTo>
                  <a:pt x="978" y="2203"/>
                </a:lnTo>
                <a:lnTo>
                  <a:pt x="991" y="2192"/>
                </a:lnTo>
                <a:lnTo>
                  <a:pt x="983" y="2175"/>
                </a:lnTo>
                <a:lnTo>
                  <a:pt x="970" y="2185"/>
                </a:lnTo>
                <a:close/>
                <a:moveTo>
                  <a:pt x="986" y="2221"/>
                </a:moveTo>
                <a:lnTo>
                  <a:pt x="994" y="2238"/>
                </a:lnTo>
                <a:lnTo>
                  <a:pt x="1007" y="2228"/>
                </a:lnTo>
                <a:lnTo>
                  <a:pt x="999" y="2210"/>
                </a:lnTo>
                <a:lnTo>
                  <a:pt x="986" y="2221"/>
                </a:lnTo>
                <a:close/>
                <a:moveTo>
                  <a:pt x="1002" y="2256"/>
                </a:moveTo>
                <a:lnTo>
                  <a:pt x="1009" y="2274"/>
                </a:lnTo>
                <a:lnTo>
                  <a:pt x="1023" y="2264"/>
                </a:lnTo>
                <a:lnTo>
                  <a:pt x="1015" y="2246"/>
                </a:lnTo>
                <a:lnTo>
                  <a:pt x="1002" y="2256"/>
                </a:lnTo>
                <a:close/>
                <a:moveTo>
                  <a:pt x="1017" y="2292"/>
                </a:moveTo>
                <a:lnTo>
                  <a:pt x="1025" y="2310"/>
                </a:lnTo>
                <a:lnTo>
                  <a:pt x="1039" y="2299"/>
                </a:lnTo>
                <a:lnTo>
                  <a:pt x="1031" y="2282"/>
                </a:lnTo>
                <a:lnTo>
                  <a:pt x="1017" y="2292"/>
                </a:lnTo>
                <a:close/>
                <a:moveTo>
                  <a:pt x="1033" y="2328"/>
                </a:moveTo>
                <a:lnTo>
                  <a:pt x="1041" y="2346"/>
                </a:lnTo>
                <a:lnTo>
                  <a:pt x="1055" y="2335"/>
                </a:lnTo>
                <a:lnTo>
                  <a:pt x="1047" y="2317"/>
                </a:lnTo>
                <a:lnTo>
                  <a:pt x="1033" y="2328"/>
                </a:lnTo>
                <a:close/>
                <a:moveTo>
                  <a:pt x="1049" y="2363"/>
                </a:moveTo>
                <a:lnTo>
                  <a:pt x="1057" y="2381"/>
                </a:lnTo>
                <a:lnTo>
                  <a:pt x="1071" y="2371"/>
                </a:lnTo>
                <a:lnTo>
                  <a:pt x="1063" y="2353"/>
                </a:lnTo>
                <a:lnTo>
                  <a:pt x="1049" y="2363"/>
                </a:lnTo>
                <a:close/>
                <a:moveTo>
                  <a:pt x="1065" y="2399"/>
                </a:moveTo>
                <a:lnTo>
                  <a:pt x="1073" y="2417"/>
                </a:lnTo>
                <a:lnTo>
                  <a:pt x="1087" y="2407"/>
                </a:lnTo>
                <a:lnTo>
                  <a:pt x="1079" y="2389"/>
                </a:lnTo>
                <a:lnTo>
                  <a:pt x="1065" y="2399"/>
                </a:lnTo>
                <a:close/>
                <a:moveTo>
                  <a:pt x="1081" y="2435"/>
                </a:moveTo>
                <a:lnTo>
                  <a:pt x="1089" y="2453"/>
                </a:lnTo>
                <a:lnTo>
                  <a:pt x="1103" y="2442"/>
                </a:lnTo>
                <a:lnTo>
                  <a:pt x="1095" y="2424"/>
                </a:lnTo>
                <a:lnTo>
                  <a:pt x="1081" y="2435"/>
                </a:lnTo>
                <a:close/>
                <a:moveTo>
                  <a:pt x="1097" y="2470"/>
                </a:moveTo>
                <a:lnTo>
                  <a:pt x="1105" y="2488"/>
                </a:lnTo>
                <a:lnTo>
                  <a:pt x="1119" y="2478"/>
                </a:lnTo>
                <a:lnTo>
                  <a:pt x="1111" y="2460"/>
                </a:lnTo>
                <a:lnTo>
                  <a:pt x="1097" y="2470"/>
                </a:lnTo>
                <a:close/>
                <a:moveTo>
                  <a:pt x="1113" y="2506"/>
                </a:moveTo>
                <a:lnTo>
                  <a:pt x="1121" y="2524"/>
                </a:lnTo>
                <a:lnTo>
                  <a:pt x="1134" y="2514"/>
                </a:lnTo>
                <a:lnTo>
                  <a:pt x="1127" y="2496"/>
                </a:lnTo>
                <a:lnTo>
                  <a:pt x="1113" y="2506"/>
                </a:lnTo>
                <a:close/>
                <a:moveTo>
                  <a:pt x="1129" y="2542"/>
                </a:moveTo>
                <a:lnTo>
                  <a:pt x="1137" y="2560"/>
                </a:lnTo>
                <a:lnTo>
                  <a:pt x="1150" y="2549"/>
                </a:lnTo>
                <a:lnTo>
                  <a:pt x="1142" y="2531"/>
                </a:lnTo>
                <a:lnTo>
                  <a:pt x="1129" y="2542"/>
                </a:lnTo>
                <a:close/>
                <a:moveTo>
                  <a:pt x="1145" y="2577"/>
                </a:moveTo>
                <a:lnTo>
                  <a:pt x="1153" y="2595"/>
                </a:lnTo>
                <a:lnTo>
                  <a:pt x="1166" y="2585"/>
                </a:lnTo>
                <a:lnTo>
                  <a:pt x="1158" y="2567"/>
                </a:lnTo>
                <a:lnTo>
                  <a:pt x="1145" y="2577"/>
                </a:lnTo>
                <a:close/>
                <a:moveTo>
                  <a:pt x="1161" y="2613"/>
                </a:moveTo>
                <a:lnTo>
                  <a:pt x="1168" y="2631"/>
                </a:lnTo>
                <a:lnTo>
                  <a:pt x="1182" y="2621"/>
                </a:lnTo>
                <a:lnTo>
                  <a:pt x="1174" y="2603"/>
                </a:lnTo>
                <a:lnTo>
                  <a:pt x="1161" y="2613"/>
                </a:lnTo>
                <a:close/>
                <a:moveTo>
                  <a:pt x="1176" y="2649"/>
                </a:moveTo>
                <a:lnTo>
                  <a:pt x="1184" y="2667"/>
                </a:lnTo>
                <a:lnTo>
                  <a:pt x="1198" y="2656"/>
                </a:lnTo>
                <a:lnTo>
                  <a:pt x="1190" y="2638"/>
                </a:lnTo>
                <a:lnTo>
                  <a:pt x="1176" y="2649"/>
                </a:lnTo>
                <a:close/>
                <a:moveTo>
                  <a:pt x="1192" y="2684"/>
                </a:moveTo>
                <a:lnTo>
                  <a:pt x="1200" y="2702"/>
                </a:lnTo>
                <a:lnTo>
                  <a:pt x="1214" y="2692"/>
                </a:lnTo>
                <a:lnTo>
                  <a:pt x="1206" y="2674"/>
                </a:lnTo>
                <a:lnTo>
                  <a:pt x="1192" y="2684"/>
                </a:lnTo>
                <a:close/>
                <a:moveTo>
                  <a:pt x="1208" y="2720"/>
                </a:moveTo>
                <a:lnTo>
                  <a:pt x="1216" y="2738"/>
                </a:lnTo>
                <a:lnTo>
                  <a:pt x="1230" y="2728"/>
                </a:lnTo>
                <a:lnTo>
                  <a:pt x="1222" y="2710"/>
                </a:lnTo>
                <a:lnTo>
                  <a:pt x="1208" y="2720"/>
                </a:lnTo>
                <a:close/>
                <a:moveTo>
                  <a:pt x="1224" y="2756"/>
                </a:moveTo>
                <a:lnTo>
                  <a:pt x="1232" y="2774"/>
                </a:lnTo>
                <a:lnTo>
                  <a:pt x="1246" y="2763"/>
                </a:lnTo>
                <a:lnTo>
                  <a:pt x="1238" y="2745"/>
                </a:lnTo>
                <a:lnTo>
                  <a:pt x="1224" y="2756"/>
                </a:lnTo>
                <a:close/>
                <a:moveTo>
                  <a:pt x="1240" y="2791"/>
                </a:moveTo>
                <a:lnTo>
                  <a:pt x="1248" y="2809"/>
                </a:lnTo>
                <a:lnTo>
                  <a:pt x="1262" y="2799"/>
                </a:lnTo>
                <a:lnTo>
                  <a:pt x="1254" y="2781"/>
                </a:lnTo>
                <a:lnTo>
                  <a:pt x="1240" y="2791"/>
                </a:lnTo>
                <a:close/>
              </a:path>
            </a:pathLst>
          </a:custGeom>
          <a:solidFill>
            <a:srgbClr val="0000FF"/>
          </a:solidFill>
          <a:ln w="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260" name="Rectangle 248"/>
          <p:cNvSpPr>
            <a:spLocks noChangeArrowheads="1"/>
          </p:cNvSpPr>
          <p:nvPr/>
        </p:nvSpPr>
        <p:spPr bwMode="auto">
          <a:xfrm>
            <a:off x="2163410" y="3738795"/>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(-2, 4)</a:t>
            </a:r>
            <a:endParaRPr kumimoji="0" lang="en-US" b="0" i="0" u="none" strike="noStrike" cap="none" normalizeH="0" baseline="0" dirty="0" smtClean="0">
              <a:ln>
                <a:noFill/>
              </a:ln>
              <a:solidFill>
                <a:schemeClr val="tx1"/>
              </a:solidFill>
              <a:effectLst/>
              <a:cs typeface="Arial" pitchFamily="34" charset="0"/>
            </a:endParaRPr>
          </a:p>
        </p:txBody>
      </p:sp>
      <p:sp>
        <p:nvSpPr>
          <p:cNvPr id="261" name="Freeform 234"/>
          <p:cNvSpPr>
            <a:spLocks noEditPoints="1"/>
          </p:cNvSpPr>
          <p:nvPr/>
        </p:nvSpPr>
        <p:spPr bwMode="auto">
          <a:xfrm>
            <a:off x="1198881" y="1341670"/>
            <a:ext cx="2994025" cy="4470400"/>
          </a:xfrm>
          <a:custGeom>
            <a:avLst/>
            <a:gdLst>
              <a:gd name="T0" fmla="*/ 43 w 1886"/>
              <a:gd name="T1" fmla="*/ 47 h 2816"/>
              <a:gd name="T2" fmla="*/ 63 w 1886"/>
              <a:gd name="T3" fmla="*/ 107 h 2816"/>
              <a:gd name="T4" fmla="*/ 95 w 1886"/>
              <a:gd name="T5" fmla="*/ 124 h 2816"/>
              <a:gd name="T6" fmla="*/ 135 w 1886"/>
              <a:gd name="T7" fmla="*/ 216 h 2816"/>
              <a:gd name="T8" fmla="*/ 146 w 1886"/>
              <a:gd name="T9" fmla="*/ 231 h 2816"/>
              <a:gd name="T10" fmla="*/ 210 w 1886"/>
              <a:gd name="T11" fmla="*/ 295 h 2816"/>
              <a:gd name="T12" fmla="*/ 229 w 1886"/>
              <a:gd name="T13" fmla="*/ 356 h 2816"/>
              <a:gd name="T14" fmla="*/ 262 w 1886"/>
              <a:gd name="T15" fmla="*/ 373 h 2816"/>
              <a:gd name="T16" fmla="*/ 302 w 1886"/>
              <a:gd name="T17" fmla="*/ 464 h 2816"/>
              <a:gd name="T18" fmla="*/ 312 w 1886"/>
              <a:gd name="T19" fmla="*/ 480 h 2816"/>
              <a:gd name="T20" fmla="*/ 376 w 1886"/>
              <a:gd name="T21" fmla="*/ 544 h 2816"/>
              <a:gd name="T22" fmla="*/ 395 w 1886"/>
              <a:gd name="T23" fmla="*/ 604 h 2816"/>
              <a:gd name="T24" fmla="*/ 428 w 1886"/>
              <a:gd name="T25" fmla="*/ 622 h 2816"/>
              <a:gd name="T26" fmla="*/ 468 w 1886"/>
              <a:gd name="T27" fmla="*/ 713 h 2816"/>
              <a:gd name="T28" fmla="*/ 478 w 1886"/>
              <a:gd name="T29" fmla="*/ 728 h 2816"/>
              <a:gd name="T30" fmla="*/ 542 w 1886"/>
              <a:gd name="T31" fmla="*/ 793 h 2816"/>
              <a:gd name="T32" fmla="*/ 562 w 1886"/>
              <a:gd name="T33" fmla="*/ 853 h 2816"/>
              <a:gd name="T34" fmla="*/ 594 w 1886"/>
              <a:gd name="T35" fmla="*/ 871 h 2816"/>
              <a:gd name="T36" fmla="*/ 634 w 1886"/>
              <a:gd name="T37" fmla="*/ 962 h 2816"/>
              <a:gd name="T38" fmla="*/ 645 w 1886"/>
              <a:gd name="T39" fmla="*/ 978 h 2816"/>
              <a:gd name="T40" fmla="*/ 709 w 1886"/>
              <a:gd name="T41" fmla="*/ 1041 h 2816"/>
              <a:gd name="T42" fmla="*/ 728 w 1886"/>
              <a:gd name="T43" fmla="*/ 1102 h 2816"/>
              <a:gd name="T44" fmla="*/ 761 w 1886"/>
              <a:gd name="T45" fmla="*/ 1119 h 2816"/>
              <a:gd name="T46" fmla="*/ 801 w 1886"/>
              <a:gd name="T47" fmla="*/ 1211 h 2816"/>
              <a:gd name="T48" fmla="*/ 811 w 1886"/>
              <a:gd name="T49" fmla="*/ 1226 h 2816"/>
              <a:gd name="T50" fmla="*/ 875 w 1886"/>
              <a:gd name="T51" fmla="*/ 1291 h 2816"/>
              <a:gd name="T52" fmla="*/ 894 w 1886"/>
              <a:gd name="T53" fmla="*/ 1350 h 2816"/>
              <a:gd name="T54" fmla="*/ 927 w 1886"/>
              <a:gd name="T55" fmla="*/ 1368 h 2816"/>
              <a:gd name="T56" fmla="*/ 967 w 1886"/>
              <a:gd name="T57" fmla="*/ 1459 h 2816"/>
              <a:gd name="T58" fmla="*/ 977 w 1886"/>
              <a:gd name="T59" fmla="*/ 1475 h 2816"/>
              <a:gd name="T60" fmla="*/ 1041 w 1886"/>
              <a:gd name="T61" fmla="*/ 1539 h 2816"/>
              <a:gd name="T62" fmla="*/ 1060 w 1886"/>
              <a:gd name="T63" fmla="*/ 1599 h 2816"/>
              <a:gd name="T64" fmla="*/ 1094 w 1886"/>
              <a:gd name="T65" fmla="*/ 1617 h 2816"/>
              <a:gd name="T66" fmla="*/ 1133 w 1886"/>
              <a:gd name="T67" fmla="*/ 1708 h 2816"/>
              <a:gd name="T68" fmla="*/ 1144 w 1886"/>
              <a:gd name="T69" fmla="*/ 1724 h 2816"/>
              <a:gd name="T70" fmla="*/ 1208 w 1886"/>
              <a:gd name="T71" fmla="*/ 1788 h 2816"/>
              <a:gd name="T72" fmla="*/ 1227 w 1886"/>
              <a:gd name="T73" fmla="*/ 1848 h 2816"/>
              <a:gd name="T74" fmla="*/ 1260 w 1886"/>
              <a:gd name="T75" fmla="*/ 1865 h 2816"/>
              <a:gd name="T76" fmla="*/ 1300 w 1886"/>
              <a:gd name="T77" fmla="*/ 1957 h 2816"/>
              <a:gd name="T78" fmla="*/ 1310 w 1886"/>
              <a:gd name="T79" fmla="*/ 1972 h 2816"/>
              <a:gd name="T80" fmla="*/ 1374 w 1886"/>
              <a:gd name="T81" fmla="*/ 2036 h 2816"/>
              <a:gd name="T82" fmla="*/ 1394 w 1886"/>
              <a:gd name="T83" fmla="*/ 2097 h 2816"/>
              <a:gd name="T84" fmla="*/ 1426 w 1886"/>
              <a:gd name="T85" fmla="*/ 2114 h 2816"/>
              <a:gd name="T86" fmla="*/ 1466 w 1886"/>
              <a:gd name="T87" fmla="*/ 2205 h 2816"/>
              <a:gd name="T88" fmla="*/ 1477 w 1886"/>
              <a:gd name="T89" fmla="*/ 2221 h 2816"/>
              <a:gd name="T90" fmla="*/ 1541 w 1886"/>
              <a:gd name="T91" fmla="*/ 2285 h 2816"/>
              <a:gd name="T92" fmla="*/ 1560 w 1886"/>
              <a:gd name="T93" fmla="*/ 2345 h 2816"/>
              <a:gd name="T94" fmla="*/ 1592 w 1886"/>
              <a:gd name="T95" fmla="*/ 2363 h 2816"/>
              <a:gd name="T96" fmla="*/ 1632 w 1886"/>
              <a:gd name="T97" fmla="*/ 2454 h 2816"/>
              <a:gd name="T98" fmla="*/ 1643 w 1886"/>
              <a:gd name="T99" fmla="*/ 2470 h 2816"/>
              <a:gd name="T100" fmla="*/ 1707 w 1886"/>
              <a:gd name="T101" fmla="*/ 2534 h 2816"/>
              <a:gd name="T102" fmla="*/ 1726 w 1886"/>
              <a:gd name="T103" fmla="*/ 2594 h 2816"/>
              <a:gd name="T104" fmla="*/ 1759 w 1886"/>
              <a:gd name="T105" fmla="*/ 2612 h 2816"/>
              <a:gd name="T106" fmla="*/ 1799 w 1886"/>
              <a:gd name="T107" fmla="*/ 2703 h 2816"/>
              <a:gd name="T108" fmla="*/ 1809 w 1886"/>
              <a:gd name="T109" fmla="*/ 2719 h 2816"/>
              <a:gd name="T110" fmla="*/ 1873 w 1886"/>
              <a:gd name="T111" fmla="*/ 2783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6" h="2816">
                <a:moveTo>
                  <a:pt x="0" y="14"/>
                </a:moveTo>
                <a:lnTo>
                  <a:pt x="10" y="29"/>
                </a:lnTo>
                <a:lnTo>
                  <a:pt x="22" y="15"/>
                </a:lnTo>
                <a:lnTo>
                  <a:pt x="12" y="0"/>
                </a:lnTo>
                <a:lnTo>
                  <a:pt x="0" y="14"/>
                </a:lnTo>
                <a:close/>
                <a:moveTo>
                  <a:pt x="21" y="45"/>
                </a:moveTo>
                <a:lnTo>
                  <a:pt x="31" y="60"/>
                </a:lnTo>
                <a:lnTo>
                  <a:pt x="43" y="47"/>
                </a:lnTo>
                <a:lnTo>
                  <a:pt x="33" y="31"/>
                </a:lnTo>
                <a:lnTo>
                  <a:pt x="21" y="45"/>
                </a:lnTo>
                <a:close/>
                <a:moveTo>
                  <a:pt x="42" y="76"/>
                </a:moveTo>
                <a:lnTo>
                  <a:pt x="52" y="91"/>
                </a:lnTo>
                <a:lnTo>
                  <a:pt x="64" y="78"/>
                </a:lnTo>
                <a:lnTo>
                  <a:pt x="54" y="62"/>
                </a:lnTo>
                <a:lnTo>
                  <a:pt x="42" y="76"/>
                </a:lnTo>
                <a:close/>
                <a:moveTo>
                  <a:pt x="63" y="107"/>
                </a:moveTo>
                <a:lnTo>
                  <a:pt x="73" y="122"/>
                </a:lnTo>
                <a:lnTo>
                  <a:pt x="85" y="109"/>
                </a:lnTo>
                <a:lnTo>
                  <a:pt x="75" y="93"/>
                </a:lnTo>
                <a:lnTo>
                  <a:pt x="63" y="107"/>
                </a:lnTo>
                <a:close/>
                <a:moveTo>
                  <a:pt x="83" y="138"/>
                </a:moveTo>
                <a:lnTo>
                  <a:pt x="94" y="154"/>
                </a:lnTo>
                <a:lnTo>
                  <a:pt x="106" y="140"/>
                </a:lnTo>
                <a:lnTo>
                  <a:pt x="95" y="124"/>
                </a:lnTo>
                <a:lnTo>
                  <a:pt x="83" y="138"/>
                </a:lnTo>
                <a:close/>
                <a:moveTo>
                  <a:pt x="104" y="169"/>
                </a:moveTo>
                <a:lnTo>
                  <a:pt x="115" y="185"/>
                </a:lnTo>
                <a:lnTo>
                  <a:pt x="127" y="171"/>
                </a:lnTo>
                <a:lnTo>
                  <a:pt x="116" y="155"/>
                </a:lnTo>
                <a:lnTo>
                  <a:pt x="104" y="169"/>
                </a:lnTo>
                <a:close/>
                <a:moveTo>
                  <a:pt x="125" y="200"/>
                </a:moveTo>
                <a:lnTo>
                  <a:pt x="135" y="216"/>
                </a:lnTo>
                <a:lnTo>
                  <a:pt x="147" y="202"/>
                </a:lnTo>
                <a:lnTo>
                  <a:pt x="137" y="186"/>
                </a:lnTo>
                <a:lnTo>
                  <a:pt x="125" y="200"/>
                </a:lnTo>
                <a:close/>
                <a:moveTo>
                  <a:pt x="146" y="231"/>
                </a:moveTo>
                <a:lnTo>
                  <a:pt x="156" y="247"/>
                </a:lnTo>
                <a:lnTo>
                  <a:pt x="168" y="233"/>
                </a:lnTo>
                <a:lnTo>
                  <a:pt x="158" y="217"/>
                </a:lnTo>
                <a:lnTo>
                  <a:pt x="146" y="231"/>
                </a:lnTo>
                <a:close/>
                <a:moveTo>
                  <a:pt x="166" y="262"/>
                </a:moveTo>
                <a:lnTo>
                  <a:pt x="177" y="278"/>
                </a:lnTo>
                <a:lnTo>
                  <a:pt x="189" y="264"/>
                </a:lnTo>
                <a:lnTo>
                  <a:pt x="178" y="249"/>
                </a:lnTo>
                <a:lnTo>
                  <a:pt x="166" y="262"/>
                </a:lnTo>
                <a:close/>
                <a:moveTo>
                  <a:pt x="187" y="293"/>
                </a:moveTo>
                <a:lnTo>
                  <a:pt x="198" y="309"/>
                </a:lnTo>
                <a:lnTo>
                  <a:pt x="210" y="295"/>
                </a:lnTo>
                <a:lnTo>
                  <a:pt x="199" y="280"/>
                </a:lnTo>
                <a:lnTo>
                  <a:pt x="187" y="293"/>
                </a:lnTo>
                <a:close/>
                <a:moveTo>
                  <a:pt x="208" y="324"/>
                </a:moveTo>
                <a:lnTo>
                  <a:pt x="219" y="340"/>
                </a:lnTo>
                <a:lnTo>
                  <a:pt x="230" y="326"/>
                </a:lnTo>
                <a:lnTo>
                  <a:pt x="220" y="311"/>
                </a:lnTo>
                <a:lnTo>
                  <a:pt x="208" y="324"/>
                </a:lnTo>
                <a:close/>
                <a:moveTo>
                  <a:pt x="229" y="356"/>
                </a:moveTo>
                <a:lnTo>
                  <a:pt x="239" y="371"/>
                </a:lnTo>
                <a:lnTo>
                  <a:pt x="251" y="357"/>
                </a:lnTo>
                <a:lnTo>
                  <a:pt x="241" y="342"/>
                </a:lnTo>
                <a:lnTo>
                  <a:pt x="229" y="356"/>
                </a:lnTo>
                <a:close/>
                <a:moveTo>
                  <a:pt x="250" y="387"/>
                </a:moveTo>
                <a:lnTo>
                  <a:pt x="260" y="402"/>
                </a:lnTo>
                <a:lnTo>
                  <a:pt x="272" y="388"/>
                </a:lnTo>
                <a:lnTo>
                  <a:pt x="262" y="373"/>
                </a:lnTo>
                <a:lnTo>
                  <a:pt x="250" y="387"/>
                </a:lnTo>
                <a:close/>
                <a:moveTo>
                  <a:pt x="271" y="418"/>
                </a:moveTo>
                <a:lnTo>
                  <a:pt x="281" y="433"/>
                </a:lnTo>
                <a:lnTo>
                  <a:pt x="293" y="419"/>
                </a:lnTo>
                <a:lnTo>
                  <a:pt x="283" y="404"/>
                </a:lnTo>
                <a:lnTo>
                  <a:pt x="271" y="418"/>
                </a:lnTo>
                <a:close/>
                <a:moveTo>
                  <a:pt x="291" y="449"/>
                </a:moveTo>
                <a:lnTo>
                  <a:pt x="302" y="464"/>
                </a:lnTo>
                <a:lnTo>
                  <a:pt x="313" y="451"/>
                </a:lnTo>
                <a:lnTo>
                  <a:pt x="303" y="435"/>
                </a:lnTo>
                <a:lnTo>
                  <a:pt x="291" y="449"/>
                </a:lnTo>
                <a:close/>
                <a:moveTo>
                  <a:pt x="312" y="480"/>
                </a:moveTo>
                <a:lnTo>
                  <a:pt x="322" y="495"/>
                </a:lnTo>
                <a:lnTo>
                  <a:pt x="334" y="482"/>
                </a:lnTo>
                <a:lnTo>
                  <a:pt x="324" y="467"/>
                </a:lnTo>
                <a:lnTo>
                  <a:pt x="312" y="480"/>
                </a:lnTo>
                <a:close/>
                <a:moveTo>
                  <a:pt x="333" y="511"/>
                </a:moveTo>
                <a:lnTo>
                  <a:pt x="343" y="526"/>
                </a:lnTo>
                <a:lnTo>
                  <a:pt x="355" y="513"/>
                </a:lnTo>
                <a:lnTo>
                  <a:pt x="345" y="498"/>
                </a:lnTo>
                <a:lnTo>
                  <a:pt x="333" y="511"/>
                </a:lnTo>
                <a:close/>
                <a:moveTo>
                  <a:pt x="354" y="542"/>
                </a:moveTo>
                <a:lnTo>
                  <a:pt x="364" y="557"/>
                </a:lnTo>
                <a:lnTo>
                  <a:pt x="376" y="544"/>
                </a:lnTo>
                <a:lnTo>
                  <a:pt x="366" y="529"/>
                </a:lnTo>
                <a:lnTo>
                  <a:pt x="354" y="542"/>
                </a:lnTo>
                <a:close/>
                <a:moveTo>
                  <a:pt x="374" y="573"/>
                </a:moveTo>
                <a:lnTo>
                  <a:pt x="385" y="589"/>
                </a:lnTo>
                <a:lnTo>
                  <a:pt x="397" y="575"/>
                </a:lnTo>
                <a:lnTo>
                  <a:pt x="386" y="560"/>
                </a:lnTo>
                <a:lnTo>
                  <a:pt x="374" y="573"/>
                </a:lnTo>
                <a:close/>
                <a:moveTo>
                  <a:pt x="395" y="604"/>
                </a:moveTo>
                <a:lnTo>
                  <a:pt x="406" y="620"/>
                </a:lnTo>
                <a:lnTo>
                  <a:pt x="418" y="606"/>
                </a:lnTo>
                <a:lnTo>
                  <a:pt x="407" y="591"/>
                </a:lnTo>
                <a:lnTo>
                  <a:pt x="395" y="604"/>
                </a:lnTo>
                <a:close/>
                <a:moveTo>
                  <a:pt x="416" y="635"/>
                </a:moveTo>
                <a:lnTo>
                  <a:pt x="427" y="651"/>
                </a:lnTo>
                <a:lnTo>
                  <a:pt x="439" y="637"/>
                </a:lnTo>
                <a:lnTo>
                  <a:pt x="428" y="622"/>
                </a:lnTo>
                <a:lnTo>
                  <a:pt x="416" y="635"/>
                </a:lnTo>
                <a:close/>
                <a:moveTo>
                  <a:pt x="437" y="666"/>
                </a:moveTo>
                <a:lnTo>
                  <a:pt x="447" y="682"/>
                </a:lnTo>
                <a:lnTo>
                  <a:pt x="459" y="669"/>
                </a:lnTo>
                <a:lnTo>
                  <a:pt x="449" y="653"/>
                </a:lnTo>
                <a:lnTo>
                  <a:pt x="437" y="666"/>
                </a:lnTo>
                <a:close/>
                <a:moveTo>
                  <a:pt x="458" y="697"/>
                </a:moveTo>
                <a:lnTo>
                  <a:pt x="468" y="713"/>
                </a:lnTo>
                <a:lnTo>
                  <a:pt x="480" y="700"/>
                </a:lnTo>
                <a:lnTo>
                  <a:pt x="469" y="684"/>
                </a:lnTo>
                <a:lnTo>
                  <a:pt x="458" y="697"/>
                </a:lnTo>
                <a:close/>
                <a:moveTo>
                  <a:pt x="478" y="728"/>
                </a:moveTo>
                <a:lnTo>
                  <a:pt x="489" y="744"/>
                </a:lnTo>
                <a:lnTo>
                  <a:pt x="501" y="731"/>
                </a:lnTo>
                <a:lnTo>
                  <a:pt x="490" y="715"/>
                </a:lnTo>
                <a:lnTo>
                  <a:pt x="478" y="728"/>
                </a:lnTo>
                <a:close/>
                <a:moveTo>
                  <a:pt x="499" y="759"/>
                </a:moveTo>
                <a:lnTo>
                  <a:pt x="510" y="775"/>
                </a:lnTo>
                <a:lnTo>
                  <a:pt x="522" y="762"/>
                </a:lnTo>
                <a:lnTo>
                  <a:pt x="511" y="746"/>
                </a:lnTo>
                <a:lnTo>
                  <a:pt x="499" y="759"/>
                </a:lnTo>
                <a:close/>
                <a:moveTo>
                  <a:pt x="520" y="791"/>
                </a:moveTo>
                <a:lnTo>
                  <a:pt x="530" y="806"/>
                </a:lnTo>
                <a:lnTo>
                  <a:pt x="542" y="793"/>
                </a:lnTo>
                <a:lnTo>
                  <a:pt x="532" y="777"/>
                </a:lnTo>
                <a:lnTo>
                  <a:pt x="520" y="791"/>
                </a:lnTo>
                <a:close/>
                <a:moveTo>
                  <a:pt x="541" y="822"/>
                </a:moveTo>
                <a:lnTo>
                  <a:pt x="551" y="837"/>
                </a:lnTo>
                <a:lnTo>
                  <a:pt x="563" y="824"/>
                </a:lnTo>
                <a:lnTo>
                  <a:pt x="553" y="808"/>
                </a:lnTo>
                <a:lnTo>
                  <a:pt x="541" y="822"/>
                </a:lnTo>
                <a:close/>
                <a:moveTo>
                  <a:pt x="562" y="853"/>
                </a:moveTo>
                <a:lnTo>
                  <a:pt x="572" y="869"/>
                </a:lnTo>
                <a:lnTo>
                  <a:pt x="584" y="855"/>
                </a:lnTo>
                <a:lnTo>
                  <a:pt x="574" y="839"/>
                </a:lnTo>
                <a:lnTo>
                  <a:pt x="562" y="853"/>
                </a:lnTo>
                <a:close/>
                <a:moveTo>
                  <a:pt x="583" y="884"/>
                </a:moveTo>
                <a:lnTo>
                  <a:pt x="593" y="900"/>
                </a:lnTo>
                <a:lnTo>
                  <a:pt x="605" y="886"/>
                </a:lnTo>
                <a:lnTo>
                  <a:pt x="594" y="871"/>
                </a:lnTo>
                <a:lnTo>
                  <a:pt x="583" y="884"/>
                </a:lnTo>
                <a:close/>
                <a:moveTo>
                  <a:pt x="603" y="915"/>
                </a:moveTo>
                <a:lnTo>
                  <a:pt x="613" y="931"/>
                </a:lnTo>
                <a:lnTo>
                  <a:pt x="625" y="917"/>
                </a:lnTo>
                <a:lnTo>
                  <a:pt x="615" y="902"/>
                </a:lnTo>
                <a:lnTo>
                  <a:pt x="603" y="915"/>
                </a:lnTo>
                <a:close/>
                <a:moveTo>
                  <a:pt x="624" y="946"/>
                </a:moveTo>
                <a:lnTo>
                  <a:pt x="634" y="962"/>
                </a:lnTo>
                <a:lnTo>
                  <a:pt x="647" y="948"/>
                </a:lnTo>
                <a:lnTo>
                  <a:pt x="636" y="933"/>
                </a:lnTo>
                <a:lnTo>
                  <a:pt x="624" y="946"/>
                </a:lnTo>
                <a:close/>
                <a:moveTo>
                  <a:pt x="645" y="978"/>
                </a:moveTo>
                <a:lnTo>
                  <a:pt x="655" y="993"/>
                </a:lnTo>
                <a:lnTo>
                  <a:pt x="667" y="979"/>
                </a:lnTo>
                <a:lnTo>
                  <a:pt x="657" y="964"/>
                </a:lnTo>
                <a:lnTo>
                  <a:pt x="645" y="978"/>
                </a:lnTo>
                <a:close/>
                <a:moveTo>
                  <a:pt x="666" y="1009"/>
                </a:moveTo>
                <a:lnTo>
                  <a:pt x="676" y="1024"/>
                </a:lnTo>
                <a:lnTo>
                  <a:pt x="688" y="1010"/>
                </a:lnTo>
                <a:lnTo>
                  <a:pt x="677" y="995"/>
                </a:lnTo>
                <a:lnTo>
                  <a:pt x="666" y="1009"/>
                </a:lnTo>
                <a:close/>
                <a:moveTo>
                  <a:pt x="686" y="1040"/>
                </a:moveTo>
                <a:lnTo>
                  <a:pt x="697" y="1055"/>
                </a:lnTo>
                <a:lnTo>
                  <a:pt x="709" y="1041"/>
                </a:lnTo>
                <a:lnTo>
                  <a:pt x="698" y="1026"/>
                </a:lnTo>
                <a:lnTo>
                  <a:pt x="686" y="1040"/>
                </a:lnTo>
                <a:close/>
                <a:moveTo>
                  <a:pt x="707" y="1071"/>
                </a:moveTo>
                <a:lnTo>
                  <a:pt x="718" y="1086"/>
                </a:lnTo>
                <a:lnTo>
                  <a:pt x="730" y="1072"/>
                </a:lnTo>
                <a:lnTo>
                  <a:pt x="719" y="1057"/>
                </a:lnTo>
                <a:lnTo>
                  <a:pt x="707" y="1071"/>
                </a:lnTo>
                <a:close/>
                <a:moveTo>
                  <a:pt x="728" y="1102"/>
                </a:moveTo>
                <a:lnTo>
                  <a:pt x="738" y="1117"/>
                </a:lnTo>
                <a:lnTo>
                  <a:pt x="750" y="1104"/>
                </a:lnTo>
                <a:lnTo>
                  <a:pt x="740" y="1088"/>
                </a:lnTo>
                <a:lnTo>
                  <a:pt x="728" y="1102"/>
                </a:lnTo>
                <a:close/>
                <a:moveTo>
                  <a:pt x="749" y="1133"/>
                </a:moveTo>
                <a:lnTo>
                  <a:pt x="759" y="1148"/>
                </a:lnTo>
                <a:lnTo>
                  <a:pt x="771" y="1135"/>
                </a:lnTo>
                <a:lnTo>
                  <a:pt x="761" y="1119"/>
                </a:lnTo>
                <a:lnTo>
                  <a:pt x="749" y="1133"/>
                </a:lnTo>
                <a:close/>
                <a:moveTo>
                  <a:pt x="769" y="1164"/>
                </a:moveTo>
                <a:lnTo>
                  <a:pt x="780" y="1179"/>
                </a:lnTo>
                <a:lnTo>
                  <a:pt x="792" y="1166"/>
                </a:lnTo>
                <a:lnTo>
                  <a:pt x="781" y="1150"/>
                </a:lnTo>
                <a:lnTo>
                  <a:pt x="769" y="1164"/>
                </a:lnTo>
                <a:close/>
                <a:moveTo>
                  <a:pt x="791" y="1195"/>
                </a:moveTo>
                <a:lnTo>
                  <a:pt x="801" y="1211"/>
                </a:lnTo>
                <a:lnTo>
                  <a:pt x="813" y="1197"/>
                </a:lnTo>
                <a:lnTo>
                  <a:pt x="802" y="1181"/>
                </a:lnTo>
                <a:lnTo>
                  <a:pt x="791" y="1195"/>
                </a:lnTo>
                <a:close/>
                <a:moveTo>
                  <a:pt x="811" y="1226"/>
                </a:moveTo>
                <a:lnTo>
                  <a:pt x="821" y="1242"/>
                </a:lnTo>
                <a:lnTo>
                  <a:pt x="833" y="1228"/>
                </a:lnTo>
                <a:lnTo>
                  <a:pt x="823" y="1212"/>
                </a:lnTo>
                <a:lnTo>
                  <a:pt x="811" y="1226"/>
                </a:lnTo>
                <a:close/>
                <a:moveTo>
                  <a:pt x="832" y="1257"/>
                </a:moveTo>
                <a:lnTo>
                  <a:pt x="842" y="1273"/>
                </a:lnTo>
                <a:lnTo>
                  <a:pt x="854" y="1259"/>
                </a:lnTo>
                <a:lnTo>
                  <a:pt x="844" y="1243"/>
                </a:lnTo>
                <a:lnTo>
                  <a:pt x="832" y="1257"/>
                </a:lnTo>
                <a:close/>
                <a:moveTo>
                  <a:pt x="853" y="1288"/>
                </a:moveTo>
                <a:lnTo>
                  <a:pt x="863" y="1304"/>
                </a:lnTo>
                <a:lnTo>
                  <a:pt x="875" y="1291"/>
                </a:lnTo>
                <a:lnTo>
                  <a:pt x="865" y="1274"/>
                </a:lnTo>
                <a:lnTo>
                  <a:pt x="853" y="1288"/>
                </a:lnTo>
                <a:close/>
                <a:moveTo>
                  <a:pt x="874" y="1319"/>
                </a:moveTo>
                <a:lnTo>
                  <a:pt x="884" y="1335"/>
                </a:lnTo>
                <a:lnTo>
                  <a:pt x="896" y="1322"/>
                </a:lnTo>
                <a:lnTo>
                  <a:pt x="886" y="1306"/>
                </a:lnTo>
                <a:lnTo>
                  <a:pt x="874" y="1319"/>
                </a:lnTo>
                <a:close/>
                <a:moveTo>
                  <a:pt x="894" y="1350"/>
                </a:moveTo>
                <a:lnTo>
                  <a:pt x="905" y="1366"/>
                </a:lnTo>
                <a:lnTo>
                  <a:pt x="916" y="1353"/>
                </a:lnTo>
                <a:lnTo>
                  <a:pt x="906" y="1337"/>
                </a:lnTo>
                <a:lnTo>
                  <a:pt x="894" y="1350"/>
                </a:lnTo>
                <a:close/>
                <a:moveTo>
                  <a:pt x="915" y="1381"/>
                </a:moveTo>
                <a:lnTo>
                  <a:pt x="926" y="1397"/>
                </a:lnTo>
                <a:lnTo>
                  <a:pt x="938" y="1384"/>
                </a:lnTo>
                <a:lnTo>
                  <a:pt x="927" y="1368"/>
                </a:lnTo>
                <a:lnTo>
                  <a:pt x="915" y="1381"/>
                </a:lnTo>
                <a:close/>
                <a:moveTo>
                  <a:pt x="936" y="1413"/>
                </a:moveTo>
                <a:lnTo>
                  <a:pt x="946" y="1428"/>
                </a:lnTo>
                <a:lnTo>
                  <a:pt x="958" y="1415"/>
                </a:lnTo>
                <a:lnTo>
                  <a:pt x="948" y="1399"/>
                </a:lnTo>
                <a:lnTo>
                  <a:pt x="936" y="1413"/>
                </a:lnTo>
                <a:close/>
                <a:moveTo>
                  <a:pt x="957" y="1444"/>
                </a:moveTo>
                <a:lnTo>
                  <a:pt x="967" y="1459"/>
                </a:lnTo>
                <a:lnTo>
                  <a:pt x="979" y="1446"/>
                </a:lnTo>
                <a:lnTo>
                  <a:pt x="969" y="1430"/>
                </a:lnTo>
                <a:lnTo>
                  <a:pt x="957" y="1444"/>
                </a:lnTo>
                <a:close/>
                <a:moveTo>
                  <a:pt x="977" y="1475"/>
                </a:moveTo>
                <a:lnTo>
                  <a:pt x="988" y="1490"/>
                </a:lnTo>
                <a:lnTo>
                  <a:pt x="1000" y="1477"/>
                </a:lnTo>
                <a:lnTo>
                  <a:pt x="989" y="1461"/>
                </a:lnTo>
                <a:lnTo>
                  <a:pt x="977" y="1475"/>
                </a:lnTo>
                <a:close/>
                <a:moveTo>
                  <a:pt x="998" y="1506"/>
                </a:moveTo>
                <a:lnTo>
                  <a:pt x="1009" y="1521"/>
                </a:lnTo>
                <a:lnTo>
                  <a:pt x="1021" y="1508"/>
                </a:lnTo>
                <a:lnTo>
                  <a:pt x="1010" y="1492"/>
                </a:lnTo>
                <a:lnTo>
                  <a:pt x="998" y="1506"/>
                </a:lnTo>
                <a:close/>
                <a:moveTo>
                  <a:pt x="1019" y="1537"/>
                </a:moveTo>
                <a:lnTo>
                  <a:pt x="1030" y="1552"/>
                </a:lnTo>
                <a:lnTo>
                  <a:pt x="1041" y="1539"/>
                </a:lnTo>
                <a:lnTo>
                  <a:pt x="1031" y="1524"/>
                </a:lnTo>
                <a:lnTo>
                  <a:pt x="1019" y="1537"/>
                </a:lnTo>
                <a:close/>
                <a:moveTo>
                  <a:pt x="1040" y="1568"/>
                </a:moveTo>
                <a:lnTo>
                  <a:pt x="1050" y="1583"/>
                </a:lnTo>
                <a:lnTo>
                  <a:pt x="1062" y="1570"/>
                </a:lnTo>
                <a:lnTo>
                  <a:pt x="1052" y="1555"/>
                </a:lnTo>
                <a:lnTo>
                  <a:pt x="1040" y="1568"/>
                </a:lnTo>
                <a:close/>
                <a:moveTo>
                  <a:pt x="1060" y="1599"/>
                </a:moveTo>
                <a:lnTo>
                  <a:pt x="1071" y="1614"/>
                </a:lnTo>
                <a:lnTo>
                  <a:pt x="1083" y="1601"/>
                </a:lnTo>
                <a:lnTo>
                  <a:pt x="1073" y="1586"/>
                </a:lnTo>
                <a:lnTo>
                  <a:pt x="1060" y="1599"/>
                </a:lnTo>
                <a:close/>
                <a:moveTo>
                  <a:pt x="1082" y="1630"/>
                </a:moveTo>
                <a:lnTo>
                  <a:pt x="1092" y="1646"/>
                </a:lnTo>
                <a:lnTo>
                  <a:pt x="1104" y="1632"/>
                </a:lnTo>
                <a:lnTo>
                  <a:pt x="1094" y="1617"/>
                </a:lnTo>
                <a:lnTo>
                  <a:pt x="1082" y="1630"/>
                </a:lnTo>
                <a:close/>
                <a:moveTo>
                  <a:pt x="1102" y="1661"/>
                </a:moveTo>
                <a:lnTo>
                  <a:pt x="1113" y="1677"/>
                </a:lnTo>
                <a:lnTo>
                  <a:pt x="1125" y="1663"/>
                </a:lnTo>
                <a:lnTo>
                  <a:pt x="1114" y="1648"/>
                </a:lnTo>
                <a:lnTo>
                  <a:pt x="1102" y="1661"/>
                </a:lnTo>
                <a:close/>
                <a:moveTo>
                  <a:pt x="1123" y="1693"/>
                </a:moveTo>
                <a:lnTo>
                  <a:pt x="1133" y="1708"/>
                </a:lnTo>
                <a:lnTo>
                  <a:pt x="1145" y="1694"/>
                </a:lnTo>
                <a:lnTo>
                  <a:pt x="1135" y="1679"/>
                </a:lnTo>
                <a:lnTo>
                  <a:pt x="1123" y="1693"/>
                </a:lnTo>
                <a:close/>
                <a:moveTo>
                  <a:pt x="1144" y="1724"/>
                </a:moveTo>
                <a:lnTo>
                  <a:pt x="1154" y="1739"/>
                </a:lnTo>
                <a:lnTo>
                  <a:pt x="1166" y="1726"/>
                </a:lnTo>
                <a:lnTo>
                  <a:pt x="1156" y="1710"/>
                </a:lnTo>
                <a:lnTo>
                  <a:pt x="1144" y="1724"/>
                </a:lnTo>
                <a:close/>
                <a:moveTo>
                  <a:pt x="1165" y="1755"/>
                </a:moveTo>
                <a:lnTo>
                  <a:pt x="1175" y="1770"/>
                </a:lnTo>
                <a:lnTo>
                  <a:pt x="1187" y="1757"/>
                </a:lnTo>
                <a:lnTo>
                  <a:pt x="1177" y="1741"/>
                </a:lnTo>
                <a:lnTo>
                  <a:pt x="1165" y="1755"/>
                </a:lnTo>
                <a:close/>
                <a:moveTo>
                  <a:pt x="1185" y="1786"/>
                </a:moveTo>
                <a:lnTo>
                  <a:pt x="1196" y="1801"/>
                </a:lnTo>
                <a:lnTo>
                  <a:pt x="1208" y="1788"/>
                </a:lnTo>
                <a:lnTo>
                  <a:pt x="1197" y="1772"/>
                </a:lnTo>
                <a:lnTo>
                  <a:pt x="1185" y="1786"/>
                </a:lnTo>
                <a:close/>
                <a:moveTo>
                  <a:pt x="1206" y="1817"/>
                </a:moveTo>
                <a:lnTo>
                  <a:pt x="1217" y="1833"/>
                </a:lnTo>
                <a:lnTo>
                  <a:pt x="1229" y="1819"/>
                </a:lnTo>
                <a:lnTo>
                  <a:pt x="1218" y="1803"/>
                </a:lnTo>
                <a:lnTo>
                  <a:pt x="1206" y="1817"/>
                </a:lnTo>
                <a:close/>
                <a:moveTo>
                  <a:pt x="1227" y="1848"/>
                </a:moveTo>
                <a:lnTo>
                  <a:pt x="1238" y="1864"/>
                </a:lnTo>
                <a:lnTo>
                  <a:pt x="1250" y="1850"/>
                </a:lnTo>
                <a:lnTo>
                  <a:pt x="1239" y="1834"/>
                </a:lnTo>
                <a:lnTo>
                  <a:pt x="1227" y="1848"/>
                </a:lnTo>
                <a:close/>
                <a:moveTo>
                  <a:pt x="1248" y="1879"/>
                </a:moveTo>
                <a:lnTo>
                  <a:pt x="1258" y="1895"/>
                </a:lnTo>
                <a:lnTo>
                  <a:pt x="1270" y="1881"/>
                </a:lnTo>
                <a:lnTo>
                  <a:pt x="1260" y="1865"/>
                </a:lnTo>
                <a:lnTo>
                  <a:pt x="1248" y="1879"/>
                </a:lnTo>
                <a:close/>
                <a:moveTo>
                  <a:pt x="1269" y="1910"/>
                </a:moveTo>
                <a:lnTo>
                  <a:pt x="1279" y="1926"/>
                </a:lnTo>
                <a:lnTo>
                  <a:pt x="1291" y="1912"/>
                </a:lnTo>
                <a:lnTo>
                  <a:pt x="1280" y="1896"/>
                </a:lnTo>
                <a:lnTo>
                  <a:pt x="1269" y="1910"/>
                </a:lnTo>
                <a:close/>
                <a:moveTo>
                  <a:pt x="1289" y="1941"/>
                </a:moveTo>
                <a:lnTo>
                  <a:pt x="1300" y="1957"/>
                </a:lnTo>
                <a:lnTo>
                  <a:pt x="1312" y="1943"/>
                </a:lnTo>
                <a:lnTo>
                  <a:pt x="1301" y="1927"/>
                </a:lnTo>
                <a:lnTo>
                  <a:pt x="1289" y="1941"/>
                </a:lnTo>
                <a:close/>
                <a:moveTo>
                  <a:pt x="1310" y="1972"/>
                </a:moveTo>
                <a:lnTo>
                  <a:pt x="1321" y="1988"/>
                </a:lnTo>
                <a:lnTo>
                  <a:pt x="1333" y="1974"/>
                </a:lnTo>
                <a:lnTo>
                  <a:pt x="1322" y="1959"/>
                </a:lnTo>
                <a:lnTo>
                  <a:pt x="1310" y="1972"/>
                </a:lnTo>
                <a:close/>
                <a:moveTo>
                  <a:pt x="1331" y="2003"/>
                </a:moveTo>
                <a:lnTo>
                  <a:pt x="1341" y="2019"/>
                </a:lnTo>
                <a:lnTo>
                  <a:pt x="1353" y="2005"/>
                </a:lnTo>
                <a:lnTo>
                  <a:pt x="1343" y="1990"/>
                </a:lnTo>
                <a:lnTo>
                  <a:pt x="1331" y="2003"/>
                </a:lnTo>
                <a:close/>
                <a:moveTo>
                  <a:pt x="1352" y="2035"/>
                </a:moveTo>
                <a:lnTo>
                  <a:pt x="1362" y="2050"/>
                </a:lnTo>
                <a:lnTo>
                  <a:pt x="1374" y="2036"/>
                </a:lnTo>
                <a:lnTo>
                  <a:pt x="1364" y="2021"/>
                </a:lnTo>
                <a:lnTo>
                  <a:pt x="1352" y="2035"/>
                </a:lnTo>
                <a:close/>
                <a:moveTo>
                  <a:pt x="1373" y="2066"/>
                </a:moveTo>
                <a:lnTo>
                  <a:pt x="1383" y="2081"/>
                </a:lnTo>
                <a:lnTo>
                  <a:pt x="1395" y="2067"/>
                </a:lnTo>
                <a:lnTo>
                  <a:pt x="1385" y="2052"/>
                </a:lnTo>
                <a:lnTo>
                  <a:pt x="1373" y="2066"/>
                </a:lnTo>
                <a:close/>
                <a:moveTo>
                  <a:pt x="1394" y="2097"/>
                </a:moveTo>
                <a:lnTo>
                  <a:pt x="1404" y="2112"/>
                </a:lnTo>
                <a:lnTo>
                  <a:pt x="1416" y="2098"/>
                </a:lnTo>
                <a:lnTo>
                  <a:pt x="1405" y="2083"/>
                </a:lnTo>
                <a:lnTo>
                  <a:pt x="1394" y="2097"/>
                </a:lnTo>
                <a:close/>
                <a:moveTo>
                  <a:pt x="1414" y="2128"/>
                </a:moveTo>
                <a:lnTo>
                  <a:pt x="1424" y="2143"/>
                </a:lnTo>
                <a:lnTo>
                  <a:pt x="1436" y="2130"/>
                </a:lnTo>
                <a:lnTo>
                  <a:pt x="1426" y="2114"/>
                </a:lnTo>
                <a:lnTo>
                  <a:pt x="1414" y="2128"/>
                </a:lnTo>
                <a:close/>
                <a:moveTo>
                  <a:pt x="1435" y="2159"/>
                </a:moveTo>
                <a:lnTo>
                  <a:pt x="1445" y="2174"/>
                </a:lnTo>
                <a:lnTo>
                  <a:pt x="1457" y="2161"/>
                </a:lnTo>
                <a:lnTo>
                  <a:pt x="1447" y="2146"/>
                </a:lnTo>
                <a:lnTo>
                  <a:pt x="1435" y="2159"/>
                </a:lnTo>
                <a:close/>
                <a:moveTo>
                  <a:pt x="1456" y="2190"/>
                </a:moveTo>
                <a:lnTo>
                  <a:pt x="1466" y="2205"/>
                </a:lnTo>
                <a:lnTo>
                  <a:pt x="1478" y="2192"/>
                </a:lnTo>
                <a:lnTo>
                  <a:pt x="1468" y="2177"/>
                </a:lnTo>
                <a:lnTo>
                  <a:pt x="1456" y="2190"/>
                </a:lnTo>
                <a:close/>
                <a:moveTo>
                  <a:pt x="1477" y="2221"/>
                </a:moveTo>
                <a:lnTo>
                  <a:pt x="1487" y="2236"/>
                </a:lnTo>
                <a:lnTo>
                  <a:pt x="1499" y="2223"/>
                </a:lnTo>
                <a:lnTo>
                  <a:pt x="1488" y="2208"/>
                </a:lnTo>
                <a:lnTo>
                  <a:pt x="1477" y="2221"/>
                </a:lnTo>
                <a:close/>
                <a:moveTo>
                  <a:pt x="1497" y="2252"/>
                </a:moveTo>
                <a:lnTo>
                  <a:pt x="1508" y="2268"/>
                </a:lnTo>
                <a:lnTo>
                  <a:pt x="1520" y="2254"/>
                </a:lnTo>
                <a:lnTo>
                  <a:pt x="1509" y="2239"/>
                </a:lnTo>
                <a:lnTo>
                  <a:pt x="1497" y="2252"/>
                </a:lnTo>
                <a:close/>
                <a:moveTo>
                  <a:pt x="1518" y="2283"/>
                </a:moveTo>
                <a:lnTo>
                  <a:pt x="1529" y="2299"/>
                </a:lnTo>
                <a:lnTo>
                  <a:pt x="1541" y="2285"/>
                </a:lnTo>
                <a:lnTo>
                  <a:pt x="1530" y="2270"/>
                </a:lnTo>
                <a:lnTo>
                  <a:pt x="1518" y="2283"/>
                </a:lnTo>
                <a:close/>
                <a:moveTo>
                  <a:pt x="1539" y="2314"/>
                </a:moveTo>
                <a:lnTo>
                  <a:pt x="1549" y="2330"/>
                </a:lnTo>
                <a:lnTo>
                  <a:pt x="1561" y="2316"/>
                </a:lnTo>
                <a:lnTo>
                  <a:pt x="1551" y="2301"/>
                </a:lnTo>
                <a:lnTo>
                  <a:pt x="1539" y="2314"/>
                </a:lnTo>
                <a:close/>
                <a:moveTo>
                  <a:pt x="1560" y="2345"/>
                </a:moveTo>
                <a:lnTo>
                  <a:pt x="1570" y="2361"/>
                </a:lnTo>
                <a:lnTo>
                  <a:pt x="1582" y="2348"/>
                </a:lnTo>
                <a:lnTo>
                  <a:pt x="1572" y="2332"/>
                </a:lnTo>
                <a:lnTo>
                  <a:pt x="1560" y="2345"/>
                </a:lnTo>
                <a:close/>
                <a:moveTo>
                  <a:pt x="1580" y="2376"/>
                </a:moveTo>
                <a:lnTo>
                  <a:pt x="1591" y="2392"/>
                </a:lnTo>
                <a:lnTo>
                  <a:pt x="1603" y="2379"/>
                </a:lnTo>
                <a:lnTo>
                  <a:pt x="1592" y="2363"/>
                </a:lnTo>
                <a:lnTo>
                  <a:pt x="1580" y="2376"/>
                </a:lnTo>
                <a:close/>
                <a:moveTo>
                  <a:pt x="1601" y="2407"/>
                </a:moveTo>
                <a:lnTo>
                  <a:pt x="1612" y="2423"/>
                </a:lnTo>
                <a:lnTo>
                  <a:pt x="1624" y="2410"/>
                </a:lnTo>
                <a:lnTo>
                  <a:pt x="1613" y="2394"/>
                </a:lnTo>
                <a:lnTo>
                  <a:pt x="1601" y="2407"/>
                </a:lnTo>
                <a:close/>
                <a:moveTo>
                  <a:pt x="1622" y="2438"/>
                </a:moveTo>
                <a:lnTo>
                  <a:pt x="1632" y="2454"/>
                </a:lnTo>
                <a:lnTo>
                  <a:pt x="1644" y="2441"/>
                </a:lnTo>
                <a:lnTo>
                  <a:pt x="1634" y="2425"/>
                </a:lnTo>
                <a:lnTo>
                  <a:pt x="1622" y="2438"/>
                </a:lnTo>
                <a:close/>
                <a:moveTo>
                  <a:pt x="1643" y="2470"/>
                </a:moveTo>
                <a:lnTo>
                  <a:pt x="1653" y="2485"/>
                </a:lnTo>
                <a:lnTo>
                  <a:pt x="1665" y="2472"/>
                </a:lnTo>
                <a:lnTo>
                  <a:pt x="1655" y="2456"/>
                </a:lnTo>
                <a:lnTo>
                  <a:pt x="1643" y="2470"/>
                </a:lnTo>
                <a:close/>
                <a:moveTo>
                  <a:pt x="1664" y="2501"/>
                </a:moveTo>
                <a:lnTo>
                  <a:pt x="1674" y="2516"/>
                </a:lnTo>
                <a:lnTo>
                  <a:pt x="1686" y="2503"/>
                </a:lnTo>
                <a:lnTo>
                  <a:pt x="1676" y="2487"/>
                </a:lnTo>
                <a:lnTo>
                  <a:pt x="1664" y="2501"/>
                </a:lnTo>
                <a:close/>
                <a:moveTo>
                  <a:pt x="1685" y="2532"/>
                </a:moveTo>
                <a:lnTo>
                  <a:pt x="1695" y="2548"/>
                </a:lnTo>
                <a:lnTo>
                  <a:pt x="1707" y="2534"/>
                </a:lnTo>
                <a:lnTo>
                  <a:pt x="1697" y="2518"/>
                </a:lnTo>
                <a:lnTo>
                  <a:pt x="1685" y="2532"/>
                </a:lnTo>
                <a:close/>
                <a:moveTo>
                  <a:pt x="1705" y="2563"/>
                </a:moveTo>
                <a:lnTo>
                  <a:pt x="1716" y="2579"/>
                </a:lnTo>
                <a:lnTo>
                  <a:pt x="1727" y="2565"/>
                </a:lnTo>
                <a:lnTo>
                  <a:pt x="1717" y="2549"/>
                </a:lnTo>
                <a:lnTo>
                  <a:pt x="1705" y="2563"/>
                </a:lnTo>
                <a:close/>
                <a:moveTo>
                  <a:pt x="1726" y="2594"/>
                </a:moveTo>
                <a:lnTo>
                  <a:pt x="1736" y="2610"/>
                </a:lnTo>
                <a:lnTo>
                  <a:pt x="1748" y="2596"/>
                </a:lnTo>
                <a:lnTo>
                  <a:pt x="1738" y="2581"/>
                </a:lnTo>
                <a:lnTo>
                  <a:pt x="1726" y="2594"/>
                </a:lnTo>
                <a:close/>
                <a:moveTo>
                  <a:pt x="1747" y="2625"/>
                </a:moveTo>
                <a:lnTo>
                  <a:pt x="1757" y="2641"/>
                </a:lnTo>
                <a:lnTo>
                  <a:pt x="1769" y="2627"/>
                </a:lnTo>
                <a:lnTo>
                  <a:pt x="1759" y="2612"/>
                </a:lnTo>
                <a:lnTo>
                  <a:pt x="1747" y="2625"/>
                </a:lnTo>
                <a:close/>
                <a:moveTo>
                  <a:pt x="1768" y="2657"/>
                </a:moveTo>
                <a:lnTo>
                  <a:pt x="1778" y="2672"/>
                </a:lnTo>
                <a:lnTo>
                  <a:pt x="1790" y="2658"/>
                </a:lnTo>
                <a:lnTo>
                  <a:pt x="1780" y="2643"/>
                </a:lnTo>
                <a:lnTo>
                  <a:pt x="1768" y="2657"/>
                </a:lnTo>
                <a:close/>
                <a:moveTo>
                  <a:pt x="1788" y="2688"/>
                </a:moveTo>
                <a:lnTo>
                  <a:pt x="1799" y="2703"/>
                </a:lnTo>
                <a:lnTo>
                  <a:pt x="1811" y="2689"/>
                </a:lnTo>
                <a:lnTo>
                  <a:pt x="1800" y="2674"/>
                </a:lnTo>
                <a:lnTo>
                  <a:pt x="1788" y="2688"/>
                </a:lnTo>
                <a:close/>
                <a:moveTo>
                  <a:pt x="1809" y="2719"/>
                </a:moveTo>
                <a:lnTo>
                  <a:pt x="1820" y="2734"/>
                </a:lnTo>
                <a:lnTo>
                  <a:pt x="1832" y="2720"/>
                </a:lnTo>
                <a:lnTo>
                  <a:pt x="1821" y="2705"/>
                </a:lnTo>
                <a:lnTo>
                  <a:pt x="1809" y="2719"/>
                </a:lnTo>
                <a:close/>
                <a:moveTo>
                  <a:pt x="1830" y="2750"/>
                </a:moveTo>
                <a:lnTo>
                  <a:pt x="1841" y="2765"/>
                </a:lnTo>
                <a:lnTo>
                  <a:pt x="1852" y="2751"/>
                </a:lnTo>
                <a:lnTo>
                  <a:pt x="1842" y="2736"/>
                </a:lnTo>
                <a:lnTo>
                  <a:pt x="1830" y="2750"/>
                </a:lnTo>
                <a:close/>
                <a:moveTo>
                  <a:pt x="1851" y="2781"/>
                </a:moveTo>
                <a:lnTo>
                  <a:pt x="1861" y="2796"/>
                </a:lnTo>
                <a:lnTo>
                  <a:pt x="1873" y="2783"/>
                </a:lnTo>
                <a:lnTo>
                  <a:pt x="1863" y="2767"/>
                </a:lnTo>
                <a:lnTo>
                  <a:pt x="1851" y="2781"/>
                </a:lnTo>
                <a:close/>
                <a:moveTo>
                  <a:pt x="1871" y="2812"/>
                </a:moveTo>
                <a:lnTo>
                  <a:pt x="1874" y="2816"/>
                </a:lnTo>
                <a:lnTo>
                  <a:pt x="1886" y="2802"/>
                </a:lnTo>
                <a:lnTo>
                  <a:pt x="1883" y="2798"/>
                </a:lnTo>
                <a:lnTo>
                  <a:pt x="1871" y="2812"/>
                </a:lnTo>
                <a:close/>
              </a:path>
            </a:pathLst>
          </a:custGeom>
          <a:solidFill>
            <a:srgbClr val="C000C0"/>
          </a:solidFill>
          <a:ln w="0" cap="flat">
            <a:solidFill>
              <a:srgbClr val="C000C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262" name="Rectangle 249"/>
          <p:cNvSpPr>
            <a:spLocks noChangeArrowheads="1"/>
          </p:cNvSpPr>
          <p:nvPr/>
        </p:nvSpPr>
        <p:spPr bwMode="auto">
          <a:xfrm>
            <a:off x="3084299" y="4648433"/>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(-1, 1)</a:t>
            </a:r>
            <a:endParaRPr kumimoji="0" lang="en-US" b="0" i="0" u="none" strike="noStrike" cap="none" normalizeH="0" baseline="0" dirty="0" smtClean="0">
              <a:ln>
                <a:noFill/>
              </a:ln>
              <a:solidFill>
                <a:schemeClr val="tx1"/>
              </a:solidFill>
              <a:effectLst/>
              <a:cs typeface="Arial" pitchFamily="34" charset="0"/>
            </a:endParaRPr>
          </a:p>
        </p:txBody>
      </p:sp>
      <p:sp>
        <p:nvSpPr>
          <p:cNvPr id="263" name="Freeform 235"/>
          <p:cNvSpPr>
            <a:spLocks noEditPoints="1"/>
          </p:cNvSpPr>
          <p:nvPr/>
        </p:nvSpPr>
        <p:spPr bwMode="auto">
          <a:xfrm>
            <a:off x="352744" y="2290995"/>
            <a:ext cx="4687888" cy="3524250"/>
          </a:xfrm>
          <a:custGeom>
            <a:avLst/>
            <a:gdLst>
              <a:gd name="T0" fmla="*/ 35 w 2953"/>
              <a:gd name="T1" fmla="*/ 20 h 2220"/>
              <a:gd name="T2" fmla="*/ 104 w 2953"/>
              <a:gd name="T3" fmla="*/ 72 h 2220"/>
              <a:gd name="T4" fmla="*/ 151 w 2953"/>
              <a:gd name="T5" fmla="*/ 131 h 2220"/>
              <a:gd name="T6" fmla="*/ 192 w 2953"/>
              <a:gd name="T7" fmla="*/ 162 h 2220"/>
              <a:gd name="T8" fmla="*/ 219 w 2953"/>
              <a:gd name="T9" fmla="*/ 182 h 2220"/>
              <a:gd name="T10" fmla="*/ 282 w 2953"/>
              <a:gd name="T11" fmla="*/ 205 h 2220"/>
              <a:gd name="T12" fmla="*/ 351 w 2953"/>
              <a:gd name="T13" fmla="*/ 257 h 2220"/>
              <a:gd name="T14" fmla="*/ 398 w 2953"/>
              <a:gd name="T15" fmla="*/ 316 h 2220"/>
              <a:gd name="T16" fmla="*/ 439 w 2953"/>
              <a:gd name="T17" fmla="*/ 347 h 2220"/>
              <a:gd name="T18" fmla="*/ 467 w 2953"/>
              <a:gd name="T19" fmla="*/ 367 h 2220"/>
              <a:gd name="T20" fmla="*/ 529 w 2953"/>
              <a:gd name="T21" fmla="*/ 390 h 2220"/>
              <a:gd name="T22" fmla="*/ 598 w 2953"/>
              <a:gd name="T23" fmla="*/ 442 h 2220"/>
              <a:gd name="T24" fmla="*/ 645 w 2953"/>
              <a:gd name="T25" fmla="*/ 500 h 2220"/>
              <a:gd name="T26" fmla="*/ 686 w 2953"/>
              <a:gd name="T27" fmla="*/ 531 h 2220"/>
              <a:gd name="T28" fmla="*/ 714 w 2953"/>
              <a:gd name="T29" fmla="*/ 552 h 2220"/>
              <a:gd name="T30" fmla="*/ 776 w 2953"/>
              <a:gd name="T31" fmla="*/ 575 h 2220"/>
              <a:gd name="T32" fmla="*/ 845 w 2953"/>
              <a:gd name="T33" fmla="*/ 626 h 2220"/>
              <a:gd name="T34" fmla="*/ 892 w 2953"/>
              <a:gd name="T35" fmla="*/ 685 h 2220"/>
              <a:gd name="T36" fmla="*/ 934 w 2953"/>
              <a:gd name="T37" fmla="*/ 716 h 2220"/>
              <a:gd name="T38" fmla="*/ 961 w 2953"/>
              <a:gd name="T39" fmla="*/ 736 h 2220"/>
              <a:gd name="T40" fmla="*/ 1024 w 2953"/>
              <a:gd name="T41" fmla="*/ 760 h 2220"/>
              <a:gd name="T42" fmla="*/ 1092 w 2953"/>
              <a:gd name="T43" fmla="*/ 811 h 2220"/>
              <a:gd name="T44" fmla="*/ 1139 w 2953"/>
              <a:gd name="T45" fmla="*/ 870 h 2220"/>
              <a:gd name="T46" fmla="*/ 1180 w 2953"/>
              <a:gd name="T47" fmla="*/ 901 h 2220"/>
              <a:gd name="T48" fmla="*/ 1208 w 2953"/>
              <a:gd name="T49" fmla="*/ 921 h 2220"/>
              <a:gd name="T50" fmla="*/ 1271 w 2953"/>
              <a:gd name="T51" fmla="*/ 945 h 2220"/>
              <a:gd name="T52" fmla="*/ 1339 w 2953"/>
              <a:gd name="T53" fmla="*/ 996 h 2220"/>
              <a:gd name="T54" fmla="*/ 1386 w 2953"/>
              <a:gd name="T55" fmla="*/ 1054 h 2220"/>
              <a:gd name="T56" fmla="*/ 1427 w 2953"/>
              <a:gd name="T57" fmla="*/ 1086 h 2220"/>
              <a:gd name="T58" fmla="*/ 1455 w 2953"/>
              <a:gd name="T59" fmla="*/ 1106 h 2220"/>
              <a:gd name="T60" fmla="*/ 1518 w 2953"/>
              <a:gd name="T61" fmla="*/ 1129 h 2220"/>
              <a:gd name="T62" fmla="*/ 1586 w 2953"/>
              <a:gd name="T63" fmla="*/ 1180 h 2220"/>
              <a:gd name="T64" fmla="*/ 1633 w 2953"/>
              <a:gd name="T65" fmla="*/ 1239 h 2220"/>
              <a:gd name="T66" fmla="*/ 1675 w 2953"/>
              <a:gd name="T67" fmla="*/ 1270 h 2220"/>
              <a:gd name="T68" fmla="*/ 1702 w 2953"/>
              <a:gd name="T69" fmla="*/ 1291 h 2220"/>
              <a:gd name="T70" fmla="*/ 1765 w 2953"/>
              <a:gd name="T71" fmla="*/ 1314 h 2220"/>
              <a:gd name="T72" fmla="*/ 1833 w 2953"/>
              <a:gd name="T73" fmla="*/ 1365 h 2220"/>
              <a:gd name="T74" fmla="*/ 1881 w 2953"/>
              <a:gd name="T75" fmla="*/ 1424 h 2220"/>
              <a:gd name="T76" fmla="*/ 1922 w 2953"/>
              <a:gd name="T77" fmla="*/ 1455 h 2220"/>
              <a:gd name="T78" fmla="*/ 1949 w 2953"/>
              <a:gd name="T79" fmla="*/ 1476 h 2220"/>
              <a:gd name="T80" fmla="*/ 2012 w 2953"/>
              <a:gd name="T81" fmla="*/ 1499 h 2220"/>
              <a:gd name="T82" fmla="*/ 2081 w 2953"/>
              <a:gd name="T83" fmla="*/ 1550 h 2220"/>
              <a:gd name="T84" fmla="*/ 2128 w 2953"/>
              <a:gd name="T85" fmla="*/ 1609 h 2220"/>
              <a:gd name="T86" fmla="*/ 2169 w 2953"/>
              <a:gd name="T87" fmla="*/ 1640 h 2220"/>
              <a:gd name="T88" fmla="*/ 2196 w 2953"/>
              <a:gd name="T89" fmla="*/ 1660 h 2220"/>
              <a:gd name="T90" fmla="*/ 2259 w 2953"/>
              <a:gd name="T91" fmla="*/ 1683 h 2220"/>
              <a:gd name="T92" fmla="*/ 2328 w 2953"/>
              <a:gd name="T93" fmla="*/ 1735 h 2220"/>
              <a:gd name="T94" fmla="*/ 2375 w 2953"/>
              <a:gd name="T95" fmla="*/ 1794 h 2220"/>
              <a:gd name="T96" fmla="*/ 2416 w 2953"/>
              <a:gd name="T97" fmla="*/ 1824 h 2220"/>
              <a:gd name="T98" fmla="*/ 2443 w 2953"/>
              <a:gd name="T99" fmla="*/ 1845 h 2220"/>
              <a:gd name="T100" fmla="*/ 2506 w 2953"/>
              <a:gd name="T101" fmla="*/ 1868 h 2220"/>
              <a:gd name="T102" fmla="*/ 2575 w 2953"/>
              <a:gd name="T103" fmla="*/ 1919 h 2220"/>
              <a:gd name="T104" fmla="*/ 2622 w 2953"/>
              <a:gd name="T105" fmla="*/ 1979 h 2220"/>
              <a:gd name="T106" fmla="*/ 2663 w 2953"/>
              <a:gd name="T107" fmla="*/ 2009 h 2220"/>
              <a:gd name="T108" fmla="*/ 2690 w 2953"/>
              <a:gd name="T109" fmla="*/ 2030 h 2220"/>
              <a:gd name="T110" fmla="*/ 2753 w 2953"/>
              <a:gd name="T111" fmla="*/ 2053 h 2220"/>
              <a:gd name="T112" fmla="*/ 2822 w 2953"/>
              <a:gd name="T113" fmla="*/ 2104 h 2220"/>
              <a:gd name="T114" fmla="*/ 2869 w 2953"/>
              <a:gd name="T115" fmla="*/ 2163 h 2220"/>
              <a:gd name="T116" fmla="*/ 2910 w 2953"/>
              <a:gd name="T117" fmla="*/ 2194 h 2220"/>
              <a:gd name="T118" fmla="*/ 2938 w 2953"/>
              <a:gd name="T119" fmla="*/ 2214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3" h="2220">
                <a:moveTo>
                  <a:pt x="0" y="18"/>
                </a:moveTo>
                <a:lnTo>
                  <a:pt x="13" y="29"/>
                </a:lnTo>
                <a:lnTo>
                  <a:pt x="21" y="11"/>
                </a:lnTo>
                <a:lnTo>
                  <a:pt x="8" y="0"/>
                </a:lnTo>
                <a:lnTo>
                  <a:pt x="0" y="18"/>
                </a:lnTo>
                <a:close/>
                <a:moveTo>
                  <a:pt x="27" y="39"/>
                </a:moveTo>
                <a:lnTo>
                  <a:pt x="41" y="49"/>
                </a:lnTo>
                <a:lnTo>
                  <a:pt x="49" y="31"/>
                </a:lnTo>
                <a:lnTo>
                  <a:pt x="35" y="20"/>
                </a:lnTo>
                <a:lnTo>
                  <a:pt x="27" y="39"/>
                </a:lnTo>
                <a:close/>
                <a:moveTo>
                  <a:pt x="55" y="59"/>
                </a:moveTo>
                <a:lnTo>
                  <a:pt x="69" y="69"/>
                </a:lnTo>
                <a:lnTo>
                  <a:pt x="76" y="52"/>
                </a:lnTo>
                <a:lnTo>
                  <a:pt x="62" y="41"/>
                </a:lnTo>
                <a:lnTo>
                  <a:pt x="55" y="59"/>
                </a:lnTo>
                <a:close/>
                <a:moveTo>
                  <a:pt x="82" y="80"/>
                </a:moveTo>
                <a:lnTo>
                  <a:pt x="96" y="90"/>
                </a:lnTo>
                <a:lnTo>
                  <a:pt x="104" y="72"/>
                </a:lnTo>
                <a:lnTo>
                  <a:pt x="90" y="62"/>
                </a:lnTo>
                <a:lnTo>
                  <a:pt x="82" y="80"/>
                </a:lnTo>
                <a:close/>
                <a:moveTo>
                  <a:pt x="110" y="100"/>
                </a:moveTo>
                <a:lnTo>
                  <a:pt x="123" y="110"/>
                </a:lnTo>
                <a:lnTo>
                  <a:pt x="131" y="92"/>
                </a:lnTo>
                <a:lnTo>
                  <a:pt x="118" y="82"/>
                </a:lnTo>
                <a:lnTo>
                  <a:pt x="110" y="100"/>
                </a:lnTo>
                <a:close/>
                <a:moveTo>
                  <a:pt x="137" y="121"/>
                </a:moveTo>
                <a:lnTo>
                  <a:pt x="151" y="131"/>
                </a:lnTo>
                <a:lnTo>
                  <a:pt x="159" y="113"/>
                </a:lnTo>
                <a:lnTo>
                  <a:pt x="145" y="103"/>
                </a:lnTo>
                <a:lnTo>
                  <a:pt x="137" y="121"/>
                </a:lnTo>
                <a:close/>
                <a:moveTo>
                  <a:pt x="164" y="141"/>
                </a:moveTo>
                <a:lnTo>
                  <a:pt x="178" y="152"/>
                </a:lnTo>
                <a:lnTo>
                  <a:pt x="186" y="134"/>
                </a:lnTo>
                <a:lnTo>
                  <a:pt x="172" y="123"/>
                </a:lnTo>
                <a:lnTo>
                  <a:pt x="164" y="141"/>
                </a:lnTo>
                <a:close/>
                <a:moveTo>
                  <a:pt x="192" y="162"/>
                </a:moveTo>
                <a:lnTo>
                  <a:pt x="206" y="172"/>
                </a:lnTo>
                <a:lnTo>
                  <a:pt x="214" y="154"/>
                </a:lnTo>
                <a:lnTo>
                  <a:pt x="200" y="144"/>
                </a:lnTo>
                <a:lnTo>
                  <a:pt x="192" y="162"/>
                </a:lnTo>
                <a:close/>
                <a:moveTo>
                  <a:pt x="219" y="182"/>
                </a:moveTo>
                <a:lnTo>
                  <a:pt x="233" y="193"/>
                </a:lnTo>
                <a:lnTo>
                  <a:pt x="241" y="175"/>
                </a:lnTo>
                <a:lnTo>
                  <a:pt x="227" y="164"/>
                </a:lnTo>
                <a:lnTo>
                  <a:pt x="219" y="182"/>
                </a:lnTo>
                <a:close/>
                <a:moveTo>
                  <a:pt x="247" y="203"/>
                </a:moveTo>
                <a:lnTo>
                  <a:pt x="261" y="213"/>
                </a:lnTo>
                <a:lnTo>
                  <a:pt x="269" y="195"/>
                </a:lnTo>
                <a:lnTo>
                  <a:pt x="255" y="185"/>
                </a:lnTo>
                <a:lnTo>
                  <a:pt x="247" y="203"/>
                </a:lnTo>
                <a:close/>
                <a:moveTo>
                  <a:pt x="274" y="224"/>
                </a:moveTo>
                <a:lnTo>
                  <a:pt x="288" y="233"/>
                </a:lnTo>
                <a:lnTo>
                  <a:pt x="296" y="216"/>
                </a:lnTo>
                <a:lnTo>
                  <a:pt x="282" y="205"/>
                </a:lnTo>
                <a:lnTo>
                  <a:pt x="274" y="224"/>
                </a:lnTo>
                <a:close/>
                <a:moveTo>
                  <a:pt x="302" y="244"/>
                </a:moveTo>
                <a:lnTo>
                  <a:pt x="316" y="254"/>
                </a:lnTo>
                <a:lnTo>
                  <a:pt x="323" y="236"/>
                </a:lnTo>
                <a:lnTo>
                  <a:pt x="310" y="226"/>
                </a:lnTo>
                <a:lnTo>
                  <a:pt x="302" y="244"/>
                </a:lnTo>
                <a:close/>
                <a:moveTo>
                  <a:pt x="329" y="264"/>
                </a:moveTo>
                <a:lnTo>
                  <a:pt x="343" y="275"/>
                </a:lnTo>
                <a:lnTo>
                  <a:pt x="351" y="257"/>
                </a:lnTo>
                <a:lnTo>
                  <a:pt x="337" y="247"/>
                </a:lnTo>
                <a:lnTo>
                  <a:pt x="329" y="264"/>
                </a:lnTo>
                <a:close/>
                <a:moveTo>
                  <a:pt x="357" y="285"/>
                </a:moveTo>
                <a:lnTo>
                  <a:pt x="370" y="295"/>
                </a:lnTo>
                <a:lnTo>
                  <a:pt x="378" y="277"/>
                </a:lnTo>
                <a:lnTo>
                  <a:pt x="365" y="267"/>
                </a:lnTo>
                <a:lnTo>
                  <a:pt x="357" y="285"/>
                </a:lnTo>
                <a:close/>
                <a:moveTo>
                  <a:pt x="384" y="305"/>
                </a:moveTo>
                <a:lnTo>
                  <a:pt x="398" y="316"/>
                </a:lnTo>
                <a:lnTo>
                  <a:pt x="406" y="298"/>
                </a:lnTo>
                <a:lnTo>
                  <a:pt x="392" y="287"/>
                </a:lnTo>
                <a:lnTo>
                  <a:pt x="384" y="305"/>
                </a:lnTo>
                <a:close/>
                <a:moveTo>
                  <a:pt x="412" y="326"/>
                </a:moveTo>
                <a:lnTo>
                  <a:pt x="426" y="336"/>
                </a:lnTo>
                <a:lnTo>
                  <a:pt x="433" y="319"/>
                </a:lnTo>
                <a:lnTo>
                  <a:pt x="419" y="308"/>
                </a:lnTo>
                <a:lnTo>
                  <a:pt x="412" y="326"/>
                </a:lnTo>
                <a:close/>
                <a:moveTo>
                  <a:pt x="439" y="347"/>
                </a:moveTo>
                <a:lnTo>
                  <a:pt x="453" y="357"/>
                </a:lnTo>
                <a:lnTo>
                  <a:pt x="461" y="339"/>
                </a:lnTo>
                <a:lnTo>
                  <a:pt x="447" y="329"/>
                </a:lnTo>
                <a:lnTo>
                  <a:pt x="439" y="347"/>
                </a:lnTo>
                <a:close/>
                <a:moveTo>
                  <a:pt x="467" y="367"/>
                </a:moveTo>
                <a:lnTo>
                  <a:pt x="480" y="377"/>
                </a:lnTo>
                <a:lnTo>
                  <a:pt x="488" y="359"/>
                </a:lnTo>
                <a:lnTo>
                  <a:pt x="475" y="349"/>
                </a:lnTo>
                <a:lnTo>
                  <a:pt x="467" y="367"/>
                </a:lnTo>
                <a:close/>
                <a:moveTo>
                  <a:pt x="494" y="388"/>
                </a:moveTo>
                <a:lnTo>
                  <a:pt x="508" y="398"/>
                </a:lnTo>
                <a:lnTo>
                  <a:pt x="516" y="380"/>
                </a:lnTo>
                <a:lnTo>
                  <a:pt x="502" y="370"/>
                </a:lnTo>
                <a:lnTo>
                  <a:pt x="494" y="388"/>
                </a:lnTo>
                <a:close/>
                <a:moveTo>
                  <a:pt x="521" y="408"/>
                </a:moveTo>
                <a:lnTo>
                  <a:pt x="535" y="418"/>
                </a:lnTo>
                <a:lnTo>
                  <a:pt x="543" y="400"/>
                </a:lnTo>
                <a:lnTo>
                  <a:pt x="529" y="390"/>
                </a:lnTo>
                <a:lnTo>
                  <a:pt x="521" y="408"/>
                </a:lnTo>
                <a:close/>
                <a:moveTo>
                  <a:pt x="549" y="428"/>
                </a:moveTo>
                <a:lnTo>
                  <a:pt x="562" y="439"/>
                </a:lnTo>
                <a:lnTo>
                  <a:pt x="570" y="421"/>
                </a:lnTo>
                <a:lnTo>
                  <a:pt x="557" y="411"/>
                </a:lnTo>
                <a:lnTo>
                  <a:pt x="549" y="428"/>
                </a:lnTo>
                <a:close/>
                <a:moveTo>
                  <a:pt x="576" y="449"/>
                </a:moveTo>
                <a:lnTo>
                  <a:pt x="590" y="460"/>
                </a:lnTo>
                <a:lnTo>
                  <a:pt x="598" y="442"/>
                </a:lnTo>
                <a:lnTo>
                  <a:pt x="584" y="431"/>
                </a:lnTo>
                <a:lnTo>
                  <a:pt x="576" y="449"/>
                </a:lnTo>
                <a:close/>
                <a:moveTo>
                  <a:pt x="604" y="470"/>
                </a:moveTo>
                <a:lnTo>
                  <a:pt x="618" y="480"/>
                </a:lnTo>
                <a:lnTo>
                  <a:pt x="626" y="462"/>
                </a:lnTo>
                <a:lnTo>
                  <a:pt x="612" y="452"/>
                </a:lnTo>
                <a:lnTo>
                  <a:pt x="604" y="470"/>
                </a:lnTo>
                <a:close/>
                <a:moveTo>
                  <a:pt x="631" y="490"/>
                </a:moveTo>
                <a:lnTo>
                  <a:pt x="645" y="500"/>
                </a:lnTo>
                <a:lnTo>
                  <a:pt x="653" y="483"/>
                </a:lnTo>
                <a:lnTo>
                  <a:pt x="639" y="472"/>
                </a:lnTo>
                <a:lnTo>
                  <a:pt x="631" y="490"/>
                </a:lnTo>
                <a:close/>
                <a:moveTo>
                  <a:pt x="659" y="511"/>
                </a:moveTo>
                <a:lnTo>
                  <a:pt x="672" y="521"/>
                </a:lnTo>
                <a:lnTo>
                  <a:pt x="680" y="503"/>
                </a:lnTo>
                <a:lnTo>
                  <a:pt x="667" y="493"/>
                </a:lnTo>
                <a:lnTo>
                  <a:pt x="659" y="511"/>
                </a:lnTo>
                <a:close/>
                <a:moveTo>
                  <a:pt x="686" y="531"/>
                </a:moveTo>
                <a:lnTo>
                  <a:pt x="700" y="542"/>
                </a:lnTo>
                <a:lnTo>
                  <a:pt x="708" y="523"/>
                </a:lnTo>
                <a:lnTo>
                  <a:pt x="694" y="514"/>
                </a:lnTo>
                <a:lnTo>
                  <a:pt x="686" y="531"/>
                </a:lnTo>
                <a:close/>
                <a:moveTo>
                  <a:pt x="714" y="552"/>
                </a:moveTo>
                <a:lnTo>
                  <a:pt x="727" y="562"/>
                </a:lnTo>
                <a:lnTo>
                  <a:pt x="735" y="544"/>
                </a:lnTo>
                <a:lnTo>
                  <a:pt x="721" y="534"/>
                </a:lnTo>
                <a:lnTo>
                  <a:pt x="714" y="552"/>
                </a:lnTo>
                <a:close/>
                <a:moveTo>
                  <a:pt x="741" y="572"/>
                </a:moveTo>
                <a:lnTo>
                  <a:pt x="755" y="583"/>
                </a:lnTo>
                <a:lnTo>
                  <a:pt x="763" y="565"/>
                </a:lnTo>
                <a:lnTo>
                  <a:pt x="749" y="554"/>
                </a:lnTo>
                <a:lnTo>
                  <a:pt x="741" y="572"/>
                </a:lnTo>
                <a:close/>
                <a:moveTo>
                  <a:pt x="769" y="593"/>
                </a:moveTo>
                <a:lnTo>
                  <a:pt x="782" y="603"/>
                </a:lnTo>
                <a:lnTo>
                  <a:pt x="790" y="585"/>
                </a:lnTo>
                <a:lnTo>
                  <a:pt x="776" y="575"/>
                </a:lnTo>
                <a:lnTo>
                  <a:pt x="769" y="593"/>
                </a:lnTo>
                <a:close/>
                <a:moveTo>
                  <a:pt x="796" y="613"/>
                </a:moveTo>
                <a:lnTo>
                  <a:pt x="810" y="623"/>
                </a:lnTo>
                <a:lnTo>
                  <a:pt x="818" y="606"/>
                </a:lnTo>
                <a:lnTo>
                  <a:pt x="804" y="595"/>
                </a:lnTo>
                <a:lnTo>
                  <a:pt x="796" y="613"/>
                </a:lnTo>
                <a:close/>
                <a:moveTo>
                  <a:pt x="824" y="634"/>
                </a:moveTo>
                <a:lnTo>
                  <a:pt x="837" y="644"/>
                </a:lnTo>
                <a:lnTo>
                  <a:pt x="845" y="626"/>
                </a:lnTo>
                <a:lnTo>
                  <a:pt x="831" y="616"/>
                </a:lnTo>
                <a:lnTo>
                  <a:pt x="824" y="634"/>
                </a:lnTo>
                <a:close/>
                <a:moveTo>
                  <a:pt x="851" y="655"/>
                </a:moveTo>
                <a:lnTo>
                  <a:pt x="865" y="665"/>
                </a:lnTo>
                <a:lnTo>
                  <a:pt x="873" y="647"/>
                </a:lnTo>
                <a:lnTo>
                  <a:pt x="859" y="637"/>
                </a:lnTo>
                <a:lnTo>
                  <a:pt x="851" y="655"/>
                </a:lnTo>
                <a:close/>
                <a:moveTo>
                  <a:pt x="878" y="675"/>
                </a:moveTo>
                <a:lnTo>
                  <a:pt x="892" y="685"/>
                </a:lnTo>
                <a:lnTo>
                  <a:pt x="900" y="667"/>
                </a:lnTo>
                <a:lnTo>
                  <a:pt x="886" y="657"/>
                </a:lnTo>
                <a:lnTo>
                  <a:pt x="878" y="675"/>
                </a:lnTo>
                <a:close/>
                <a:moveTo>
                  <a:pt x="906" y="695"/>
                </a:moveTo>
                <a:lnTo>
                  <a:pt x="919" y="706"/>
                </a:lnTo>
                <a:lnTo>
                  <a:pt x="927" y="688"/>
                </a:lnTo>
                <a:lnTo>
                  <a:pt x="914" y="678"/>
                </a:lnTo>
                <a:lnTo>
                  <a:pt x="906" y="695"/>
                </a:lnTo>
                <a:close/>
                <a:moveTo>
                  <a:pt x="934" y="716"/>
                </a:moveTo>
                <a:lnTo>
                  <a:pt x="947" y="726"/>
                </a:lnTo>
                <a:lnTo>
                  <a:pt x="955" y="709"/>
                </a:lnTo>
                <a:lnTo>
                  <a:pt x="941" y="698"/>
                </a:lnTo>
                <a:lnTo>
                  <a:pt x="934" y="716"/>
                </a:lnTo>
                <a:close/>
                <a:moveTo>
                  <a:pt x="961" y="736"/>
                </a:moveTo>
                <a:lnTo>
                  <a:pt x="975" y="747"/>
                </a:lnTo>
                <a:lnTo>
                  <a:pt x="983" y="729"/>
                </a:lnTo>
                <a:lnTo>
                  <a:pt x="969" y="718"/>
                </a:lnTo>
                <a:lnTo>
                  <a:pt x="961" y="736"/>
                </a:lnTo>
                <a:close/>
                <a:moveTo>
                  <a:pt x="988" y="757"/>
                </a:moveTo>
                <a:lnTo>
                  <a:pt x="1002" y="767"/>
                </a:lnTo>
                <a:lnTo>
                  <a:pt x="1010" y="749"/>
                </a:lnTo>
                <a:lnTo>
                  <a:pt x="996" y="739"/>
                </a:lnTo>
                <a:lnTo>
                  <a:pt x="988" y="757"/>
                </a:lnTo>
                <a:close/>
                <a:moveTo>
                  <a:pt x="1016" y="778"/>
                </a:moveTo>
                <a:lnTo>
                  <a:pt x="1029" y="788"/>
                </a:lnTo>
                <a:lnTo>
                  <a:pt x="1037" y="770"/>
                </a:lnTo>
                <a:lnTo>
                  <a:pt x="1024" y="760"/>
                </a:lnTo>
                <a:lnTo>
                  <a:pt x="1016" y="778"/>
                </a:lnTo>
                <a:close/>
                <a:moveTo>
                  <a:pt x="1043" y="798"/>
                </a:moveTo>
                <a:lnTo>
                  <a:pt x="1057" y="808"/>
                </a:lnTo>
                <a:lnTo>
                  <a:pt x="1065" y="790"/>
                </a:lnTo>
                <a:lnTo>
                  <a:pt x="1051" y="780"/>
                </a:lnTo>
                <a:lnTo>
                  <a:pt x="1043" y="798"/>
                </a:lnTo>
                <a:close/>
                <a:moveTo>
                  <a:pt x="1070" y="819"/>
                </a:moveTo>
                <a:lnTo>
                  <a:pt x="1084" y="829"/>
                </a:lnTo>
                <a:lnTo>
                  <a:pt x="1092" y="811"/>
                </a:lnTo>
                <a:lnTo>
                  <a:pt x="1078" y="801"/>
                </a:lnTo>
                <a:lnTo>
                  <a:pt x="1070" y="819"/>
                </a:lnTo>
                <a:close/>
                <a:moveTo>
                  <a:pt x="1098" y="839"/>
                </a:moveTo>
                <a:lnTo>
                  <a:pt x="1112" y="850"/>
                </a:lnTo>
                <a:lnTo>
                  <a:pt x="1119" y="832"/>
                </a:lnTo>
                <a:lnTo>
                  <a:pt x="1106" y="821"/>
                </a:lnTo>
                <a:lnTo>
                  <a:pt x="1098" y="839"/>
                </a:lnTo>
                <a:close/>
                <a:moveTo>
                  <a:pt x="1126" y="859"/>
                </a:moveTo>
                <a:lnTo>
                  <a:pt x="1139" y="870"/>
                </a:lnTo>
                <a:lnTo>
                  <a:pt x="1147" y="852"/>
                </a:lnTo>
                <a:lnTo>
                  <a:pt x="1133" y="842"/>
                </a:lnTo>
                <a:lnTo>
                  <a:pt x="1126" y="859"/>
                </a:lnTo>
                <a:close/>
                <a:moveTo>
                  <a:pt x="1153" y="880"/>
                </a:moveTo>
                <a:lnTo>
                  <a:pt x="1167" y="890"/>
                </a:lnTo>
                <a:lnTo>
                  <a:pt x="1175" y="873"/>
                </a:lnTo>
                <a:lnTo>
                  <a:pt x="1161" y="862"/>
                </a:lnTo>
                <a:lnTo>
                  <a:pt x="1153" y="880"/>
                </a:lnTo>
                <a:close/>
                <a:moveTo>
                  <a:pt x="1180" y="901"/>
                </a:moveTo>
                <a:lnTo>
                  <a:pt x="1194" y="911"/>
                </a:lnTo>
                <a:lnTo>
                  <a:pt x="1202" y="893"/>
                </a:lnTo>
                <a:lnTo>
                  <a:pt x="1188" y="883"/>
                </a:lnTo>
                <a:lnTo>
                  <a:pt x="1180" y="901"/>
                </a:lnTo>
                <a:close/>
                <a:moveTo>
                  <a:pt x="1208" y="921"/>
                </a:moveTo>
                <a:lnTo>
                  <a:pt x="1222" y="931"/>
                </a:lnTo>
                <a:lnTo>
                  <a:pt x="1229" y="913"/>
                </a:lnTo>
                <a:lnTo>
                  <a:pt x="1216" y="903"/>
                </a:lnTo>
                <a:lnTo>
                  <a:pt x="1208" y="921"/>
                </a:lnTo>
                <a:close/>
                <a:moveTo>
                  <a:pt x="1235" y="942"/>
                </a:moveTo>
                <a:lnTo>
                  <a:pt x="1249" y="952"/>
                </a:lnTo>
                <a:lnTo>
                  <a:pt x="1257" y="934"/>
                </a:lnTo>
                <a:lnTo>
                  <a:pt x="1243" y="924"/>
                </a:lnTo>
                <a:lnTo>
                  <a:pt x="1235" y="942"/>
                </a:lnTo>
                <a:close/>
                <a:moveTo>
                  <a:pt x="1263" y="962"/>
                </a:moveTo>
                <a:lnTo>
                  <a:pt x="1276" y="973"/>
                </a:lnTo>
                <a:lnTo>
                  <a:pt x="1284" y="955"/>
                </a:lnTo>
                <a:lnTo>
                  <a:pt x="1271" y="945"/>
                </a:lnTo>
                <a:lnTo>
                  <a:pt x="1263" y="962"/>
                </a:lnTo>
                <a:close/>
                <a:moveTo>
                  <a:pt x="1290" y="983"/>
                </a:moveTo>
                <a:lnTo>
                  <a:pt x="1304" y="993"/>
                </a:lnTo>
                <a:lnTo>
                  <a:pt x="1312" y="975"/>
                </a:lnTo>
                <a:lnTo>
                  <a:pt x="1298" y="965"/>
                </a:lnTo>
                <a:lnTo>
                  <a:pt x="1290" y="983"/>
                </a:lnTo>
                <a:close/>
                <a:moveTo>
                  <a:pt x="1318" y="1003"/>
                </a:moveTo>
                <a:lnTo>
                  <a:pt x="1332" y="1014"/>
                </a:lnTo>
                <a:lnTo>
                  <a:pt x="1339" y="996"/>
                </a:lnTo>
                <a:lnTo>
                  <a:pt x="1326" y="985"/>
                </a:lnTo>
                <a:lnTo>
                  <a:pt x="1318" y="1003"/>
                </a:lnTo>
                <a:close/>
                <a:moveTo>
                  <a:pt x="1345" y="1024"/>
                </a:moveTo>
                <a:lnTo>
                  <a:pt x="1359" y="1034"/>
                </a:lnTo>
                <a:lnTo>
                  <a:pt x="1367" y="1016"/>
                </a:lnTo>
                <a:lnTo>
                  <a:pt x="1353" y="1006"/>
                </a:lnTo>
                <a:lnTo>
                  <a:pt x="1345" y="1024"/>
                </a:lnTo>
                <a:close/>
                <a:moveTo>
                  <a:pt x="1373" y="1045"/>
                </a:moveTo>
                <a:lnTo>
                  <a:pt x="1386" y="1054"/>
                </a:lnTo>
                <a:lnTo>
                  <a:pt x="1394" y="1037"/>
                </a:lnTo>
                <a:lnTo>
                  <a:pt x="1381" y="1026"/>
                </a:lnTo>
                <a:lnTo>
                  <a:pt x="1373" y="1045"/>
                </a:lnTo>
                <a:close/>
                <a:moveTo>
                  <a:pt x="1400" y="1065"/>
                </a:moveTo>
                <a:lnTo>
                  <a:pt x="1414" y="1075"/>
                </a:lnTo>
                <a:lnTo>
                  <a:pt x="1422" y="1057"/>
                </a:lnTo>
                <a:lnTo>
                  <a:pt x="1408" y="1047"/>
                </a:lnTo>
                <a:lnTo>
                  <a:pt x="1400" y="1065"/>
                </a:lnTo>
                <a:close/>
                <a:moveTo>
                  <a:pt x="1427" y="1086"/>
                </a:moveTo>
                <a:lnTo>
                  <a:pt x="1441" y="1096"/>
                </a:lnTo>
                <a:lnTo>
                  <a:pt x="1449" y="1078"/>
                </a:lnTo>
                <a:lnTo>
                  <a:pt x="1435" y="1068"/>
                </a:lnTo>
                <a:lnTo>
                  <a:pt x="1427" y="1086"/>
                </a:lnTo>
                <a:close/>
                <a:moveTo>
                  <a:pt x="1455" y="1106"/>
                </a:moveTo>
                <a:lnTo>
                  <a:pt x="1469" y="1116"/>
                </a:lnTo>
                <a:lnTo>
                  <a:pt x="1476" y="1098"/>
                </a:lnTo>
                <a:lnTo>
                  <a:pt x="1463" y="1088"/>
                </a:lnTo>
                <a:lnTo>
                  <a:pt x="1455" y="1106"/>
                </a:lnTo>
                <a:close/>
                <a:moveTo>
                  <a:pt x="1483" y="1126"/>
                </a:moveTo>
                <a:lnTo>
                  <a:pt x="1496" y="1137"/>
                </a:lnTo>
                <a:lnTo>
                  <a:pt x="1504" y="1119"/>
                </a:lnTo>
                <a:lnTo>
                  <a:pt x="1490" y="1109"/>
                </a:lnTo>
                <a:lnTo>
                  <a:pt x="1483" y="1126"/>
                </a:lnTo>
                <a:close/>
                <a:moveTo>
                  <a:pt x="1510" y="1147"/>
                </a:moveTo>
                <a:lnTo>
                  <a:pt x="1524" y="1157"/>
                </a:lnTo>
                <a:lnTo>
                  <a:pt x="1532" y="1140"/>
                </a:lnTo>
                <a:lnTo>
                  <a:pt x="1518" y="1129"/>
                </a:lnTo>
                <a:lnTo>
                  <a:pt x="1510" y="1147"/>
                </a:lnTo>
                <a:close/>
                <a:moveTo>
                  <a:pt x="1537" y="1168"/>
                </a:moveTo>
                <a:lnTo>
                  <a:pt x="1551" y="1178"/>
                </a:lnTo>
                <a:lnTo>
                  <a:pt x="1559" y="1160"/>
                </a:lnTo>
                <a:lnTo>
                  <a:pt x="1545" y="1149"/>
                </a:lnTo>
                <a:lnTo>
                  <a:pt x="1537" y="1168"/>
                </a:lnTo>
                <a:close/>
                <a:moveTo>
                  <a:pt x="1565" y="1188"/>
                </a:moveTo>
                <a:lnTo>
                  <a:pt x="1578" y="1198"/>
                </a:lnTo>
                <a:lnTo>
                  <a:pt x="1586" y="1180"/>
                </a:lnTo>
                <a:lnTo>
                  <a:pt x="1573" y="1170"/>
                </a:lnTo>
                <a:lnTo>
                  <a:pt x="1565" y="1188"/>
                </a:lnTo>
                <a:close/>
                <a:moveTo>
                  <a:pt x="1592" y="1209"/>
                </a:moveTo>
                <a:lnTo>
                  <a:pt x="1606" y="1219"/>
                </a:lnTo>
                <a:lnTo>
                  <a:pt x="1614" y="1201"/>
                </a:lnTo>
                <a:lnTo>
                  <a:pt x="1600" y="1191"/>
                </a:lnTo>
                <a:lnTo>
                  <a:pt x="1592" y="1209"/>
                </a:lnTo>
                <a:close/>
                <a:moveTo>
                  <a:pt x="1620" y="1229"/>
                </a:moveTo>
                <a:lnTo>
                  <a:pt x="1633" y="1239"/>
                </a:lnTo>
                <a:lnTo>
                  <a:pt x="1641" y="1221"/>
                </a:lnTo>
                <a:lnTo>
                  <a:pt x="1627" y="1212"/>
                </a:lnTo>
                <a:lnTo>
                  <a:pt x="1620" y="1229"/>
                </a:lnTo>
                <a:close/>
                <a:moveTo>
                  <a:pt x="1647" y="1250"/>
                </a:moveTo>
                <a:lnTo>
                  <a:pt x="1661" y="1260"/>
                </a:lnTo>
                <a:lnTo>
                  <a:pt x="1669" y="1242"/>
                </a:lnTo>
                <a:lnTo>
                  <a:pt x="1655" y="1232"/>
                </a:lnTo>
                <a:lnTo>
                  <a:pt x="1647" y="1250"/>
                </a:lnTo>
                <a:close/>
                <a:moveTo>
                  <a:pt x="1675" y="1270"/>
                </a:moveTo>
                <a:lnTo>
                  <a:pt x="1688" y="1281"/>
                </a:lnTo>
                <a:lnTo>
                  <a:pt x="1696" y="1263"/>
                </a:lnTo>
                <a:lnTo>
                  <a:pt x="1683" y="1252"/>
                </a:lnTo>
                <a:lnTo>
                  <a:pt x="1675" y="1270"/>
                </a:lnTo>
                <a:close/>
                <a:moveTo>
                  <a:pt x="1702" y="1291"/>
                </a:moveTo>
                <a:lnTo>
                  <a:pt x="1716" y="1301"/>
                </a:lnTo>
                <a:lnTo>
                  <a:pt x="1724" y="1283"/>
                </a:lnTo>
                <a:lnTo>
                  <a:pt x="1710" y="1273"/>
                </a:lnTo>
                <a:lnTo>
                  <a:pt x="1702" y="1291"/>
                </a:lnTo>
                <a:close/>
                <a:moveTo>
                  <a:pt x="1730" y="1311"/>
                </a:moveTo>
                <a:lnTo>
                  <a:pt x="1743" y="1321"/>
                </a:lnTo>
                <a:lnTo>
                  <a:pt x="1751" y="1304"/>
                </a:lnTo>
                <a:lnTo>
                  <a:pt x="1737" y="1293"/>
                </a:lnTo>
                <a:lnTo>
                  <a:pt x="1730" y="1311"/>
                </a:lnTo>
                <a:close/>
                <a:moveTo>
                  <a:pt x="1757" y="1332"/>
                </a:moveTo>
                <a:lnTo>
                  <a:pt x="1771" y="1342"/>
                </a:lnTo>
                <a:lnTo>
                  <a:pt x="1779" y="1324"/>
                </a:lnTo>
                <a:lnTo>
                  <a:pt x="1765" y="1314"/>
                </a:lnTo>
                <a:lnTo>
                  <a:pt x="1757" y="1332"/>
                </a:lnTo>
                <a:close/>
                <a:moveTo>
                  <a:pt x="1784" y="1353"/>
                </a:moveTo>
                <a:lnTo>
                  <a:pt x="1798" y="1362"/>
                </a:lnTo>
                <a:lnTo>
                  <a:pt x="1806" y="1344"/>
                </a:lnTo>
                <a:lnTo>
                  <a:pt x="1792" y="1335"/>
                </a:lnTo>
                <a:lnTo>
                  <a:pt x="1784" y="1353"/>
                </a:lnTo>
                <a:close/>
                <a:moveTo>
                  <a:pt x="1812" y="1373"/>
                </a:moveTo>
                <a:lnTo>
                  <a:pt x="1826" y="1383"/>
                </a:lnTo>
                <a:lnTo>
                  <a:pt x="1833" y="1365"/>
                </a:lnTo>
                <a:lnTo>
                  <a:pt x="1820" y="1355"/>
                </a:lnTo>
                <a:lnTo>
                  <a:pt x="1812" y="1373"/>
                </a:lnTo>
                <a:close/>
                <a:moveTo>
                  <a:pt x="1840" y="1393"/>
                </a:moveTo>
                <a:lnTo>
                  <a:pt x="1853" y="1404"/>
                </a:lnTo>
                <a:lnTo>
                  <a:pt x="1861" y="1386"/>
                </a:lnTo>
                <a:lnTo>
                  <a:pt x="1847" y="1376"/>
                </a:lnTo>
                <a:lnTo>
                  <a:pt x="1840" y="1393"/>
                </a:lnTo>
                <a:close/>
                <a:moveTo>
                  <a:pt x="1867" y="1414"/>
                </a:moveTo>
                <a:lnTo>
                  <a:pt x="1881" y="1424"/>
                </a:lnTo>
                <a:lnTo>
                  <a:pt x="1889" y="1406"/>
                </a:lnTo>
                <a:lnTo>
                  <a:pt x="1875" y="1396"/>
                </a:lnTo>
                <a:lnTo>
                  <a:pt x="1867" y="1414"/>
                </a:lnTo>
                <a:close/>
                <a:moveTo>
                  <a:pt x="1894" y="1434"/>
                </a:moveTo>
                <a:lnTo>
                  <a:pt x="1908" y="1445"/>
                </a:lnTo>
                <a:lnTo>
                  <a:pt x="1916" y="1427"/>
                </a:lnTo>
                <a:lnTo>
                  <a:pt x="1902" y="1416"/>
                </a:lnTo>
                <a:lnTo>
                  <a:pt x="1894" y="1434"/>
                </a:lnTo>
                <a:close/>
                <a:moveTo>
                  <a:pt x="1922" y="1455"/>
                </a:moveTo>
                <a:lnTo>
                  <a:pt x="1935" y="1465"/>
                </a:lnTo>
                <a:lnTo>
                  <a:pt x="1943" y="1447"/>
                </a:lnTo>
                <a:lnTo>
                  <a:pt x="1930" y="1437"/>
                </a:lnTo>
                <a:lnTo>
                  <a:pt x="1922" y="1455"/>
                </a:lnTo>
                <a:close/>
                <a:moveTo>
                  <a:pt x="1949" y="1476"/>
                </a:moveTo>
                <a:lnTo>
                  <a:pt x="1963" y="1486"/>
                </a:lnTo>
                <a:lnTo>
                  <a:pt x="1971" y="1468"/>
                </a:lnTo>
                <a:lnTo>
                  <a:pt x="1957" y="1458"/>
                </a:lnTo>
                <a:lnTo>
                  <a:pt x="1949" y="1476"/>
                </a:lnTo>
                <a:close/>
                <a:moveTo>
                  <a:pt x="1976" y="1496"/>
                </a:moveTo>
                <a:lnTo>
                  <a:pt x="1990" y="1506"/>
                </a:lnTo>
                <a:lnTo>
                  <a:pt x="1998" y="1488"/>
                </a:lnTo>
                <a:lnTo>
                  <a:pt x="1984" y="1478"/>
                </a:lnTo>
                <a:lnTo>
                  <a:pt x="1976" y="1496"/>
                </a:lnTo>
                <a:close/>
                <a:moveTo>
                  <a:pt x="2004" y="1516"/>
                </a:moveTo>
                <a:lnTo>
                  <a:pt x="2018" y="1527"/>
                </a:lnTo>
                <a:lnTo>
                  <a:pt x="2025" y="1509"/>
                </a:lnTo>
                <a:lnTo>
                  <a:pt x="2012" y="1499"/>
                </a:lnTo>
                <a:lnTo>
                  <a:pt x="2004" y="1516"/>
                </a:lnTo>
                <a:close/>
                <a:moveTo>
                  <a:pt x="2032" y="1537"/>
                </a:moveTo>
                <a:lnTo>
                  <a:pt x="2045" y="1548"/>
                </a:lnTo>
                <a:lnTo>
                  <a:pt x="2053" y="1529"/>
                </a:lnTo>
                <a:lnTo>
                  <a:pt x="2040" y="1519"/>
                </a:lnTo>
                <a:lnTo>
                  <a:pt x="2032" y="1537"/>
                </a:lnTo>
                <a:close/>
                <a:moveTo>
                  <a:pt x="2059" y="1557"/>
                </a:moveTo>
                <a:lnTo>
                  <a:pt x="2073" y="1568"/>
                </a:lnTo>
                <a:lnTo>
                  <a:pt x="2081" y="1550"/>
                </a:lnTo>
                <a:lnTo>
                  <a:pt x="2067" y="1540"/>
                </a:lnTo>
                <a:lnTo>
                  <a:pt x="2059" y="1557"/>
                </a:lnTo>
                <a:close/>
                <a:moveTo>
                  <a:pt x="2086" y="1578"/>
                </a:moveTo>
                <a:lnTo>
                  <a:pt x="2100" y="1588"/>
                </a:lnTo>
                <a:lnTo>
                  <a:pt x="2108" y="1571"/>
                </a:lnTo>
                <a:lnTo>
                  <a:pt x="2094" y="1560"/>
                </a:lnTo>
                <a:lnTo>
                  <a:pt x="2086" y="1578"/>
                </a:lnTo>
                <a:close/>
                <a:moveTo>
                  <a:pt x="2114" y="1599"/>
                </a:moveTo>
                <a:lnTo>
                  <a:pt x="2128" y="1609"/>
                </a:lnTo>
                <a:lnTo>
                  <a:pt x="2135" y="1591"/>
                </a:lnTo>
                <a:lnTo>
                  <a:pt x="2122" y="1581"/>
                </a:lnTo>
                <a:lnTo>
                  <a:pt x="2114" y="1599"/>
                </a:lnTo>
                <a:close/>
                <a:moveTo>
                  <a:pt x="2141" y="1619"/>
                </a:moveTo>
                <a:lnTo>
                  <a:pt x="2155" y="1629"/>
                </a:lnTo>
                <a:lnTo>
                  <a:pt x="2163" y="1611"/>
                </a:lnTo>
                <a:lnTo>
                  <a:pt x="2149" y="1601"/>
                </a:lnTo>
                <a:lnTo>
                  <a:pt x="2141" y="1619"/>
                </a:lnTo>
                <a:close/>
                <a:moveTo>
                  <a:pt x="2169" y="1640"/>
                </a:moveTo>
                <a:lnTo>
                  <a:pt x="2183" y="1650"/>
                </a:lnTo>
                <a:lnTo>
                  <a:pt x="2190" y="1632"/>
                </a:lnTo>
                <a:lnTo>
                  <a:pt x="2177" y="1622"/>
                </a:lnTo>
                <a:lnTo>
                  <a:pt x="2169" y="1640"/>
                </a:lnTo>
                <a:close/>
                <a:moveTo>
                  <a:pt x="2196" y="1660"/>
                </a:moveTo>
                <a:lnTo>
                  <a:pt x="2210" y="1671"/>
                </a:lnTo>
                <a:lnTo>
                  <a:pt x="2218" y="1652"/>
                </a:lnTo>
                <a:lnTo>
                  <a:pt x="2204" y="1642"/>
                </a:lnTo>
                <a:lnTo>
                  <a:pt x="2196" y="1660"/>
                </a:lnTo>
                <a:close/>
                <a:moveTo>
                  <a:pt x="2224" y="1680"/>
                </a:moveTo>
                <a:lnTo>
                  <a:pt x="2237" y="1691"/>
                </a:lnTo>
                <a:lnTo>
                  <a:pt x="2245" y="1673"/>
                </a:lnTo>
                <a:lnTo>
                  <a:pt x="2232" y="1663"/>
                </a:lnTo>
                <a:lnTo>
                  <a:pt x="2224" y="1680"/>
                </a:lnTo>
                <a:close/>
                <a:moveTo>
                  <a:pt x="2251" y="1701"/>
                </a:moveTo>
                <a:lnTo>
                  <a:pt x="2265" y="1712"/>
                </a:lnTo>
                <a:lnTo>
                  <a:pt x="2273" y="1694"/>
                </a:lnTo>
                <a:lnTo>
                  <a:pt x="2259" y="1683"/>
                </a:lnTo>
                <a:lnTo>
                  <a:pt x="2251" y="1701"/>
                </a:lnTo>
                <a:close/>
                <a:moveTo>
                  <a:pt x="2279" y="1722"/>
                </a:moveTo>
                <a:lnTo>
                  <a:pt x="2292" y="1732"/>
                </a:lnTo>
                <a:lnTo>
                  <a:pt x="2300" y="1714"/>
                </a:lnTo>
                <a:lnTo>
                  <a:pt x="2287" y="1704"/>
                </a:lnTo>
                <a:lnTo>
                  <a:pt x="2279" y="1722"/>
                </a:lnTo>
                <a:close/>
                <a:moveTo>
                  <a:pt x="2306" y="1742"/>
                </a:moveTo>
                <a:lnTo>
                  <a:pt x="2320" y="1752"/>
                </a:lnTo>
                <a:lnTo>
                  <a:pt x="2328" y="1735"/>
                </a:lnTo>
                <a:lnTo>
                  <a:pt x="2314" y="1724"/>
                </a:lnTo>
                <a:lnTo>
                  <a:pt x="2306" y="1742"/>
                </a:lnTo>
                <a:close/>
                <a:moveTo>
                  <a:pt x="2333" y="1763"/>
                </a:moveTo>
                <a:lnTo>
                  <a:pt x="2347" y="1773"/>
                </a:lnTo>
                <a:lnTo>
                  <a:pt x="2355" y="1755"/>
                </a:lnTo>
                <a:lnTo>
                  <a:pt x="2341" y="1745"/>
                </a:lnTo>
                <a:lnTo>
                  <a:pt x="2333" y="1763"/>
                </a:lnTo>
                <a:close/>
                <a:moveTo>
                  <a:pt x="2361" y="1783"/>
                </a:moveTo>
                <a:lnTo>
                  <a:pt x="2375" y="1794"/>
                </a:lnTo>
                <a:lnTo>
                  <a:pt x="2383" y="1776"/>
                </a:lnTo>
                <a:lnTo>
                  <a:pt x="2369" y="1766"/>
                </a:lnTo>
                <a:lnTo>
                  <a:pt x="2361" y="1783"/>
                </a:lnTo>
                <a:close/>
                <a:moveTo>
                  <a:pt x="2389" y="1804"/>
                </a:moveTo>
                <a:lnTo>
                  <a:pt x="2402" y="1814"/>
                </a:lnTo>
                <a:lnTo>
                  <a:pt x="2410" y="1796"/>
                </a:lnTo>
                <a:lnTo>
                  <a:pt x="2397" y="1786"/>
                </a:lnTo>
                <a:lnTo>
                  <a:pt x="2389" y="1804"/>
                </a:lnTo>
                <a:close/>
                <a:moveTo>
                  <a:pt x="2416" y="1824"/>
                </a:moveTo>
                <a:lnTo>
                  <a:pt x="2430" y="1835"/>
                </a:lnTo>
                <a:lnTo>
                  <a:pt x="2438" y="1817"/>
                </a:lnTo>
                <a:lnTo>
                  <a:pt x="2424" y="1806"/>
                </a:lnTo>
                <a:lnTo>
                  <a:pt x="2416" y="1824"/>
                </a:lnTo>
                <a:close/>
                <a:moveTo>
                  <a:pt x="2443" y="1845"/>
                </a:moveTo>
                <a:lnTo>
                  <a:pt x="2457" y="1855"/>
                </a:lnTo>
                <a:lnTo>
                  <a:pt x="2465" y="1838"/>
                </a:lnTo>
                <a:lnTo>
                  <a:pt x="2451" y="1827"/>
                </a:lnTo>
                <a:lnTo>
                  <a:pt x="2443" y="1845"/>
                </a:lnTo>
                <a:close/>
                <a:moveTo>
                  <a:pt x="2471" y="1865"/>
                </a:moveTo>
                <a:lnTo>
                  <a:pt x="2484" y="1876"/>
                </a:lnTo>
                <a:lnTo>
                  <a:pt x="2492" y="1858"/>
                </a:lnTo>
                <a:lnTo>
                  <a:pt x="2479" y="1847"/>
                </a:lnTo>
                <a:lnTo>
                  <a:pt x="2471" y="1865"/>
                </a:lnTo>
                <a:close/>
                <a:moveTo>
                  <a:pt x="2498" y="1886"/>
                </a:moveTo>
                <a:lnTo>
                  <a:pt x="2512" y="1896"/>
                </a:lnTo>
                <a:lnTo>
                  <a:pt x="2520" y="1878"/>
                </a:lnTo>
                <a:lnTo>
                  <a:pt x="2506" y="1868"/>
                </a:lnTo>
                <a:lnTo>
                  <a:pt x="2498" y="1886"/>
                </a:lnTo>
                <a:close/>
                <a:moveTo>
                  <a:pt x="2526" y="1907"/>
                </a:moveTo>
                <a:lnTo>
                  <a:pt x="2540" y="1917"/>
                </a:lnTo>
                <a:lnTo>
                  <a:pt x="2547" y="1899"/>
                </a:lnTo>
                <a:lnTo>
                  <a:pt x="2533" y="1889"/>
                </a:lnTo>
                <a:lnTo>
                  <a:pt x="2526" y="1907"/>
                </a:lnTo>
                <a:close/>
                <a:moveTo>
                  <a:pt x="2553" y="1927"/>
                </a:moveTo>
                <a:lnTo>
                  <a:pt x="2567" y="1937"/>
                </a:lnTo>
                <a:lnTo>
                  <a:pt x="2575" y="1919"/>
                </a:lnTo>
                <a:lnTo>
                  <a:pt x="2561" y="1909"/>
                </a:lnTo>
                <a:lnTo>
                  <a:pt x="2553" y="1927"/>
                </a:lnTo>
                <a:close/>
                <a:moveTo>
                  <a:pt x="2581" y="1947"/>
                </a:moveTo>
                <a:lnTo>
                  <a:pt x="2594" y="1958"/>
                </a:lnTo>
                <a:lnTo>
                  <a:pt x="2602" y="1940"/>
                </a:lnTo>
                <a:lnTo>
                  <a:pt x="2589" y="1930"/>
                </a:lnTo>
                <a:lnTo>
                  <a:pt x="2581" y="1947"/>
                </a:lnTo>
                <a:close/>
                <a:moveTo>
                  <a:pt x="2608" y="1968"/>
                </a:moveTo>
                <a:lnTo>
                  <a:pt x="2622" y="1979"/>
                </a:lnTo>
                <a:lnTo>
                  <a:pt x="2630" y="1961"/>
                </a:lnTo>
                <a:lnTo>
                  <a:pt x="2616" y="1950"/>
                </a:lnTo>
                <a:lnTo>
                  <a:pt x="2608" y="1968"/>
                </a:lnTo>
                <a:close/>
                <a:moveTo>
                  <a:pt x="2635" y="1989"/>
                </a:moveTo>
                <a:lnTo>
                  <a:pt x="2649" y="1999"/>
                </a:lnTo>
                <a:lnTo>
                  <a:pt x="2657" y="1981"/>
                </a:lnTo>
                <a:lnTo>
                  <a:pt x="2643" y="1970"/>
                </a:lnTo>
                <a:lnTo>
                  <a:pt x="2635" y="1989"/>
                </a:lnTo>
                <a:close/>
                <a:moveTo>
                  <a:pt x="2663" y="2009"/>
                </a:moveTo>
                <a:lnTo>
                  <a:pt x="2677" y="2019"/>
                </a:lnTo>
                <a:lnTo>
                  <a:pt x="2685" y="2002"/>
                </a:lnTo>
                <a:lnTo>
                  <a:pt x="2671" y="1991"/>
                </a:lnTo>
                <a:lnTo>
                  <a:pt x="2663" y="2009"/>
                </a:lnTo>
                <a:close/>
                <a:moveTo>
                  <a:pt x="2690" y="2030"/>
                </a:moveTo>
                <a:lnTo>
                  <a:pt x="2704" y="2040"/>
                </a:lnTo>
                <a:lnTo>
                  <a:pt x="2712" y="2022"/>
                </a:lnTo>
                <a:lnTo>
                  <a:pt x="2698" y="2012"/>
                </a:lnTo>
                <a:lnTo>
                  <a:pt x="2690" y="2030"/>
                </a:lnTo>
                <a:close/>
                <a:moveTo>
                  <a:pt x="2718" y="2050"/>
                </a:moveTo>
                <a:lnTo>
                  <a:pt x="2732" y="2060"/>
                </a:lnTo>
                <a:lnTo>
                  <a:pt x="2740" y="2042"/>
                </a:lnTo>
                <a:lnTo>
                  <a:pt x="2726" y="2032"/>
                </a:lnTo>
                <a:lnTo>
                  <a:pt x="2718" y="2050"/>
                </a:lnTo>
                <a:close/>
                <a:moveTo>
                  <a:pt x="2745" y="2071"/>
                </a:moveTo>
                <a:lnTo>
                  <a:pt x="2759" y="2081"/>
                </a:lnTo>
                <a:lnTo>
                  <a:pt x="2767" y="2063"/>
                </a:lnTo>
                <a:lnTo>
                  <a:pt x="2753" y="2053"/>
                </a:lnTo>
                <a:lnTo>
                  <a:pt x="2745" y="2071"/>
                </a:lnTo>
                <a:close/>
                <a:moveTo>
                  <a:pt x="2773" y="2091"/>
                </a:moveTo>
                <a:lnTo>
                  <a:pt x="2787" y="2102"/>
                </a:lnTo>
                <a:lnTo>
                  <a:pt x="2795" y="2084"/>
                </a:lnTo>
                <a:lnTo>
                  <a:pt x="2781" y="2073"/>
                </a:lnTo>
                <a:lnTo>
                  <a:pt x="2773" y="2091"/>
                </a:lnTo>
                <a:close/>
                <a:moveTo>
                  <a:pt x="2800" y="2112"/>
                </a:moveTo>
                <a:lnTo>
                  <a:pt x="2814" y="2122"/>
                </a:lnTo>
                <a:lnTo>
                  <a:pt x="2822" y="2104"/>
                </a:lnTo>
                <a:lnTo>
                  <a:pt x="2808" y="2094"/>
                </a:lnTo>
                <a:lnTo>
                  <a:pt x="2800" y="2112"/>
                </a:lnTo>
                <a:close/>
                <a:moveTo>
                  <a:pt x="2828" y="2132"/>
                </a:moveTo>
                <a:lnTo>
                  <a:pt x="2841" y="2143"/>
                </a:lnTo>
                <a:lnTo>
                  <a:pt x="2849" y="2125"/>
                </a:lnTo>
                <a:lnTo>
                  <a:pt x="2836" y="2114"/>
                </a:lnTo>
                <a:lnTo>
                  <a:pt x="2828" y="2132"/>
                </a:lnTo>
                <a:close/>
                <a:moveTo>
                  <a:pt x="2855" y="2153"/>
                </a:moveTo>
                <a:lnTo>
                  <a:pt x="2869" y="2163"/>
                </a:lnTo>
                <a:lnTo>
                  <a:pt x="2877" y="2145"/>
                </a:lnTo>
                <a:lnTo>
                  <a:pt x="2863" y="2135"/>
                </a:lnTo>
                <a:lnTo>
                  <a:pt x="2855" y="2153"/>
                </a:lnTo>
                <a:close/>
                <a:moveTo>
                  <a:pt x="2883" y="2174"/>
                </a:moveTo>
                <a:lnTo>
                  <a:pt x="2897" y="2183"/>
                </a:lnTo>
                <a:lnTo>
                  <a:pt x="2904" y="2166"/>
                </a:lnTo>
                <a:lnTo>
                  <a:pt x="2890" y="2155"/>
                </a:lnTo>
                <a:lnTo>
                  <a:pt x="2883" y="2174"/>
                </a:lnTo>
                <a:close/>
                <a:moveTo>
                  <a:pt x="2910" y="2194"/>
                </a:moveTo>
                <a:lnTo>
                  <a:pt x="2924" y="2204"/>
                </a:lnTo>
                <a:lnTo>
                  <a:pt x="2932" y="2186"/>
                </a:lnTo>
                <a:lnTo>
                  <a:pt x="2918" y="2176"/>
                </a:lnTo>
                <a:lnTo>
                  <a:pt x="2910" y="2194"/>
                </a:lnTo>
                <a:close/>
                <a:moveTo>
                  <a:pt x="2938" y="2214"/>
                </a:moveTo>
                <a:lnTo>
                  <a:pt x="2945" y="2220"/>
                </a:lnTo>
                <a:lnTo>
                  <a:pt x="2953" y="2202"/>
                </a:lnTo>
                <a:lnTo>
                  <a:pt x="2946" y="2197"/>
                </a:lnTo>
                <a:lnTo>
                  <a:pt x="2938" y="2214"/>
                </a:lnTo>
                <a:close/>
              </a:path>
            </a:pathLst>
          </a:custGeom>
          <a:solidFill>
            <a:srgbClr val="00C000"/>
          </a:solidFill>
          <a:ln w="0" cap="flat">
            <a:solidFill>
              <a:srgbClr val="00C00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264" name="Rectangle 250"/>
          <p:cNvSpPr>
            <a:spLocks noChangeArrowheads="1"/>
          </p:cNvSpPr>
          <p:nvPr/>
        </p:nvSpPr>
        <p:spPr bwMode="auto">
          <a:xfrm>
            <a:off x="4310426" y="5208820"/>
            <a:ext cx="5434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(0, 0)</a:t>
            </a:r>
            <a:endParaRPr kumimoji="0" lang="en-US" b="0" i="0" u="none" strike="noStrike" cap="none" normalizeH="0" baseline="0" dirty="0" smtClean="0">
              <a:ln>
                <a:noFill/>
              </a:ln>
              <a:solidFill>
                <a:schemeClr val="tx1"/>
              </a:solidFill>
              <a:effectLst/>
              <a:cs typeface="Arial" pitchFamily="34" charset="0"/>
            </a:endParaRPr>
          </a:p>
        </p:txBody>
      </p:sp>
      <p:sp>
        <p:nvSpPr>
          <p:cNvPr id="265" name="Freeform 236"/>
          <p:cNvSpPr>
            <a:spLocks noEditPoints="1"/>
          </p:cNvSpPr>
          <p:nvPr/>
        </p:nvSpPr>
        <p:spPr bwMode="auto">
          <a:xfrm>
            <a:off x="359094" y="5148495"/>
            <a:ext cx="8499475" cy="33338"/>
          </a:xfrm>
          <a:custGeom>
            <a:avLst/>
            <a:gdLst>
              <a:gd name="T0" fmla="*/ 63 w 5354"/>
              <a:gd name="T1" fmla="*/ 0 h 21"/>
              <a:gd name="T2" fmla="*/ 174 w 5354"/>
              <a:gd name="T3" fmla="*/ 0 h 21"/>
              <a:gd name="T4" fmla="*/ 269 w 5354"/>
              <a:gd name="T5" fmla="*/ 21 h 21"/>
              <a:gd name="T6" fmla="*/ 348 w 5354"/>
              <a:gd name="T7" fmla="*/ 21 h 21"/>
              <a:gd name="T8" fmla="*/ 411 w 5354"/>
              <a:gd name="T9" fmla="*/ 21 h 21"/>
              <a:gd name="T10" fmla="*/ 506 w 5354"/>
              <a:gd name="T11" fmla="*/ 0 h 21"/>
              <a:gd name="T12" fmla="*/ 617 w 5354"/>
              <a:gd name="T13" fmla="*/ 0 h 21"/>
              <a:gd name="T14" fmla="*/ 712 w 5354"/>
              <a:gd name="T15" fmla="*/ 21 h 21"/>
              <a:gd name="T16" fmla="*/ 791 w 5354"/>
              <a:gd name="T17" fmla="*/ 21 h 21"/>
              <a:gd name="T18" fmla="*/ 854 w 5354"/>
              <a:gd name="T19" fmla="*/ 21 h 21"/>
              <a:gd name="T20" fmla="*/ 949 w 5354"/>
              <a:gd name="T21" fmla="*/ 0 h 21"/>
              <a:gd name="T22" fmla="*/ 1060 w 5354"/>
              <a:gd name="T23" fmla="*/ 0 h 21"/>
              <a:gd name="T24" fmla="*/ 1155 w 5354"/>
              <a:gd name="T25" fmla="*/ 21 h 21"/>
              <a:gd name="T26" fmla="*/ 1234 w 5354"/>
              <a:gd name="T27" fmla="*/ 21 h 21"/>
              <a:gd name="T28" fmla="*/ 1297 w 5354"/>
              <a:gd name="T29" fmla="*/ 21 h 21"/>
              <a:gd name="T30" fmla="*/ 1392 w 5354"/>
              <a:gd name="T31" fmla="*/ 0 h 21"/>
              <a:gd name="T32" fmla="*/ 1503 w 5354"/>
              <a:gd name="T33" fmla="*/ 0 h 21"/>
              <a:gd name="T34" fmla="*/ 1598 w 5354"/>
              <a:gd name="T35" fmla="*/ 21 h 21"/>
              <a:gd name="T36" fmla="*/ 1677 w 5354"/>
              <a:gd name="T37" fmla="*/ 21 h 21"/>
              <a:gd name="T38" fmla="*/ 1741 w 5354"/>
              <a:gd name="T39" fmla="*/ 21 h 21"/>
              <a:gd name="T40" fmla="*/ 1836 w 5354"/>
              <a:gd name="T41" fmla="*/ 0 h 21"/>
              <a:gd name="T42" fmla="*/ 1947 w 5354"/>
              <a:gd name="T43" fmla="*/ 0 h 21"/>
              <a:gd name="T44" fmla="*/ 2042 w 5354"/>
              <a:gd name="T45" fmla="*/ 21 h 21"/>
              <a:gd name="T46" fmla="*/ 2121 w 5354"/>
              <a:gd name="T47" fmla="*/ 21 h 21"/>
              <a:gd name="T48" fmla="*/ 2184 w 5354"/>
              <a:gd name="T49" fmla="*/ 21 h 21"/>
              <a:gd name="T50" fmla="*/ 2279 w 5354"/>
              <a:gd name="T51" fmla="*/ 0 h 21"/>
              <a:gd name="T52" fmla="*/ 2390 w 5354"/>
              <a:gd name="T53" fmla="*/ 0 h 21"/>
              <a:gd name="T54" fmla="*/ 2485 w 5354"/>
              <a:gd name="T55" fmla="*/ 21 h 21"/>
              <a:gd name="T56" fmla="*/ 2564 w 5354"/>
              <a:gd name="T57" fmla="*/ 21 h 21"/>
              <a:gd name="T58" fmla="*/ 2627 w 5354"/>
              <a:gd name="T59" fmla="*/ 21 h 21"/>
              <a:gd name="T60" fmla="*/ 2722 w 5354"/>
              <a:gd name="T61" fmla="*/ 0 h 21"/>
              <a:gd name="T62" fmla="*/ 2833 w 5354"/>
              <a:gd name="T63" fmla="*/ 0 h 21"/>
              <a:gd name="T64" fmla="*/ 2928 w 5354"/>
              <a:gd name="T65" fmla="*/ 21 h 21"/>
              <a:gd name="T66" fmla="*/ 3007 w 5354"/>
              <a:gd name="T67" fmla="*/ 21 h 21"/>
              <a:gd name="T68" fmla="*/ 3071 w 5354"/>
              <a:gd name="T69" fmla="*/ 21 h 21"/>
              <a:gd name="T70" fmla="*/ 3166 w 5354"/>
              <a:gd name="T71" fmla="*/ 0 h 21"/>
              <a:gd name="T72" fmla="*/ 3276 w 5354"/>
              <a:gd name="T73" fmla="*/ 0 h 21"/>
              <a:gd name="T74" fmla="*/ 3371 w 5354"/>
              <a:gd name="T75" fmla="*/ 21 h 21"/>
              <a:gd name="T76" fmla="*/ 3450 w 5354"/>
              <a:gd name="T77" fmla="*/ 21 h 21"/>
              <a:gd name="T78" fmla="*/ 3514 w 5354"/>
              <a:gd name="T79" fmla="*/ 21 h 21"/>
              <a:gd name="T80" fmla="*/ 3609 w 5354"/>
              <a:gd name="T81" fmla="*/ 0 h 21"/>
              <a:gd name="T82" fmla="*/ 3719 w 5354"/>
              <a:gd name="T83" fmla="*/ 0 h 21"/>
              <a:gd name="T84" fmla="*/ 3814 w 5354"/>
              <a:gd name="T85" fmla="*/ 21 h 21"/>
              <a:gd name="T86" fmla="*/ 3894 w 5354"/>
              <a:gd name="T87" fmla="*/ 21 h 21"/>
              <a:gd name="T88" fmla="*/ 3957 w 5354"/>
              <a:gd name="T89" fmla="*/ 21 h 21"/>
              <a:gd name="T90" fmla="*/ 4052 w 5354"/>
              <a:gd name="T91" fmla="*/ 0 h 21"/>
              <a:gd name="T92" fmla="*/ 4163 w 5354"/>
              <a:gd name="T93" fmla="*/ 0 h 21"/>
              <a:gd name="T94" fmla="*/ 4257 w 5354"/>
              <a:gd name="T95" fmla="*/ 21 h 21"/>
              <a:gd name="T96" fmla="*/ 4337 w 5354"/>
              <a:gd name="T97" fmla="*/ 21 h 21"/>
              <a:gd name="T98" fmla="*/ 4400 w 5354"/>
              <a:gd name="T99" fmla="*/ 21 h 21"/>
              <a:gd name="T100" fmla="*/ 4495 w 5354"/>
              <a:gd name="T101" fmla="*/ 0 h 21"/>
              <a:gd name="T102" fmla="*/ 4606 w 5354"/>
              <a:gd name="T103" fmla="*/ 0 h 21"/>
              <a:gd name="T104" fmla="*/ 4701 w 5354"/>
              <a:gd name="T105" fmla="*/ 21 h 21"/>
              <a:gd name="T106" fmla="*/ 4780 w 5354"/>
              <a:gd name="T107" fmla="*/ 21 h 21"/>
              <a:gd name="T108" fmla="*/ 4843 w 5354"/>
              <a:gd name="T109" fmla="*/ 21 h 21"/>
              <a:gd name="T110" fmla="*/ 4938 w 5354"/>
              <a:gd name="T111" fmla="*/ 0 h 21"/>
              <a:gd name="T112" fmla="*/ 5049 w 5354"/>
              <a:gd name="T113" fmla="*/ 0 h 21"/>
              <a:gd name="T114" fmla="*/ 5144 w 5354"/>
              <a:gd name="T115" fmla="*/ 21 h 21"/>
              <a:gd name="T116" fmla="*/ 5223 w 5354"/>
              <a:gd name="T117" fmla="*/ 21 h 21"/>
              <a:gd name="T118" fmla="*/ 5286 w 5354"/>
              <a:gd name="T1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54" h="21">
                <a:moveTo>
                  <a:pt x="0" y="21"/>
                </a:moveTo>
                <a:lnTo>
                  <a:pt x="16" y="21"/>
                </a:lnTo>
                <a:lnTo>
                  <a:pt x="16" y="0"/>
                </a:lnTo>
                <a:lnTo>
                  <a:pt x="0" y="0"/>
                </a:lnTo>
                <a:lnTo>
                  <a:pt x="0" y="21"/>
                </a:lnTo>
                <a:close/>
                <a:moveTo>
                  <a:pt x="31" y="21"/>
                </a:moveTo>
                <a:lnTo>
                  <a:pt x="47" y="21"/>
                </a:lnTo>
                <a:lnTo>
                  <a:pt x="47" y="0"/>
                </a:lnTo>
                <a:lnTo>
                  <a:pt x="31" y="0"/>
                </a:lnTo>
                <a:lnTo>
                  <a:pt x="31" y="21"/>
                </a:lnTo>
                <a:close/>
                <a:moveTo>
                  <a:pt x="63" y="21"/>
                </a:moveTo>
                <a:lnTo>
                  <a:pt x="79" y="21"/>
                </a:lnTo>
                <a:lnTo>
                  <a:pt x="79" y="0"/>
                </a:lnTo>
                <a:lnTo>
                  <a:pt x="63" y="0"/>
                </a:lnTo>
                <a:lnTo>
                  <a:pt x="63" y="21"/>
                </a:lnTo>
                <a:close/>
                <a:moveTo>
                  <a:pt x="95" y="21"/>
                </a:moveTo>
                <a:lnTo>
                  <a:pt x="111" y="21"/>
                </a:lnTo>
                <a:lnTo>
                  <a:pt x="111" y="0"/>
                </a:lnTo>
                <a:lnTo>
                  <a:pt x="95" y="0"/>
                </a:lnTo>
                <a:lnTo>
                  <a:pt x="95" y="21"/>
                </a:lnTo>
                <a:close/>
                <a:moveTo>
                  <a:pt x="126" y="21"/>
                </a:moveTo>
                <a:lnTo>
                  <a:pt x="142" y="21"/>
                </a:lnTo>
                <a:lnTo>
                  <a:pt x="142" y="0"/>
                </a:lnTo>
                <a:lnTo>
                  <a:pt x="126" y="0"/>
                </a:lnTo>
                <a:lnTo>
                  <a:pt x="126" y="21"/>
                </a:lnTo>
                <a:close/>
                <a:moveTo>
                  <a:pt x="158" y="21"/>
                </a:moveTo>
                <a:lnTo>
                  <a:pt x="174" y="21"/>
                </a:lnTo>
                <a:lnTo>
                  <a:pt x="174" y="0"/>
                </a:lnTo>
                <a:lnTo>
                  <a:pt x="158" y="0"/>
                </a:lnTo>
                <a:lnTo>
                  <a:pt x="158" y="21"/>
                </a:lnTo>
                <a:close/>
                <a:moveTo>
                  <a:pt x="190" y="21"/>
                </a:moveTo>
                <a:lnTo>
                  <a:pt x="206" y="21"/>
                </a:lnTo>
                <a:lnTo>
                  <a:pt x="206" y="0"/>
                </a:lnTo>
                <a:lnTo>
                  <a:pt x="190" y="0"/>
                </a:lnTo>
                <a:lnTo>
                  <a:pt x="190" y="21"/>
                </a:lnTo>
                <a:close/>
                <a:moveTo>
                  <a:pt x="221" y="21"/>
                </a:moveTo>
                <a:lnTo>
                  <a:pt x="237" y="21"/>
                </a:lnTo>
                <a:lnTo>
                  <a:pt x="237" y="0"/>
                </a:lnTo>
                <a:lnTo>
                  <a:pt x="221" y="0"/>
                </a:lnTo>
                <a:lnTo>
                  <a:pt x="221" y="21"/>
                </a:lnTo>
                <a:close/>
                <a:moveTo>
                  <a:pt x="253" y="21"/>
                </a:moveTo>
                <a:lnTo>
                  <a:pt x="269" y="21"/>
                </a:lnTo>
                <a:lnTo>
                  <a:pt x="269" y="0"/>
                </a:lnTo>
                <a:lnTo>
                  <a:pt x="253" y="0"/>
                </a:lnTo>
                <a:lnTo>
                  <a:pt x="253" y="21"/>
                </a:lnTo>
                <a:close/>
                <a:moveTo>
                  <a:pt x="285" y="21"/>
                </a:moveTo>
                <a:lnTo>
                  <a:pt x="301" y="21"/>
                </a:lnTo>
                <a:lnTo>
                  <a:pt x="301" y="0"/>
                </a:lnTo>
                <a:lnTo>
                  <a:pt x="285" y="0"/>
                </a:lnTo>
                <a:lnTo>
                  <a:pt x="285" y="21"/>
                </a:lnTo>
                <a:close/>
                <a:moveTo>
                  <a:pt x="316" y="21"/>
                </a:moveTo>
                <a:lnTo>
                  <a:pt x="332" y="21"/>
                </a:lnTo>
                <a:lnTo>
                  <a:pt x="332" y="0"/>
                </a:lnTo>
                <a:lnTo>
                  <a:pt x="316" y="0"/>
                </a:lnTo>
                <a:lnTo>
                  <a:pt x="316" y="21"/>
                </a:lnTo>
                <a:close/>
                <a:moveTo>
                  <a:pt x="348" y="21"/>
                </a:moveTo>
                <a:lnTo>
                  <a:pt x="364" y="21"/>
                </a:lnTo>
                <a:lnTo>
                  <a:pt x="364" y="0"/>
                </a:lnTo>
                <a:lnTo>
                  <a:pt x="348" y="0"/>
                </a:lnTo>
                <a:lnTo>
                  <a:pt x="348" y="21"/>
                </a:lnTo>
                <a:close/>
                <a:moveTo>
                  <a:pt x="380" y="21"/>
                </a:moveTo>
                <a:lnTo>
                  <a:pt x="395" y="21"/>
                </a:lnTo>
                <a:lnTo>
                  <a:pt x="395" y="0"/>
                </a:lnTo>
                <a:lnTo>
                  <a:pt x="380" y="0"/>
                </a:lnTo>
                <a:lnTo>
                  <a:pt x="380" y="21"/>
                </a:lnTo>
                <a:close/>
                <a:moveTo>
                  <a:pt x="411" y="21"/>
                </a:moveTo>
                <a:lnTo>
                  <a:pt x="427" y="21"/>
                </a:lnTo>
                <a:lnTo>
                  <a:pt x="427" y="0"/>
                </a:lnTo>
                <a:lnTo>
                  <a:pt x="411" y="0"/>
                </a:lnTo>
                <a:lnTo>
                  <a:pt x="411" y="21"/>
                </a:lnTo>
                <a:close/>
                <a:moveTo>
                  <a:pt x="443" y="21"/>
                </a:moveTo>
                <a:lnTo>
                  <a:pt x="459" y="21"/>
                </a:lnTo>
                <a:lnTo>
                  <a:pt x="459" y="0"/>
                </a:lnTo>
                <a:lnTo>
                  <a:pt x="443" y="0"/>
                </a:lnTo>
                <a:lnTo>
                  <a:pt x="443" y="21"/>
                </a:lnTo>
                <a:close/>
                <a:moveTo>
                  <a:pt x="475" y="21"/>
                </a:moveTo>
                <a:lnTo>
                  <a:pt x="490" y="21"/>
                </a:lnTo>
                <a:lnTo>
                  <a:pt x="490" y="0"/>
                </a:lnTo>
                <a:lnTo>
                  <a:pt x="475" y="0"/>
                </a:lnTo>
                <a:lnTo>
                  <a:pt x="475" y="21"/>
                </a:lnTo>
                <a:close/>
                <a:moveTo>
                  <a:pt x="506" y="21"/>
                </a:moveTo>
                <a:lnTo>
                  <a:pt x="522" y="21"/>
                </a:lnTo>
                <a:lnTo>
                  <a:pt x="522" y="0"/>
                </a:lnTo>
                <a:lnTo>
                  <a:pt x="506" y="0"/>
                </a:lnTo>
                <a:lnTo>
                  <a:pt x="506" y="21"/>
                </a:lnTo>
                <a:close/>
                <a:moveTo>
                  <a:pt x="538" y="21"/>
                </a:moveTo>
                <a:lnTo>
                  <a:pt x="554" y="21"/>
                </a:lnTo>
                <a:lnTo>
                  <a:pt x="554" y="0"/>
                </a:lnTo>
                <a:lnTo>
                  <a:pt x="538" y="0"/>
                </a:lnTo>
                <a:lnTo>
                  <a:pt x="538" y="21"/>
                </a:lnTo>
                <a:close/>
                <a:moveTo>
                  <a:pt x="570" y="21"/>
                </a:moveTo>
                <a:lnTo>
                  <a:pt x="585" y="21"/>
                </a:lnTo>
                <a:lnTo>
                  <a:pt x="585" y="0"/>
                </a:lnTo>
                <a:lnTo>
                  <a:pt x="570" y="0"/>
                </a:lnTo>
                <a:lnTo>
                  <a:pt x="570" y="21"/>
                </a:lnTo>
                <a:close/>
                <a:moveTo>
                  <a:pt x="601" y="21"/>
                </a:moveTo>
                <a:lnTo>
                  <a:pt x="617" y="21"/>
                </a:lnTo>
                <a:lnTo>
                  <a:pt x="617" y="0"/>
                </a:lnTo>
                <a:lnTo>
                  <a:pt x="601" y="0"/>
                </a:lnTo>
                <a:lnTo>
                  <a:pt x="601" y="21"/>
                </a:lnTo>
                <a:close/>
                <a:moveTo>
                  <a:pt x="633" y="21"/>
                </a:moveTo>
                <a:lnTo>
                  <a:pt x="649" y="21"/>
                </a:lnTo>
                <a:lnTo>
                  <a:pt x="649" y="0"/>
                </a:lnTo>
                <a:lnTo>
                  <a:pt x="633" y="0"/>
                </a:lnTo>
                <a:lnTo>
                  <a:pt x="633" y="21"/>
                </a:lnTo>
                <a:close/>
                <a:moveTo>
                  <a:pt x="664" y="21"/>
                </a:moveTo>
                <a:lnTo>
                  <a:pt x="680" y="21"/>
                </a:lnTo>
                <a:lnTo>
                  <a:pt x="680" y="0"/>
                </a:lnTo>
                <a:lnTo>
                  <a:pt x="664" y="0"/>
                </a:lnTo>
                <a:lnTo>
                  <a:pt x="664" y="21"/>
                </a:lnTo>
                <a:close/>
                <a:moveTo>
                  <a:pt x="696" y="21"/>
                </a:moveTo>
                <a:lnTo>
                  <a:pt x="712" y="21"/>
                </a:lnTo>
                <a:lnTo>
                  <a:pt x="712" y="0"/>
                </a:lnTo>
                <a:lnTo>
                  <a:pt x="696" y="0"/>
                </a:lnTo>
                <a:lnTo>
                  <a:pt x="696" y="21"/>
                </a:lnTo>
                <a:close/>
                <a:moveTo>
                  <a:pt x="728" y="21"/>
                </a:moveTo>
                <a:lnTo>
                  <a:pt x="744" y="21"/>
                </a:lnTo>
                <a:lnTo>
                  <a:pt x="744" y="0"/>
                </a:lnTo>
                <a:lnTo>
                  <a:pt x="728" y="0"/>
                </a:lnTo>
                <a:lnTo>
                  <a:pt x="728" y="21"/>
                </a:lnTo>
                <a:close/>
                <a:moveTo>
                  <a:pt x="759" y="21"/>
                </a:moveTo>
                <a:lnTo>
                  <a:pt x="775" y="21"/>
                </a:lnTo>
                <a:lnTo>
                  <a:pt x="775" y="0"/>
                </a:lnTo>
                <a:lnTo>
                  <a:pt x="759" y="0"/>
                </a:lnTo>
                <a:lnTo>
                  <a:pt x="759" y="21"/>
                </a:lnTo>
                <a:close/>
                <a:moveTo>
                  <a:pt x="791" y="21"/>
                </a:moveTo>
                <a:lnTo>
                  <a:pt x="807" y="21"/>
                </a:lnTo>
                <a:lnTo>
                  <a:pt x="807" y="0"/>
                </a:lnTo>
                <a:lnTo>
                  <a:pt x="791" y="0"/>
                </a:lnTo>
                <a:lnTo>
                  <a:pt x="791" y="21"/>
                </a:lnTo>
                <a:close/>
                <a:moveTo>
                  <a:pt x="823" y="21"/>
                </a:moveTo>
                <a:lnTo>
                  <a:pt x="839" y="21"/>
                </a:lnTo>
                <a:lnTo>
                  <a:pt x="839" y="0"/>
                </a:lnTo>
                <a:lnTo>
                  <a:pt x="823" y="0"/>
                </a:lnTo>
                <a:lnTo>
                  <a:pt x="823" y="21"/>
                </a:lnTo>
                <a:close/>
                <a:moveTo>
                  <a:pt x="854" y="21"/>
                </a:moveTo>
                <a:lnTo>
                  <a:pt x="870" y="21"/>
                </a:lnTo>
                <a:lnTo>
                  <a:pt x="870" y="0"/>
                </a:lnTo>
                <a:lnTo>
                  <a:pt x="854" y="0"/>
                </a:lnTo>
                <a:lnTo>
                  <a:pt x="854" y="21"/>
                </a:lnTo>
                <a:close/>
                <a:moveTo>
                  <a:pt x="886" y="21"/>
                </a:moveTo>
                <a:lnTo>
                  <a:pt x="902" y="21"/>
                </a:lnTo>
                <a:lnTo>
                  <a:pt x="902" y="0"/>
                </a:lnTo>
                <a:lnTo>
                  <a:pt x="886" y="0"/>
                </a:lnTo>
                <a:lnTo>
                  <a:pt x="886" y="21"/>
                </a:lnTo>
                <a:close/>
                <a:moveTo>
                  <a:pt x="918" y="21"/>
                </a:moveTo>
                <a:lnTo>
                  <a:pt x="933" y="21"/>
                </a:lnTo>
                <a:lnTo>
                  <a:pt x="933" y="0"/>
                </a:lnTo>
                <a:lnTo>
                  <a:pt x="918" y="0"/>
                </a:lnTo>
                <a:lnTo>
                  <a:pt x="918" y="21"/>
                </a:lnTo>
                <a:close/>
                <a:moveTo>
                  <a:pt x="949" y="21"/>
                </a:moveTo>
                <a:lnTo>
                  <a:pt x="965" y="21"/>
                </a:lnTo>
                <a:lnTo>
                  <a:pt x="965" y="0"/>
                </a:lnTo>
                <a:lnTo>
                  <a:pt x="949" y="0"/>
                </a:lnTo>
                <a:lnTo>
                  <a:pt x="949" y="21"/>
                </a:lnTo>
                <a:close/>
                <a:moveTo>
                  <a:pt x="981" y="21"/>
                </a:moveTo>
                <a:lnTo>
                  <a:pt x="997" y="21"/>
                </a:lnTo>
                <a:lnTo>
                  <a:pt x="997" y="0"/>
                </a:lnTo>
                <a:lnTo>
                  <a:pt x="981" y="0"/>
                </a:lnTo>
                <a:lnTo>
                  <a:pt x="981" y="21"/>
                </a:lnTo>
                <a:close/>
                <a:moveTo>
                  <a:pt x="1013" y="21"/>
                </a:moveTo>
                <a:lnTo>
                  <a:pt x="1028" y="21"/>
                </a:lnTo>
                <a:lnTo>
                  <a:pt x="1028" y="0"/>
                </a:lnTo>
                <a:lnTo>
                  <a:pt x="1013" y="0"/>
                </a:lnTo>
                <a:lnTo>
                  <a:pt x="1013" y="21"/>
                </a:lnTo>
                <a:close/>
                <a:moveTo>
                  <a:pt x="1044" y="21"/>
                </a:moveTo>
                <a:lnTo>
                  <a:pt x="1060" y="21"/>
                </a:lnTo>
                <a:lnTo>
                  <a:pt x="1060" y="0"/>
                </a:lnTo>
                <a:lnTo>
                  <a:pt x="1044" y="0"/>
                </a:lnTo>
                <a:lnTo>
                  <a:pt x="1044" y="21"/>
                </a:lnTo>
                <a:close/>
                <a:moveTo>
                  <a:pt x="1076" y="21"/>
                </a:moveTo>
                <a:lnTo>
                  <a:pt x="1092" y="21"/>
                </a:lnTo>
                <a:lnTo>
                  <a:pt x="1092" y="0"/>
                </a:lnTo>
                <a:lnTo>
                  <a:pt x="1076" y="0"/>
                </a:lnTo>
                <a:lnTo>
                  <a:pt x="1076" y="21"/>
                </a:lnTo>
                <a:close/>
                <a:moveTo>
                  <a:pt x="1108" y="21"/>
                </a:moveTo>
                <a:lnTo>
                  <a:pt x="1123" y="21"/>
                </a:lnTo>
                <a:lnTo>
                  <a:pt x="1123" y="0"/>
                </a:lnTo>
                <a:lnTo>
                  <a:pt x="1108" y="0"/>
                </a:lnTo>
                <a:lnTo>
                  <a:pt x="1108" y="21"/>
                </a:lnTo>
                <a:close/>
                <a:moveTo>
                  <a:pt x="1139" y="21"/>
                </a:moveTo>
                <a:lnTo>
                  <a:pt x="1155" y="21"/>
                </a:lnTo>
                <a:lnTo>
                  <a:pt x="1155" y="0"/>
                </a:lnTo>
                <a:lnTo>
                  <a:pt x="1139" y="0"/>
                </a:lnTo>
                <a:lnTo>
                  <a:pt x="1139" y="21"/>
                </a:lnTo>
                <a:close/>
                <a:moveTo>
                  <a:pt x="1171" y="21"/>
                </a:moveTo>
                <a:lnTo>
                  <a:pt x="1187" y="21"/>
                </a:lnTo>
                <a:lnTo>
                  <a:pt x="1187" y="0"/>
                </a:lnTo>
                <a:lnTo>
                  <a:pt x="1171" y="0"/>
                </a:lnTo>
                <a:lnTo>
                  <a:pt x="1171" y="21"/>
                </a:lnTo>
                <a:close/>
                <a:moveTo>
                  <a:pt x="1203" y="21"/>
                </a:moveTo>
                <a:lnTo>
                  <a:pt x="1218" y="21"/>
                </a:lnTo>
                <a:lnTo>
                  <a:pt x="1218" y="0"/>
                </a:lnTo>
                <a:lnTo>
                  <a:pt x="1203" y="0"/>
                </a:lnTo>
                <a:lnTo>
                  <a:pt x="1203" y="21"/>
                </a:lnTo>
                <a:close/>
                <a:moveTo>
                  <a:pt x="1234" y="21"/>
                </a:moveTo>
                <a:lnTo>
                  <a:pt x="1250" y="21"/>
                </a:lnTo>
                <a:lnTo>
                  <a:pt x="1250" y="0"/>
                </a:lnTo>
                <a:lnTo>
                  <a:pt x="1234" y="0"/>
                </a:lnTo>
                <a:lnTo>
                  <a:pt x="1234" y="21"/>
                </a:lnTo>
                <a:close/>
                <a:moveTo>
                  <a:pt x="1266" y="21"/>
                </a:moveTo>
                <a:lnTo>
                  <a:pt x="1282" y="21"/>
                </a:lnTo>
                <a:lnTo>
                  <a:pt x="1282" y="0"/>
                </a:lnTo>
                <a:lnTo>
                  <a:pt x="1266" y="0"/>
                </a:lnTo>
                <a:lnTo>
                  <a:pt x="1266" y="21"/>
                </a:lnTo>
                <a:close/>
                <a:moveTo>
                  <a:pt x="1297" y="21"/>
                </a:moveTo>
                <a:lnTo>
                  <a:pt x="1313" y="21"/>
                </a:lnTo>
                <a:lnTo>
                  <a:pt x="1313" y="0"/>
                </a:lnTo>
                <a:lnTo>
                  <a:pt x="1297" y="0"/>
                </a:lnTo>
                <a:lnTo>
                  <a:pt x="1297" y="21"/>
                </a:lnTo>
                <a:close/>
                <a:moveTo>
                  <a:pt x="1329" y="21"/>
                </a:moveTo>
                <a:lnTo>
                  <a:pt x="1345" y="21"/>
                </a:lnTo>
                <a:lnTo>
                  <a:pt x="1345" y="0"/>
                </a:lnTo>
                <a:lnTo>
                  <a:pt x="1329" y="0"/>
                </a:lnTo>
                <a:lnTo>
                  <a:pt x="1329" y="21"/>
                </a:lnTo>
                <a:close/>
                <a:moveTo>
                  <a:pt x="1361" y="21"/>
                </a:moveTo>
                <a:lnTo>
                  <a:pt x="1377" y="21"/>
                </a:lnTo>
                <a:lnTo>
                  <a:pt x="1377" y="0"/>
                </a:lnTo>
                <a:lnTo>
                  <a:pt x="1361" y="0"/>
                </a:lnTo>
                <a:lnTo>
                  <a:pt x="1361" y="21"/>
                </a:lnTo>
                <a:close/>
                <a:moveTo>
                  <a:pt x="1392" y="21"/>
                </a:moveTo>
                <a:lnTo>
                  <a:pt x="1408" y="21"/>
                </a:lnTo>
                <a:lnTo>
                  <a:pt x="1408" y="0"/>
                </a:lnTo>
                <a:lnTo>
                  <a:pt x="1392" y="0"/>
                </a:lnTo>
                <a:lnTo>
                  <a:pt x="1392" y="21"/>
                </a:lnTo>
                <a:close/>
                <a:moveTo>
                  <a:pt x="1424" y="21"/>
                </a:moveTo>
                <a:lnTo>
                  <a:pt x="1440" y="21"/>
                </a:lnTo>
                <a:lnTo>
                  <a:pt x="1440" y="0"/>
                </a:lnTo>
                <a:lnTo>
                  <a:pt x="1424" y="0"/>
                </a:lnTo>
                <a:lnTo>
                  <a:pt x="1424" y="21"/>
                </a:lnTo>
                <a:close/>
                <a:moveTo>
                  <a:pt x="1456" y="21"/>
                </a:moveTo>
                <a:lnTo>
                  <a:pt x="1472" y="21"/>
                </a:lnTo>
                <a:lnTo>
                  <a:pt x="1472" y="0"/>
                </a:lnTo>
                <a:lnTo>
                  <a:pt x="1456" y="0"/>
                </a:lnTo>
                <a:lnTo>
                  <a:pt x="1456" y="21"/>
                </a:lnTo>
                <a:close/>
                <a:moveTo>
                  <a:pt x="1487" y="21"/>
                </a:moveTo>
                <a:lnTo>
                  <a:pt x="1503" y="21"/>
                </a:lnTo>
                <a:lnTo>
                  <a:pt x="1503" y="0"/>
                </a:lnTo>
                <a:lnTo>
                  <a:pt x="1487" y="0"/>
                </a:lnTo>
                <a:lnTo>
                  <a:pt x="1487" y="21"/>
                </a:lnTo>
                <a:close/>
                <a:moveTo>
                  <a:pt x="1519" y="21"/>
                </a:moveTo>
                <a:lnTo>
                  <a:pt x="1535" y="21"/>
                </a:lnTo>
                <a:lnTo>
                  <a:pt x="1535" y="0"/>
                </a:lnTo>
                <a:lnTo>
                  <a:pt x="1519" y="0"/>
                </a:lnTo>
                <a:lnTo>
                  <a:pt x="1519" y="21"/>
                </a:lnTo>
                <a:close/>
                <a:moveTo>
                  <a:pt x="1551" y="21"/>
                </a:moveTo>
                <a:lnTo>
                  <a:pt x="1567" y="21"/>
                </a:lnTo>
                <a:lnTo>
                  <a:pt x="1567" y="0"/>
                </a:lnTo>
                <a:lnTo>
                  <a:pt x="1551" y="0"/>
                </a:lnTo>
                <a:lnTo>
                  <a:pt x="1551" y="21"/>
                </a:lnTo>
                <a:close/>
                <a:moveTo>
                  <a:pt x="1582" y="21"/>
                </a:moveTo>
                <a:lnTo>
                  <a:pt x="1598" y="21"/>
                </a:lnTo>
                <a:lnTo>
                  <a:pt x="1598" y="0"/>
                </a:lnTo>
                <a:lnTo>
                  <a:pt x="1582" y="0"/>
                </a:lnTo>
                <a:lnTo>
                  <a:pt x="1582" y="21"/>
                </a:lnTo>
                <a:close/>
                <a:moveTo>
                  <a:pt x="1614" y="21"/>
                </a:moveTo>
                <a:lnTo>
                  <a:pt x="1630" y="21"/>
                </a:lnTo>
                <a:lnTo>
                  <a:pt x="1630" y="0"/>
                </a:lnTo>
                <a:lnTo>
                  <a:pt x="1614" y="0"/>
                </a:lnTo>
                <a:lnTo>
                  <a:pt x="1614" y="21"/>
                </a:lnTo>
                <a:close/>
                <a:moveTo>
                  <a:pt x="1646" y="21"/>
                </a:moveTo>
                <a:lnTo>
                  <a:pt x="1662" y="21"/>
                </a:lnTo>
                <a:lnTo>
                  <a:pt x="1662" y="0"/>
                </a:lnTo>
                <a:lnTo>
                  <a:pt x="1646" y="0"/>
                </a:lnTo>
                <a:lnTo>
                  <a:pt x="1646" y="21"/>
                </a:lnTo>
                <a:close/>
                <a:moveTo>
                  <a:pt x="1677" y="21"/>
                </a:moveTo>
                <a:lnTo>
                  <a:pt x="1693" y="21"/>
                </a:lnTo>
                <a:lnTo>
                  <a:pt x="1693" y="0"/>
                </a:lnTo>
                <a:lnTo>
                  <a:pt x="1677" y="0"/>
                </a:lnTo>
                <a:lnTo>
                  <a:pt x="1677" y="21"/>
                </a:lnTo>
                <a:close/>
                <a:moveTo>
                  <a:pt x="1709" y="21"/>
                </a:moveTo>
                <a:lnTo>
                  <a:pt x="1725" y="21"/>
                </a:lnTo>
                <a:lnTo>
                  <a:pt x="1725" y="0"/>
                </a:lnTo>
                <a:lnTo>
                  <a:pt x="1709" y="0"/>
                </a:lnTo>
                <a:lnTo>
                  <a:pt x="1709" y="21"/>
                </a:lnTo>
                <a:close/>
                <a:moveTo>
                  <a:pt x="1741" y="21"/>
                </a:moveTo>
                <a:lnTo>
                  <a:pt x="1757" y="21"/>
                </a:lnTo>
                <a:lnTo>
                  <a:pt x="1757" y="0"/>
                </a:lnTo>
                <a:lnTo>
                  <a:pt x="1741" y="0"/>
                </a:lnTo>
                <a:lnTo>
                  <a:pt x="1741" y="21"/>
                </a:lnTo>
                <a:close/>
                <a:moveTo>
                  <a:pt x="1772" y="21"/>
                </a:moveTo>
                <a:lnTo>
                  <a:pt x="1788" y="21"/>
                </a:lnTo>
                <a:lnTo>
                  <a:pt x="1788" y="0"/>
                </a:lnTo>
                <a:lnTo>
                  <a:pt x="1772" y="0"/>
                </a:lnTo>
                <a:lnTo>
                  <a:pt x="1772" y="21"/>
                </a:lnTo>
                <a:close/>
                <a:moveTo>
                  <a:pt x="1804" y="21"/>
                </a:moveTo>
                <a:lnTo>
                  <a:pt x="1820" y="21"/>
                </a:lnTo>
                <a:lnTo>
                  <a:pt x="1820" y="0"/>
                </a:lnTo>
                <a:lnTo>
                  <a:pt x="1804" y="0"/>
                </a:lnTo>
                <a:lnTo>
                  <a:pt x="1804" y="21"/>
                </a:lnTo>
                <a:close/>
                <a:moveTo>
                  <a:pt x="1836" y="21"/>
                </a:moveTo>
                <a:lnTo>
                  <a:pt x="1852" y="21"/>
                </a:lnTo>
                <a:lnTo>
                  <a:pt x="1852" y="0"/>
                </a:lnTo>
                <a:lnTo>
                  <a:pt x="1836" y="0"/>
                </a:lnTo>
                <a:lnTo>
                  <a:pt x="1836" y="21"/>
                </a:lnTo>
                <a:close/>
                <a:moveTo>
                  <a:pt x="1867" y="21"/>
                </a:moveTo>
                <a:lnTo>
                  <a:pt x="1883" y="21"/>
                </a:lnTo>
                <a:lnTo>
                  <a:pt x="1883" y="0"/>
                </a:lnTo>
                <a:lnTo>
                  <a:pt x="1867" y="0"/>
                </a:lnTo>
                <a:lnTo>
                  <a:pt x="1867" y="21"/>
                </a:lnTo>
                <a:close/>
                <a:moveTo>
                  <a:pt x="1899" y="21"/>
                </a:moveTo>
                <a:lnTo>
                  <a:pt x="1915" y="21"/>
                </a:lnTo>
                <a:lnTo>
                  <a:pt x="1915" y="0"/>
                </a:lnTo>
                <a:lnTo>
                  <a:pt x="1899" y="0"/>
                </a:lnTo>
                <a:lnTo>
                  <a:pt x="1899" y="21"/>
                </a:lnTo>
                <a:close/>
                <a:moveTo>
                  <a:pt x="1931" y="21"/>
                </a:moveTo>
                <a:lnTo>
                  <a:pt x="1947" y="21"/>
                </a:lnTo>
                <a:lnTo>
                  <a:pt x="1947" y="0"/>
                </a:lnTo>
                <a:lnTo>
                  <a:pt x="1931" y="0"/>
                </a:lnTo>
                <a:lnTo>
                  <a:pt x="1931" y="21"/>
                </a:lnTo>
                <a:close/>
                <a:moveTo>
                  <a:pt x="1962" y="21"/>
                </a:moveTo>
                <a:lnTo>
                  <a:pt x="1978" y="21"/>
                </a:lnTo>
                <a:lnTo>
                  <a:pt x="1978" y="0"/>
                </a:lnTo>
                <a:lnTo>
                  <a:pt x="1962" y="0"/>
                </a:lnTo>
                <a:lnTo>
                  <a:pt x="1962" y="21"/>
                </a:lnTo>
                <a:close/>
                <a:moveTo>
                  <a:pt x="1994" y="21"/>
                </a:moveTo>
                <a:lnTo>
                  <a:pt x="2010" y="21"/>
                </a:lnTo>
                <a:lnTo>
                  <a:pt x="2010" y="0"/>
                </a:lnTo>
                <a:lnTo>
                  <a:pt x="1994" y="0"/>
                </a:lnTo>
                <a:lnTo>
                  <a:pt x="1994" y="21"/>
                </a:lnTo>
                <a:close/>
                <a:moveTo>
                  <a:pt x="2026" y="21"/>
                </a:moveTo>
                <a:lnTo>
                  <a:pt x="2042" y="21"/>
                </a:lnTo>
                <a:lnTo>
                  <a:pt x="2042" y="0"/>
                </a:lnTo>
                <a:lnTo>
                  <a:pt x="2026" y="0"/>
                </a:lnTo>
                <a:lnTo>
                  <a:pt x="2026" y="21"/>
                </a:lnTo>
                <a:close/>
                <a:moveTo>
                  <a:pt x="2057" y="21"/>
                </a:moveTo>
                <a:lnTo>
                  <a:pt x="2073" y="21"/>
                </a:lnTo>
                <a:lnTo>
                  <a:pt x="2073" y="0"/>
                </a:lnTo>
                <a:lnTo>
                  <a:pt x="2057" y="0"/>
                </a:lnTo>
                <a:lnTo>
                  <a:pt x="2057" y="21"/>
                </a:lnTo>
                <a:close/>
                <a:moveTo>
                  <a:pt x="2089" y="21"/>
                </a:moveTo>
                <a:lnTo>
                  <a:pt x="2105" y="21"/>
                </a:lnTo>
                <a:lnTo>
                  <a:pt x="2105" y="0"/>
                </a:lnTo>
                <a:lnTo>
                  <a:pt x="2089" y="0"/>
                </a:lnTo>
                <a:lnTo>
                  <a:pt x="2089" y="21"/>
                </a:lnTo>
                <a:close/>
                <a:moveTo>
                  <a:pt x="2121" y="21"/>
                </a:moveTo>
                <a:lnTo>
                  <a:pt x="2137" y="21"/>
                </a:lnTo>
                <a:lnTo>
                  <a:pt x="2137" y="0"/>
                </a:lnTo>
                <a:lnTo>
                  <a:pt x="2121" y="0"/>
                </a:lnTo>
                <a:lnTo>
                  <a:pt x="2121" y="21"/>
                </a:lnTo>
                <a:close/>
                <a:moveTo>
                  <a:pt x="2152" y="21"/>
                </a:moveTo>
                <a:lnTo>
                  <a:pt x="2168" y="21"/>
                </a:lnTo>
                <a:lnTo>
                  <a:pt x="2168" y="0"/>
                </a:lnTo>
                <a:lnTo>
                  <a:pt x="2152" y="0"/>
                </a:lnTo>
                <a:lnTo>
                  <a:pt x="2152" y="21"/>
                </a:lnTo>
                <a:close/>
                <a:moveTo>
                  <a:pt x="2184" y="21"/>
                </a:moveTo>
                <a:lnTo>
                  <a:pt x="2200" y="21"/>
                </a:lnTo>
                <a:lnTo>
                  <a:pt x="2200" y="0"/>
                </a:lnTo>
                <a:lnTo>
                  <a:pt x="2184" y="0"/>
                </a:lnTo>
                <a:lnTo>
                  <a:pt x="2184" y="21"/>
                </a:lnTo>
                <a:close/>
                <a:moveTo>
                  <a:pt x="2216" y="21"/>
                </a:moveTo>
                <a:lnTo>
                  <a:pt x="2232" y="21"/>
                </a:lnTo>
                <a:lnTo>
                  <a:pt x="2232" y="0"/>
                </a:lnTo>
                <a:lnTo>
                  <a:pt x="2216" y="0"/>
                </a:lnTo>
                <a:lnTo>
                  <a:pt x="2216" y="21"/>
                </a:lnTo>
                <a:close/>
                <a:moveTo>
                  <a:pt x="2247" y="21"/>
                </a:moveTo>
                <a:lnTo>
                  <a:pt x="2263" y="21"/>
                </a:lnTo>
                <a:lnTo>
                  <a:pt x="2263" y="0"/>
                </a:lnTo>
                <a:lnTo>
                  <a:pt x="2247" y="0"/>
                </a:lnTo>
                <a:lnTo>
                  <a:pt x="2247" y="21"/>
                </a:lnTo>
                <a:close/>
                <a:moveTo>
                  <a:pt x="2279" y="21"/>
                </a:moveTo>
                <a:lnTo>
                  <a:pt x="2295" y="21"/>
                </a:lnTo>
                <a:lnTo>
                  <a:pt x="2295" y="0"/>
                </a:lnTo>
                <a:lnTo>
                  <a:pt x="2279" y="0"/>
                </a:lnTo>
                <a:lnTo>
                  <a:pt x="2279" y="21"/>
                </a:lnTo>
                <a:close/>
                <a:moveTo>
                  <a:pt x="2311" y="21"/>
                </a:moveTo>
                <a:lnTo>
                  <a:pt x="2327" y="21"/>
                </a:lnTo>
                <a:lnTo>
                  <a:pt x="2327" y="0"/>
                </a:lnTo>
                <a:lnTo>
                  <a:pt x="2311" y="0"/>
                </a:lnTo>
                <a:lnTo>
                  <a:pt x="2311" y="21"/>
                </a:lnTo>
                <a:close/>
                <a:moveTo>
                  <a:pt x="2342" y="21"/>
                </a:moveTo>
                <a:lnTo>
                  <a:pt x="2358" y="21"/>
                </a:lnTo>
                <a:lnTo>
                  <a:pt x="2358" y="0"/>
                </a:lnTo>
                <a:lnTo>
                  <a:pt x="2342" y="0"/>
                </a:lnTo>
                <a:lnTo>
                  <a:pt x="2342" y="21"/>
                </a:lnTo>
                <a:close/>
                <a:moveTo>
                  <a:pt x="2374" y="21"/>
                </a:moveTo>
                <a:lnTo>
                  <a:pt x="2390" y="21"/>
                </a:lnTo>
                <a:lnTo>
                  <a:pt x="2390" y="0"/>
                </a:lnTo>
                <a:lnTo>
                  <a:pt x="2374" y="0"/>
                </a:lnTo>
                <a:lnTo>
                  <a:pt x="2374" y="21"/>
                </a:lnTo>
                <a:close/>
                <a:moveTo>
                  <a:pt x="2406" y="21"/>
                </a:moveTo>
                <a:lnTo>
                  <a:pt x="2422" y="21"/>
                </a:lnTo>
                <a:lnTo>
                  <a:pt x="2422" y="0"/>
                </a:lnTo>
                <a:lnTo>
                  <a:pt x="2406" y="0"/>
                </a:lnTo>
                <a:lnTo>
                  <a:pt x="2406" y="21"/>
                </a:lnTo>
                <a:close/>
                <a:moveTo>
                  <a:pt x="2437" y="21"/>
                </a:moveTo>
                <a:lnTo>
                  <a:pt x="2453" y="21"/>
                </a:lnTo>
                <a:lnTo>
                  <a:pt x="2453" y="0"/>
                </a:lnTo>
                <a:lnTo>
                  <a:pt x="2437" y="0"/>
                </a:lnTo>
                <a:lnTo>
                  <a:pt x="2437" y="21"/>
                </a:lnTo>
                <a:close/>
                <a:moveTo>
                  <a:pt x="2469" y="21"/>
                </a:moveTo>
                <a:lnTo>
                  <a:pt x="2485" y="21"/>
                </a:lnTo>
                <a:lnTo>
                  <a:pt x="2485" y="0"/>
                </a:lnTo>
                <a:lnTo>
                  <a:pt x="2469" y="0"/>
                </a:lnTo>
                <a:lnTo>
                  <a:pt x="2469" y="21"/>
                </a:lnTo>
                <a:close/>
                <a:moveTo>
                  <a:pt x="2501" y="21"/>
                </a:moveTo>
                <a:lnTo>
                  <a:pt x="2517" y="21"/>
                </a:lnTo>
                <a:lnTo>
                  <a:pt x="2517" y="0"/>
                </a:lnTo>
                <a:lnTo>
                  <a:pt x="2501" y="0"/>
                </a:lnTo>
                <a:lnTo>
                  <a:pt x="2501" y="21"/>
                </a:lnTo>
                <a:close/>
                <a:moveTo>
                  <a:pt x="2532" y="21"/>
                </a:moveTo>
                <a:lnTo>
                  <a:pt x="2548" y="21"/>
                </a:lnTo>
                <a:lnTo>
                  <a:pt x="2548" y="0"/>
                </a:lnTo>
                <a:lnTo>
                  <a:pt x="2532" y="0"/>
                </a:lnTo>
                <a:lnTo>
                  <a:pt x="2532" y="21"/>
                </a:lnTo>
                <a:close/>
                <a:moveTo>
                  <a:pt x="2564" y="21"/>
                </a:moveTo>
                <a:lnTo>
                  <a:pt x="2580" y="21"/>
                </a:lnTo>
                <a:lnTo>
                  <a:pt x="2580" y="0"/>
                </a:lnTo>
                <a:lnTo>
                  <a:pt x="2564" y="0"/>
                </a:lnTo>
                <a:lnTo>
                  <a:pt x="2564" y="21"/>
                </a:lnTo>
                <a:close/>
                <a:moveTo>
                  <a:pt x="2596" y="21"/>
                </a:moveTo>
                <a:lnTo>
                  <a:pt x="2612" y="21"/>
                </a:lnTo>
                <a:lnTo>
                  <a:pt x="2612" y="0"/>
                </a:lnTo>
                <a:lnTo>
                  <a:pt x="2596" y="0"/>
                </a:lnTo>
                <a:lnTo>
                  <a:pt x="2596" y="21"/>
                </a:lnTo>
                <a:close/>
                <a:moveTo>
                  <a:pt x="2627" y="21"/>
                </a:moveTo>
                <a:lnTo>
                  <a:pt x="2643" y="21"/>
                </a:lnTo>
                <a:lnTo>
                  <a:pt x="2643" y="0"/>
                </a:lnTo>
                <a:lnTo>
                  <a:pt x="2627" y="0"/>
                </a:lnTo>
                <a:lnTo>
                  <a:pt x="2627" y="21"/>
                </a:lnTo>
                <a:close/>
                <a:moveTo>
                  <a:pt x="2659" y="21"/>
                </a:moveTo>
                <a:lnTo>
                  <a:pt x="2675" y="21"/>
                </a:lnTo>
                <a:lnTo>
                  <a:pt x="2675" y="0"/>
                </a:lnTo>
                <a:lnTo>
                  <a:pt x="2659" y="0"/>
                </a:lnTo>
                <a:lnTo>
                  <a:pt x="2659" y="21"/>
                </a:lnTo>
                <a:close/>
                <a:moveTo>
                  <a:pt x="2691" y="21"/>
                </a:moveTo>
                <a:lnTo>
                  <a:pt x="2707" y="21"/>
                </a:lnTo>
                <a:lnTo>
                  <a:pt x="2707" y="0"/>
                </a:lnTo>
                <a:lnTo>
                  <a:pt x="2691" y="0"/>
                </a:lnTo>
                <a:lnTo>
                  <a:pt x="2691" y="21"/>
                </a:lnTo>
                <a:close/>
                <a:moveTo>
                  <a:pt x="2722" y="21"/>
                </a:moveTo>
                <a:lnTo>
                  <a:pt x="2738" y="21"/>
                </a:lnTo>
                <a:lnTo>
                  <a:pt x="2738" y="0"/>
                </a:lnTo>
                <a:lnTo>
                  <a:pt x="2722" y="0"/>
                </a:lnTo>
                <a:lnTo>
                  <a:pt x="2722" y="21"/>
                </a:lnTo>
                <a:close/>
                <a:moveTo>
                  <a:pt x="2754" y="21"/>
                </a:moveTo>
                <a:lnTo>
                  <a:pt x="2770" y="21"/>
                </a:lnTo>
                <a:lnTo>
                  <a:pt x="2770" y="0"/>
                </a:lnTo>
                <a:lnTo>
                  <a:pt x="2754" y="0"/>
                </a:lnTo>
                <a:lnTo>
                  <a:pt x="2754" y="21"/>
                </a:lnTo>
                <a:close/>
                <a:moveTo>
                  <a:pt x="2786" y="21"/>
                </a:moveTo>
                <a:lnTo>
                  <a:pt x="2802" y="21"/>
                </a:lnTo>
                <a:lnTo>
                  <a:pt x="2802" y="0"/>
                </a:lnTo>
                <a:lnTo>
                  <a:pt x="2786" y="0"/>
                </a:lnTo>
                <a:lnTo>
                  <a:pt x="2786" y="21"/>
                </a:lnTo>
                <a:close/>
                <a:moveTo>
                  <a:pt x="2817" y="21"/>
                </a:moveTo>
                <a:lnTo>
                  <a:pt x="2833" y="21"/>
                </a:lnTo>
                <a:lnTo>
                  <a:pt x="2833" y="0"/>
                </a:lnTo>
                <a:lnTo>
                  <a:pt x="2817" y="0"/>
                </a:lnTo>
                <a:lnTo>
                  <a:pt x="2817" y="21"/>
                </a:lnTo>
                <a:close/>
                <a:moveTo>
                  <a:pt x="2849" y="21"/>
                </a:moveTo>
                <a:lnTo>
                  <a:pt x="2865" y="21"/>
                </a:lnTo>
                <a:lnTo>
                  <a:pt x="2865" y="0"/>
                </a:lnTo>
                <a:lnTo>
                  <a:pt x="2849" y="0"/>
                </a:lnTo>
                <a:lnTo>
                  <a:pt x="2849" y="21"/>
                </a:lnTo>
                <a:close/>
                <a:moveTo>
                  <a:pt x="2881" y="21"/>
                </a:moveTo>
                <a:lnTo>
                  <a:pt x="2897" y="21"/>
                </a:lnTo>
                <a:lnTo>
                  <a:pt x="2897" y="0"/>
                </a:lnTo>
                <a:lnTo>
                  <a:pt x="2881" y="0"/>
                </a:lnTo>
                <a:lnTo>
                  <a:pt x="2881" y="21"/>
                </a:lnTo>
                <a:close/>
                <a:moveTo>
                  <a:pt x="2912" y="21"/>
                </a:moveTo>
                <a:lnTo>
                  <a:pt x="2928" y="21"/>
                </a:lnTo>
                <a:lnTo>
                  <a:pt x="2928" y="0"/>
                </a:lnTo>
                <a:lnTo>
                  <a:pt x="2912" y="0"/>
                </a:lnTo>
                <a:lnTo>
                  <a:pt x="2912" y="21"/>
                </a:lnTo>
                <a:close/>
                <a:moveTo>
                  <a:pt x="2944" y="21"/>
                </a:moveTo>
                <a:lnTo>
                  <a:pt x="2960" y="21"/>
                </a:lnTo>
                <a:lnTo>
                  <a:pt x="2960" y="0"/>
                </a:lnTo>
                <a:lnTo>
                  <a:pt x="2944" y="0"/>
                </a:lnTo>
                <a:lnTo>
                  <a:pt x="2944" y="21"/>
                </a:lnTo>
                <a:close/>
                <a:moveTo>
                  <a:pt x="2976" y="21"/>
                </a:moveTo>
                <a:lnTo>
                  <a:pt x="2991" y="21"/>
                </a:lnTo>
                <a:lnTo>
                  <a:pt x="2991" y="0"/>
                </a:lnTo>
                <a:lnTo>
                  <a:pt x="2976" y="0"/>
                </a:lnTo>
                <a:lnTo>
                  <a:pt x="2976" y="21"/>
                </a:lnTo>
                <a:close/>
                <a:moveTo>
                  <a:pt x="3007" y="21"/>
                </a:moveTo>
                <a:lnTo>
                  <a:pt x="3023" y="21"/>
                </a:lnTo>
                <a:lnTo>
                  <a:pt x="3023" y="0"/>
                </a:lnTo>
                <a:lnTo>
                  <a:pt x="3007" y="0"/>
                </a:lnTo>
                <a:lnTo>
                  <a:pt x="3007" y="21"/>
                </a:lnTo>
                <a:close/>
                <a:moveTo>
                  <a:pt x="3039" y="21"/>
                </a:moveTo>
                <a:lnTo>
                  <a:pt x="3055" y="21"/>
                </a:lnTo>
                <a:lnTo>
                  <a:pt x="3055" y="0"/>
                </a:lnTo>
                <a:lnTo>
                  <a:pt x="3039" y="0"/>
                </a:lnTo>
                <a:lnTo>
                  <a:pt x="3039" y="21"/>
                </a:lnTo>
                <a:close/>
                <a:moveTo>
                  <a:pt x="3071" y="21"/>
                </a:moveTo>
                <a:lnTo>
                  <a:pt x="3086" y="21"/>
                </a:lnTo>
                <a:lnTo>
                  <a:pt x="3086" y="0"/>
                </a:lnTo>
                <a:lnTo>
                  <a:pt x="3071" y="0"/>
                </a:lnTo>
                <a:lnTo>
                  <a:pt x="3071" y="21"/>
                </a:lnTo>
                <a:close/>
                <a:moveTo>
                  <a:pt x="3102" y="21"/>
                </a:moveTo>
                <a:lnTo>
                  <a:pt x="3118" y="21"/>
                </a:lnTo>
                <a:lnTo>
                  <a:pt x="3118" y="0"/>
                </a:lnTo>
                <a:lnTo>
                  <a:pt x="3102" y="0"/>
                </a:lnTo>
                <a:lnTo>
                  <a:pt x="3102" y="21"/>
                </a:lnTo>
                <a:close/>
                <a:moveTo>
                  <a:pt x="3134" y="21"/>
                </a:moveTo>
                <a:lnTo>
                  <a:pt x="3150" y="21"/>
                </a:lnTo>
                <a:lnTo>
                  <a:pt x="3150" y="0"/>
                </a:lnTo>
                <a:lnTo>
                  <a:pt x="3134" y="0"/>
                </a:lnTo>
                <a:lnTo>
                  <a:pt x="3134" y="21"/>
                </a:lnTo>
                <a:close/>
                <a:moveTo>
                  <a:pt x="3166" y="21"/>
                </a:moveTo>
                <a:lnTo>
                  <a:pt x="3181" y="21"/>
                </a:lnTo>
                <a:lnTo>
                  <a:pt x="3181" y="0"/>
                </a:lnTo>
                <a:lnTo>
                  <a:pt x="3166" y="0"/>
                </a:lnTo>
                <a:lnTo>
                  <a:pt x="3166" y="21"/>
                </a:lnTo>
                <a:close/>
                <a:moveTo>
                  <a:pt x="3197" y="21"/>
                </a:moveTo>
                <a:lnTo>
                  <a:pt x="3213" y="21"/>
                </a:lnTo>
                <a:lnTo>
                  <a:pt x="3213" y="0"/>
                </a:lnTo>
                <a:lnTo>
                  <a:pt x="3197" y="0"/>
                </a:lnTo>
                <a:lnTo>
                  <a:pt x="3197" y="21"/>
                </a:lnTo>
                <a:close/>
                <a:moveTo>
                  <a:pt x="3229" y="21"/>
                </a:moveTo>
                <a:lnTo>
                  <a:pt x="3245" y="21"/>
                </a:lnTo>
                <a:lnTo>
                  <a:pt x="3245" y="0"/>
                </a:lnTo>
                <a:lnTo>
                  <a:pt x="3229" y="0"/>
                </a:lnTo>
                <a:lnTo>
                  <a:pt x="3229" y="21"/>
                </a:lnTo>
                <a:close/>
                <a:moveTo>
                  <a:pt x="3261" y="21"/>
                </a:moveTo>
                <a:lnTo>
                  <a:pt x="3276" y="21"/>
                </a:lnTo>
                <a:lnTo>
                  <a:pt x="3276" y="0"/>
                </a:lnTo>
                <a:lnTo>
                  <a:pt x="3261" y="0"/>
                </a:lnTo>
                <a:lnTo>
                  <a:pt x="3261" y="21"/>
                </a:lnTo>
                <a:close/>
                <a:moveTo>
                  <a:pt x="3292" y="21"/>
                </a:moveTo>
                <a:lnTo>
                  <a:pt x="3308" y="21"/>
                </a:lnTo>
                <a:lnTo>
                  <a:pt x="3308" y="0"/>
                </a:lnTo>
                <a:lnTo>
                  <a:pt x="3292" y="0"/>
                </a:lnTo>
                <a:lnTo>
                  <a:pt x="3292" y="21"/>
                </a:lnTo>
                <a:close/>
                <a:moveTo>
                  <a:pt x="3324" y="21"/>
                </a:moveTo>
                <a:lnTo>
                  <a:pt x="3340" y="21"/>
                </a:lnTo>
                <a:lnTo>
                  <a:pt x="3340" y="0"/>
                </a:lnTo>
                <a:lnTo>
                  <a:pt x="3324" y="0"/>
                </a:lnTo>
                <a:lnTo>
                  <a:pt x="3324" y="21"/>
                </a:lnTo>
                <a:close/>
                <a:moveTo>
                  <a:pt x="3355" y="21"/>
                </a:moveTo>
                <a:lnTo>
                  <a:pt x="3371" y="21"/>
                </a:lnTo>
                <a:lnTo>
                  <a:pt x="3371" y="0"/>
                </a:lnTo>
                <a:lnTo>
                  <a:pt x="3355" y="0"/>
                </a:lnTo>
                <a:lnTo>
                  <a:pt x="3355" y="21"/>
                </a:lnTo>
                <a:close/>
                <a:moveTo>
                  <a:pt x="3387" y="21"/>
                </a:moveTo>
                <a:lnTo>
                  <a:pt x="3403" y="21"/>
                </a:lnTo>
                <a:lnTo>
                  <a:pt x="3403" y="0"/>
                </a:lnTo>
                <a:lnTo>
                  <a:pt x="3387" y="0"/>
                </a:lnTo>
                <a:lnTo>
                  <a:pt x="3387" y="21"/>
                </a:lnTo>
                <a:close/>
                <a:moveTo>
                  <a:pt x="3419" y="21"/>
                </a:moveTo>
                <a:lnTo>
                  <a:pt x="3435" y="21"/>
                </a:lnTo>
                <a:lnTo>
                  <a:pt x="3435" y="0"/>
                </a:lnTo>
                <a:lnTo>
                  <a:pt x="3419" y="0"/>
                </a:lnTo>
                <a:lnTo>
                  <a:pt x="3419" y="21"/>
                </a:lnTo>
                <a:close/>
                <a:moveTo>
                  <a:pt x="3450" y="21"/>
                </a:moveTo>
                <a:lnTo>
                  <a:pt x="3466" y="21"/>
                </a:lnTo>
                <a:lnTo>
                  <a:pt x="3466" y="0"/>
                </a:lnTo>
                <a:lnTo>
                  <a:pt x="3450" y="0"/>
                </a:lnTo>
                <a:lnTo>
                  <a:pt x="3450" y="21"/>
                </a:lnTo>
                <a:close/>
                <a:moveTo>
                  <a:pt x="3482" y="21"/>
                </a:moveTo>
                <a:lnTo>
                  <a:pt x="3498" y="21"/>
                </a:lnTo>
                <a:lnTo>
                  <a:pt x="3498" y="0"/>
                </a:lnTo>
                <a:lnTo>
                  <a:pt x="3482" y="0"/>
                </a:lnTo>
                <a:lnTo>
                  <a:pt x="3482" y="21"/>
                </a:lnTo>
                <a:close/>
                <a:moveTo>
                  <a:pt x="3514" y="21"/>
                </a:moveTo>
                <a:lnTo>
                  <a:pt x="3530" y="21"/>
                </a:lnTo>
                <a:lnTo>
                  <a:pt x="3530" y="0"/>
                </a:lnTo>
                <a:lnTo>
                  <a:pt x="3514" y="0"/>
                </a:lnTo>
                <a:lnTo>
                  <a:pt x="3514" y="21"/>
                </a:lnTo>
                <a:close/>
                <a:moveTo>
                  <a:pt x="3545" y="21"/>
                </a:moveTo>
                <a:lnTo>
                  <a:pt x="3561" y="21"/>
                </a:lnTo>
                <a:lnTo>
                  <a:pt x="3561" y="0"/>
                </a:lnTo>
                <a:lnTo>
                  <a:pt x="3545" y="0"/>
                </a:lnTo>
                <a:lnTo>
                  <a:pt x="3545" y="21"/>
                </a:lnTo>
                <a:close/>
                <a:moveTo>
                  <a:pt x="3577" y="21"/>
                </a:moveTo>
                <a:lnTo>
                  <a:pt x="3593" y="21"/>
                </a:lnTo>
                <a:lnTo>
                  <a:pt x="3593" y="0"/>
                </a:lnTo>
                <a:lnTo>
                  <a:pt x="3577" y="0"/>
                </a:lnTo>
                <a:lnTo>
                  <a:pt x="3577" y="21"/>
                </a:lnTo>
                <a:close/>
                <a:moveTo>
                  <a:pt x="3609" y="21"/>
                </a:moveTo>
                <a:lnTo>
                  <a:pt x="3624" y="21"/>
                </a:lnTo>
                <a:lnTo>
                  <a:pt x="3624" y="0"/>
                </a:lnTo>
                <a:lnTo>
                  <a:pt x="3609" y="0"/>
                </a:lnTo>
                <a:lnTo>
                  <a:pt x="3609" y="21"/>
                </a:lnTo>
                <a:close/>
                <a:moveTo>
                  <a:pt x="3640" y="21"/>
                </a:moveTo>
                <a:lnTo>
                  <a:pt x="3656" y="21"/>
                </a:lnTo>
                <a:lnTo>
                  <a:pt x="3656" y="0"/>
                </a:lnTo>
                <a:lnTo>
                  <a:pt x="3640" y="0"/>
                </a:lnTo>
                <a:lnTo>
                  <a:pt x="3640" y="21"/>
                </a:lnTo>
                <a:close/>
                <a:moveTo>
                  <a:pt x="3672" y="21"/>
                </a:moveTo>
                <a:lnTo>
                  <a:pt x="3688" y="21"/>
                </a:lnTo>
                <a:lnTo>
                  <a:pt x="3688" y="0"/>
                </a:lnTo>
                <a:lnTo>
                  <a:pt x="3672" y="0"/>
                </a:lnTo>
                <a:lnTo>
                  <a:pt x="3672" y="21"/>
                </a:lnTo>
                <a:close/>
                <a:moveTo>
                  <a:pt x="3704" y="21"/>
                </a:moveTo>
                <a:lnTo>
                  <a:pt x="3719" y="21"/>
                </a:lnTo>
                <a:lnTo>
                  <a:pt x="3719" y="0"/>
                </a:lnTo>
                <a:lnTo>
                  <a:pt x="3704" y="0"/>
                </a:lnTo>
                <a:lnTo>
                  <a:pt x="3704" y="21"/>
                </a:lnTo>
                <a:close/>
                <a:moveTo>
                  <a:pt x="3735" y="21"/>
                </a:moveTo>
                <a:lnTo>
                  <a:pt x="3751" y="21"/>
                </a:lnTo>
                <a:lnTo>
                  <a:pt x="3751" y="0"/>
                </a:lnTo>
                <a:lnTo>
                  <a:pt x="3735" y="0"/>
                </a:lnTo>
                <a:lnTo>
                  <a:pt x="3735" y="21"/>
                </a:lnTo>
                <a:close/>
                <a:moveTo>
                  <a:pt x="3767" y="21"/>
                </a:moveTo>
                <a:lnTo>
                  <a:pt x="3783" y="21"/>
                </a:lnTo>
                <a:lnTo>
                  <a:pt x="3783" y="0"/>
                </a:lnTo>
                <a:lnTo>
                  <a:pt x="3767" y="0"/>
                </a:lnTo>
                <a:lnTo>
                  <a:pt x="3767" y="21"/>
                </a:lnTo>
                <a:close/>
                <a:moveTo>
                  <a:pt x="3799" y="21"/>
                </a:moveTo>
                <a:lnTo>
                  <a:pt x="3814" y="21"/>
                </a:lnTo>
                <a:lnTo>
                  <a:pt x="3814" y="0"/>
                </a:lnTo>
                <a:lnTo>
                  <a:pt x="3799" y="0"/>
                </a:lnTo>
                <a:lnTo>
                  <a:pt x="3799" y="21"/>
                </a:lnTo>
                <a:close/>
                <a:moveTo>
                  <a:pt x="3830" y="21"/>
                </a:moveTo>
                <a:lnTo>
                  <a:pt x="3846" y="21"/>
                </a:lnTo>
                <a:lnTo>
                  <a:pt x="3846" y="0"/>
                </a:lnTo>
                <a:lnTo>
                  <a:pt x="3830" y="0"/>
                </a:lnTo>
                <a:lnTo>
                  <a:pt x="3830" y="21"/>
                </a:lnTo>
                <a:close/>
                <a:moveTo>
                  <a:pt x="3862" y="21"/>
                </a:moveTo>
                <a:lnTo>
                  <a:pt x="3878" y="21"/>
                </a:lnTo>
                <a:lnTo>
                  <a:pt x="3878" y="0"/>
                </a:lnTo>
                <a:lnTo>
                  <a:pt x="3862" y="0"/>
                </a:lnTo>
                <a:lnTo>
                  <a:pt x="3862" y="21"/>
                </a:lnTo>
                <a:close/>
                <a:moveTo>
                  <a:pt x="3894" y="21"/>
                </a:moveTo>
                <a:lnTo>
                  <a:pt x="3909" y="21"/>
                </a:lnTo>
                <a:lnTo>
                  <a:pt x="3909" y="0"/>
                </a:lnTo>
                <a:lnTo>
                  <a:pt x="3894" y="0"/>
                </a:lnTo>
                <a:lnTo>
                  <a:pt x="3894" y="21"/>
                </a:lnTo>
                <a:close/>
                <a:moveTo>
                  <a:pt x="3925" y="21"/>
                </a:moveTo>
                <a:lnTo>
                  <a:pt x="3941" y="21"/>
                </a:lnTo>
                <a:lnTo>
                  <a:pt x="3941" y="0"/>
                </a:lnTo>
                <a:lnTo>
                  <a:pt x="3925" y="0"/>
                </a:lnTo>
                <a:lnTo>
                  <a:pt x="3925" y="21"/>
                </a:lnTo>
                <a:close/>
                <a:moveTo>
                  <a:pt x="3957" y="21"/>
                </a:moveTo>
                <a:lnTo>
                  <a:pt x="3973" y="21"/>
                </a:lnTo>
                <a:lnTo>
                  <a:pt x="3973" y="0"/>
                </a:lnTo>
                <a:lnTo>
                  <a:pt x="3957" y="0"/>
                </a:lnTo>
                <a:lnTo>
                  <a:pt x="3957" y="21"/>
                </a:lnTo>
                <a:close/>
                <a:moveTo>
                  <a:pt x="3988" y="21"/>
                </a:moveTo>
                <a:lnTo>
                  <a:pt x="4004" y="21"/>
                </a:lnTo>
                <a:lnTo>
                  <a:pt x="4004" y="0"/>
                </a:lnTo>
                <a:lnTo>
                  <a:pt x="3988" y="0"/>
                </a:lnTo>
                <a:lnTo>
                  <a:pt x="3988" y="21"/>
                </a:lnTo>
                <a:close/>
                <a:moveTo>
                  <a:pt x="4020" y="21"/>
                </a:moveTo>
                <a:lnTo>
                  <a:pt x="4036" y="21"/>
                </a:lnTo>
                <a:lnTo>
                  <a:pt x="4036" y="0"/>
                </a:lnTo>
                <a:lnTo>
                  <a:pt x="4020" y="0"/>
                </a:lnTo>
                <a:lnTo>
                  <a:pt x="4020" y="21"/>
                </a:lnTo>
                <a:close/>
                <a:moveTo>
                  <a:pt x="4052" y="21"/>
                </a:moveTo>
                <a:lnTo>
                  <a:pt x="4068" y="21"/>
                </a:lnTo>
                <a:lnTo>
                  <a:pt x="4068" y="0"/>
                </a:lnTo>
                <a:lnTo>
                  <a:pt x="4052" y="0"/>
                </a:lnTo>
                <a:lnTo>
                  <a:pt x="4052" y="21"/>
                </a:lnTo>
                <a:close/>
                <a:moveTo>
                  <a:pt x="4083" y="21"/>
                </a:moveTo>
                <a:lnTo>
                  <a:pt x="4099" y="21"/>
                </a:lnTo>
                <a:lnTo>
                  <a:pt x="4099" y="0"/>
                </a:lnTo>
                <a:lnTo>
                  <a:pt x="4083" y="0"/>
                </a:lnTo>
                <a:lnTo>
                  <a:pt x="4083" y="21"/>
                </a:lnTo>
                <a:close/>
                <a:moveTo>
                  <a:pt x="4115" y="21"/>
                </a:moveTo>
                <a:lnTo>
                  <a:pt x="4131" y="21"/>
                </a:lnTo>
                <a:lnTo>
                  <a:pt x="4131" y="0"/>
                </a:lnTo>
                <a:lnTo>
                  <a:pt x="4115" y="0"/>
                </a:lnTo>
                <a:lnTo>
                  <a:pt x="4115" y="21"/>
                </a:lnTo>
                <a:close/>
                <a:moveTo>
                  <a:pt x="4147" y="21"/>
                </a:moveTo>
                <a:lnTo>
                  <a:pt x="4163" y="21"/>
                </a:lnTo>
                <a:lnTo>
                  <a:pt x="4163" y="0"/>
                </a:lnTo>
                <a:lnTo>
                  <a:pt x="4147" y="0"/>
                </a:lnTo>
                <a:lnTo>
                  <a:pt x="4147" y="21"/>
                </a:lnTo>
                <a:close/>
                <a:moveTo>
                  <a:pt x="4178" y="21"/>
                </a:moveTo>
                <a:lnTo>
                  <a:pt x="4194" y="21"/>
                </a:lnTo>
                <a:lnTo>
                  <a:pt x="4194" y="0"/>
                </a:lnTo>
                <a:lnTo>
                  <a:pt x="4178" y="0"/>
                </a:lnTo>
                <a:lnTo>
                  <a:pt x="4178" y="21"/>
                </a:lnTo>
                <a:close/>
                <a:moveTo>
                  <a:pt x="4210" y="21"/>
                </a:moveTo>
                <a:lnTo>
                  <a:pt x="4226" y="21"/>
                </a:lnTo>
                <a:lnTo>
                  <a:pt x="4226" y="0"/>
                </a:lnTo>
                <a:lnTo>
                  <a:pt x="4210" y="0"/>
                </a:lnTo>
                <a:lnTo>
                  <a:pt x="4210" y="21"/>
                </a:lnTo>
                <a:close/>
                <a:moveTo>
                  <a:pt x="4242" y="21"/>
                </a:moveTo>
                <a:lnTo>
                  <a:pt x="4257" y="21"/>
                </a:lnTo>
                <a:lnTo>
                  <a:pt x="4257" y="0"/>
                </a:lnTo>
                <a:lnTo>
                  <a:pt x="4242" y="0"/>
                </a:lnTo>
                <a:lnTo>
                  <a:pt x="4242" y="21"/>
                </a:lnTo>
                <a:close/>
                <a:moveTo>
                  <a:pt x="4273" y="21"/>
                </a:moveTo>
                <a:lnTo>
                  <a:pt x="4289" y="21"/>
                </a:lnTo>
                <a:lnTo>
                  <a:pt x="4289" y="0"/>
                </a:lnTo>
                <a:lnTo>
                  <a:pt x="4273" y="0"/>
                </a:lnTo>
                <a:lnTo>
                  <a:pt x="4273" y="21"/>
                </a:lnTo>
                <a:close/>
                <a:moveTo>
                  <a:pt x="4305" y="21"/>
                </a:moveTo>
                <a:lnTo>
                  <a:pt x="4321" y="21"/>
                </a:lnTo>
                <a:lnTo>
                  <a:pt x="4321" y="0"/>
                </a:lnTo>
                <a:lnTo>
                  <a:pt x="4305" y="0"/>
                </a:lnTo>
                <a:lnTo>
                  <a:pt x="4305" y="21"/>
                </a:lnTo>
                <a:close/>
                <a:moveTo>
                  <a:pt x="4337" y="21"/>
                </a:moveTo>
                <a:lnTo>
                  <a:pt x="4352" y="21"/>
                </a:lnTo>
                <a:lnTo>
                  <a:pt x="4352" y="0"/>
                </a:lnTo>
                <a:lnTo>
                  <a:pt x="4337" y="0"/>
                </a:lnTo>
                <a:lnTo>
                  <a:pt x="4337" y="21"/>
                </a:lnTo>
                <a:close/>
                <a:moveTo>
                  <a:pt x="4368" y="21"/>
                </a:moveTo>
                <a:lnTo>
                  <a:pt x="4384" y="21"/>
                </a:lnTo>
                <a:lnTo>
                  <a:pt x="4384" y="0"/>
                </a:lnTo>
                <a:lnTo>
                  <a:pt x="4368" y="0"/>
                </a:lnTo>
                <a:lnTo>
                  <a:pt x="4368" y="21"/>
                </a:lnTo>
                <a:close/>
                <a:moveTo>
                  <a:pt x="4400" y="21"/>
                </a:moveTo>
                <a:lnTo>
                  <a:pt x="4416" y="21"/>
                </a:lnTo>
                <a:lnTo>
                  <a:pt x="4416" y="0"/>
                </a:lnTo>
                <a:lnTo>
                  <a:pt x="4400" y="0"/>
                </a:lnTo>
                <a:lnTo>
                  <a:pt x="4400" y="21"/>
                </a:lnTo>
                <a:close/>
                <a:moveTo>
                  <a:pt x="4432" y="21"/>
                </a:moveTo>
                <a:lnTo>
                  <a:pt x="4447" y="21"/>
                </a:lnTo>
                <a:lnTo>
                  <a:pt x="4447" y="0"/>
                </a:lnTo>
                <a:lnTo>
                  <a:pt x="4432" y="0"/>
                </a:lnTo>
                <a:lnTo>
                  <a:pt x="4432" y="21"/>
                </a:lnTo>
                <a:close/>
                <a:moveTo>
                  <a:pt x="4463" y="21"/>
                </a:moveTo>
                <a:lnTo>
                  <a:pt x="4479" y="21"/>
                </a:lnTo>
                <a:lnTo>
                  <a:pt x="4479" y="0"/>
                </a:lnTo>
                <a:lnTo>
                  <a:pt x="4463" y="0"/>
                </a:lnTo>
                <a:lnTo>
                  <a:pt x="4463" y="21"/>
                </a:lnTo>
                <a:close/>
                <a:moveTo>
                  <a:pt x="4495" y="21"/>
                </a:moveTo>
                <a:lnTo>
                  <a:pt x="4511" y="21"/>
                </a:lnTo>
                <a:lnTo>
                  <a:pt x="4511" y="0"/>
                </a:lnTo>
                <a:lnTo>
                  <a:pt x="4495" y="0"/>
                </a:lnTo>
                <a:lnTo>
                  <a:pt x="4495" y="21"/>
                </a:lnTo>
                <a:close/>
                <a:moveTo>
                  <a:pt x="4526" y="21"/>
                </a:moveTo>
                <a:lnTo>
                  <a:pt x="4542" y="21"/>
                </a:lnTo>
                <a:lnTo>
                  <a:pt x="4542" y="0"/>
                </a:lnTo>
                <a:lnTo>
                  <a:pt x="4526" y="0"/>
                </a:lnTo>
                <a:lnTo>
                  <a:pt x="4526" y="21"/>
                </a:lnTo>
                <a:close/>
                <a:moveTo>
                  <a:pt x="4558" y="21"/>
                </a:moveTo>
                <a:lnTo>
                  <a:pt x="4574" y="21"/>
                </a:lnTo>
                <a:lnTo>
                  <a:pt x="4574" y="0"/>
                </a:lnTo>
                <a:lnTo>
                  <a:pt x="4558" y="0"/>
                </a:lnTo>
                <a:lnTo>
                  <a:pt x="4558" y="21"/>
                </a:lnTo>
                <a:close/>
                <a:moveTo>
                  <a:pt x="4590" y="21"/>
                </a:moveTo>
                <a:lnTo>
                  <a:pt x="4606" y="21"/>
                </a:lnTo>
                <a:lnTo>
                  <a:pt x="4606" y="0"/>
                </a:lnTo>
                <a:lnTo>
                  <a:pt x="4590" y="0"/>
                </a:lnTo>
                <a:lnTo>
                  <a:pt x="4590" y="21"/>
                </a:lnTo>
                <a:close/>
                <a:moveTo>
                  <a:pt x="4621" y="21"/>
                </a:moveTo>
                <a:lnTo>
                  <a:pt x="4637" y="21"/>
                </a:lnTo>
                <a:lnTo>
                  <a:pt x="4637" y="0"/>
                </a:lnTo>
                <a:lnTo>
                  <a:pt x="4621" y="0"/>
                </a:lnTo>
                <a:lnTo>
                  <a:pt x="4621" y="21"/>
                </a:lnTo>
                <a:close/>
                <a:moveTo>
                  <a:pt x="4653" y="21"/>
                </a:moveTo>
                <a:lnTo>
                  <a:pt x="4669" y="21"/>
                </a:lnTo>
                <a:lnTo>
                  <a:pt x="4669" y="0"/>
                </a:lnTo>
                <a:lnTo>
                  <a:pt x="4653" y="0"/>
                </a:lnTo>
                <a:lnTo>
                  <a:pt x="4653" y="21"/>
                </a:lnTo>
                <a:close/>
                <a:moveTo>
                  <a:pt x="4685" y="21"/>
                </a:moveTo>
                <a:lnTo>
                  <a:pt x="4701" y="21"/>
                </a:lnTo>
                <a:lnTo>
                  <a:pt x="4701" y="0"/>
                </a:lnTo>
                <a:lnTo>
                  <a:pt x="4685" y="0"/>
                </a:lnTo>
                <a:lnTo>
                  <a:pt x="4685" y="21"/>
                </a:lnTo>
                <a:close/>
                <a:moveTo>
                  <a:pt x="4716" y="21"/>
                </a:moveTo>
                <a:lnTo>
                  <a:pt x="4732" y="21"/>
                </a:lnTo>
                <a:lnTo>
                  <a:pt x="4732" y="0"/>
                </a:lnTo>
                <a:lnTo>
                  <a:pt x="4716" y="0"/>
                </a:lnTo>
                <a:lnTo>
                  <a:pt x="4716" y="21"/>
                </a:lnTo>
                <a:close/>
                <a:moveTo>
                  <a:pt x="4748" y="21"/>
                </a:moveTo>
                <a:lnTo>
                  <a:pt x="4764" y="21"/>
                </a:lnTo>
                <a:lnTo>
                  <a:pt x="4764" y="0"/>
                </a:lnTo>
                <a:lnTo>
                  <a:pt x="4748" y="0"/>
                </a:lnTo>
                <a:lnTo>
                  <a:pt x="4748" y="21"/>
                </a:lnTo>
                <a:close/>
                <a:moveTo>
                  <a:pt x="4780" y="21"/>
                </a:moveTo>
                <a:lnTo>
                  <a:pt x="4796" y="21"/>
                </a:lnTo>
                <a:lnTo>
                  <a:pt x="4796" y="0"/>
                </a:lnTo>
                <a:lnTo>
                  <a:pt x="4780" y="0"/>
                </a:lnTo>
                <a:lnTo>
                  <a:pt x="4780" y="21"/>
                </a:lnTo>
                <a:close/>
                <a:moveTo>
                  <a:pt x="4811" y="21"/>
                </a:moveTo>
                <a:lnTo>
                  <a:pt x="4827" y="21"/>
                </a:lnTo>
                <a:lnTo>
                  <a:pt x="4827" y="0"/>
                </a:lnTo>
                <a:lnTo>
                  <a:pt x="4811" y="0"/>
                </a:lnTo>
                <a:lnTo>
                  <a:pt x="4811" y="21"/>
                </a:lnTo>
                <a:close/>
                <a:moveTo>
                  <a:pt x="4843" y="21"/>
                </a:moveTo>
                <a:lnTo>
                  <a:pt x="4859" y="21"/>
                </a:lnTo>
                <a:lnTo>
                  <a:pt x="4859" y="0"/>
                </a:lnTo>
                <a:lnTo>
                  <a:pt x="4843" y="0"/>
                </a:lnTo>
                <a:lnTo>
                  <a:pt x="4843" y="21"/>
                </a:lnTo>
                <a:close/>
                <a:moveTo>
                  <a:pt x="4875" y="21"/>
                </a:moveTo>
                <a:lnTo>
                  <a:pt x="4890" y="21"/>
                </a:lnTo>
                <a:lnTo>
                  <a:pt x="4890" y="0"/>
                </a:lnTo>
                <a:lnTo>
                  <a:pt x="4875" y="0"/>
                </a:lnTo>
                <a:lnTo>
                  <a:pt x="4875" y="21"/>
                </a:lnTo>
                <a:close/>
                <a:moveTo>
                  <a:pt x="4906" y="21"/>
                </a:moveTo>
                <a:lnTo>
                  <a:pt x="4922" y="21"/>
                </a:lnTo>
                <a:lnTo>
                  <a:pt x="4922" y="0"/>
                </a:lnTo>
                <a:lnTo>
                  <a:pt x="4906" y="0"/>
                </a:lnTo>
                <a:lnTo>
                  <a:pt x="4906" y="21"/>
                </a:lnTo>
                <a:close/>
                <a:moveTo>
                  <a:pt x="4938" y="21"/>
                </a:moveTo>
                <a:lnTo>
                  <a:pt x="4954" y="21"/>
                </a:lnTo>
                <a:lnTo>
                  <a:pt x="4954" y="0"/>
                </a:lnTo>
                <a:lnTo>
                  <a:pt x="4938" y="0"/>
                </a:lnTo>
                <a:lnTo>
                  <a:pt x="4938" y="21"/>
                </a:lnTo>
                <a:close/>
                <a:moveTo>
                  <a:pt x="4970" y="21"/>
                </a:moveTo>
                <a:lnTo>
                  <a:pt x="4985" y="21"/>
                </a:lnTo>
                <a:lnTo>
                  <a:pt x="4985" y="0"/>
                </a:lnTo>
                <a:lnTo>
                  <a:pt x="4970" y="0"/>
                </a:lnTo>
                <a:lnTo>
                  <a:pt x="4970" y="21"/>
                </a:lnTo>
                <a:close/>
                <a:moveTo>
                  <a:pt x="5001" y="21"/>
                </a:moveTo>
                <a:lnTo>
                  <a:pt x="5017" y="21"/>
                </a:lnTo>
                <a:lnTo>
                  <a:pt x="5017" y="0"/>
                </a:lnTo>
                <a:lnTo>
                  <a:pt x="5001" y="0"/>
                </a:lnTo>
                <a:lnTo>
                  <a:pt x="5001" y="21"/>
                </a:lnTo>
                <a:close/>
                <a:moveTo>
                  <a:pt x="5033" y="21"/>
                </a:moveTo>
                <a:lnTo>
                  <a:pt x="5049" y="21"/>
                </a:lnTo>
                <a:lnTo>
                  <a:pt x="5049" y="0"/>
                </a:lnTo>
                <a:lnTo>
                  <a:pt x="5033" y="0"/>
                </a:lnTo>
                <a:lnTo>
                  <a:pt x="5033" y="21"/>
                </a:lnTo>
                <a:close/>
                <a:moveTo>
                  <a:pt x="5065" y="21"/>
                </a:moveTo>
                <a:lnTo>
                  <a:pt x="5080" y="21"/>
                </a:lnTo>
                <a:lnTo>
                  <a:pt x="5080" y="0"/>
                </a:lnTo>
                <a:lnTo>
                  <a:pt x="5065" y="0"/>
                </a:lnTo>
                <a:lnTo>
                  <a:pt x="5065" y="21"/>
                </a:lnTo>
                <a:close/>
                <a:moveTo>
                  <a:pt x="5096" y="21"/>
                </a:moveTo>
                <a:lnTo>
                  <a:pt x="5112" y="21"/>
                </a:lnTo>
                <a:lnTo>
                  <a:pt x="5112" y="0"/>
                </a:lnTo>
                <a:lnTo>
                  <a:pt x="5096" y="0"/>
                </a:lnTo>
                <a:lnTo>
                  <a:pt x="5096" y="21"/>
                </a:lnTo>
                <a:close/>
                <a:moveTo>
                  <a:pt x="5128" y="21"/>
                </a:moveTo>
                <a:lnTo>
                  <a:pt x="5144" y="21"/>
                </a:lnTo>
                <a:lnTo>
                  <a:pt x="5144" y="0"/>
                </a:lnTo>
                <a:lnTo>
                  <a:pt x="5128" y="0"/>
                </a:lnTo>
                <a:lnTo>
                  <a:pt x="5128" y="21"/>
                </a:lnTo>
                <a:close/>
                <a:moveTo>
                  <a:pt x="5160" y="21"/>
                </a:moveTo>
                <a:lnTo>
                  <a:pt x="5175" y="21"/>
                </a:lnTo>
                <a:lnTo>
                  <a:pt x="5175" y="0"/>
                </a:lnTo>
                <a:lnTo>
                  <a:pt x="5160" y="0"/>
                </a:lnTo>
                <a:lnTo>
                  <a:pt x="5160" y="21"/>
                </a:lnTo>
                <a:close/>
                <a:moveTo>
                  <a:pt x="5191" y="21"/>
                </a:moveTo>
                <a:lnTo>
                  <a:pt x="5207" y="21"/>
                </a:lnTo>
                <a:lnTo>
                  <a:pt x="5207" y="0"/>
                </a:lnTo>
                <a:lnTo>
                  <a:pt x="5191" y="0"/>
                </a:lnTo>
                <a:lnTo>
                  <a:pt x="5191" y="21"/>
                </a:lnTo>
                <a:close/>
                <a:moveTo>
                  <a:pt x="5223" y="21"/>
                </a:moveTo>
                <a:lnTo>
                  <a:pt x="5239" y="21"/>
                </a:lnTo>
                <a:lnTo>
                  <a:pt x="5239" y="0"/>
                </a:lnTo>
                <a:lnTo>
                  <a:pt x="5223" y="0"/>
                </a:lnTo>
                <a:lnTo>
                  <a:pt x="5223" y="21"/>
                </a:lnTo>
                <a:close/>
                <a:moveTo>
                  <a:pt x="5255" y="21"/>
                </a:moveTo>
                <a:lnTo>
                  <a:pt x="5270" y="21"/>
                </a:lnTo>
                <a:lnTo>
                  <a:pt x="5270" y="0"/>
                </a:lnTo>
                <a:lnTo>
                  <a:pt x="5255" y="0"/>
                </a:lnTo>
                <a:lnTo>
                  <a:pt x="5255" y="21"/>
                </a:lnTo>
                <a:close/>
                <a:moveTo>
                  <a:pt x="5286" y="21"/>
                </a:moveTo>
                <a:lnTo>
                  <a:pt x="5302" y="21"/>
                </a:lnTo>
                <a:lnTo>
                  <a:pt x="5302" y="0"/>
                </a:lnTo>
                <a:lnTo>
                  <a:pt x="5286" y="0"/>
                </a:lnTo>
                <a:lnTo>
                  <a:pt x="5286" y="21"/>
                </a:lnTo>
                <a:close/>
                <a:moveTo>
                  <a:pt x="5318" y="21"/>
                </a:moveTo>
                <a:lnTo>
                  <a:pt x="5334" y="21"/>
                </a:lnTo>
                <a:lnTo>
                  <a:pt x="5334" y="0"/>
                </a:lnTo>
                <a:lnTo>
                  <a:pt x="5318" y="0"/>
                </a:lnTo>
                <a:lnTo>
                  <a:pt x="5318" y="21"/>
                </a:lnTo>
                <a:close/>
                <a:moveTo>
                  <a:pt x="5350" y="21"/>
                </a:moveTo>
                <a:lnTo>
                  <a:pt x="5354" y="21"/>
                </a:lnTo>
                <a:lnTo>
                  <a:pt x="5354" y="0"/>
                </a:lnTo>
                <a:lnTo>
                  <a:pt x="5350" y="0"/>
                </a:lnTo>
                <a:lnTo>
                  <a:pt x="5350" y="21"/>
                </a:lnTo>
                <a:close/>
              </a:path>
            </a:pathLst>
          </a:custGeom>
          <a:solidFill>
            <a:srgbClr val="FFD700"/>
          </a:solidFill>
          <a:ln w="0" cap="flat">
            <a:solidFill>
              <a:srgbClr val="FFD70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266" name="Rectangle 251"/>
          <p:cNvSpPr>
            <a:spLocks noChangeArrowheads="1"/>
          </p:cNvSpPr>
          <p:nvPr/>
        </p:nvSpPr>
        <p:spPr bwMode="auto">
          <a:xfrm>
            <a:off x="4917822" y="4571616"/>
            <a:ext cx="5434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(1, 1)</a:t>
            </a:r>
            <a:endParaRPr kumimoji="0" lang="en-US" b="0" i="0" u="none" strike="noStrike" cap="none" normalizeH="0" baseline="0" dirty="0" smtClean="0">
              <a:ln>
                <a:noFill/>
              </a:ln>
              <a:solidFill>
                <a:schemeClr val="tx1"/>
              </a:solidFill>
              <a:effectLst/>
              <a:cs typeface="Arial" pitchFamily="34" charset="0"/>
            </a:endParaRPr>
          </a:p>
        </p:txBody>
      </p:sp>
      <p:sp>
        <p:nvSpPr>
          <p:cNvPr id="267" name="Freeform 237"/>
          <p:cNvSpPr>
            <a:spLocks noEditPoints="1"/>
          </p:cNvSpPr>
          <p:nvPr/>
        </p:nvSpPr>
        <p:spPr bwMode="auto">
          <a:xfrm>
            <a:off x="4177031" y="2290995"/>
            <a:ext cx="4687888" cy="3524250"/>
          </a:xfrm>
          <a:custGeom>
            <a:avLst/>
            <a:gdLst>
              <a:gd name="T0" fmla="*/ 28 w 2953"/>
              <a:gd name="T1" fmla="*/ 2182 h 2220"/>
              <a:gd name="T2" fmla="*/ 96 w 2953"/>
              <a:gd name="T3" fmla="*/ 2130 h 2220"/>
              <a:gd name="T4" fmla="*/ 159 w 2953"/>
              <a:gd name="T5" fmla="*/ 2107 h 2220"/>
              <a:gd name="T6" fmla="*/ 200 w 2953"/>
              <a:gd name="T7" fmla="*/ 2076 h 2220"/>
              <a:gd name="T8" fmla="*/ 228 w 2953"/>
              <a:gd name="T9" fmla="*/ 2056 h 2220"/>
              <a:gd name="T10" fmla="*/ 275 w 2953"/>
              <a:gd name="T11" fmla="*/ 1997 h 2220"/>
              <a:gd name="T12" fmla="*/ 344 w 2953"/>
              <a:gd name="T13" fmla="*/ 1945 h 2220"/>
              <a:gd name="T14" fmla="*/ 406 w 2953"/>
              <a:gd name="T15" fmla="*/ 1922 h 2220"/>
              <a:gd name="T16" fmla="*/ 447 w 2953"/>
              <a:gd name="T17" fmla="*/ 1892 h 2220"/>
              <a:gd name="T18" fmla="*/ 475 w 2953"/>
              <a:gd name="T19" fmla="*/ 1871 h 2220"/>
              <a:gd name="T20" fmla="*/ 522 w 2953"/>
              <a:gd name="T21" fmla="*/ 1812 h 2220"/>
              <a:gd name="T22" fmla="*/ 590 w 2953"/>
              <a:gd name="T23" fmla="*/ 1760 h 2220"/>
              <a:gd name="T24" fmla="*/ 653 w 2953"/>
              <a:gd name="T25" fmla="*/ 1737 h 2220"/>
              <a:gd name="T26" fmla="*/ 695 w 2953"/>
              <a:gd name="T27" fmla="*/ 1707 h 2220"/>
              <a:gd name="T28" fmla="*/ 722 w 2953"/>
              <a:gd name="T29" fmla="*/ 1686 h 2220"/>
              <a:gd name="T30" fmla="*/ 769 w 2953"/>
              <a:gd name="T31" fmla="*/ 1628 h 2220"/>
              <a:gd name="T32" fmla="*/ 838 w 2953"/>
              <a:gd name="T33" fmla="*/ 1576 h 2220"/>
              <a:gd name="T34" fmla="*/ 901 w 2953"/>
              <a:gd name="T35" fmla="*/ 1553 h 2220"/>
              <a:gd name="T36" fmla="*/ 942 w 2953"/>
              <a:gd name="T37" fmla="*/ 1522 h 2220"/>
              <a:gd name="T38" fmla="*/ 969 w 2953"/>
              <a:gd name="T39" fmla="*/ 1502 h 2220"/>
              <a:gd name="T40" fmla="*/ 1016 w 2953"/>
              <a:gd name="T41" fmla="*/ 1442 h 2220"/>
              <a:gd name="T42" fmla="*/ 1085 w 2953"/>
              <a:gd name="T43" fmla="*/ 1391 h 2220"/>
              <a:gd name="T44" fmla="*/ 1147 w 2953"/>
              <a:gd name="T45" fmla="*/ 1368 h 2220"/>
              <a:gd name="T46" fmla="*/ 1189 w 2953"/>
              <a:gd name="T47" fmla="*/ 1338 h 2220"/>
              <a:gd name="T48" fmla="*/ 1216 w 2953"/>
              <a:gd name="T49" fmla="*/ 1317 h 2220"/>
              <a:gd name="T50" fmla="*/ 1263 w 2953"/>
              <a:gd name="T51" fmla="*/ 1258 h 2220"/>
              <a:gd name="T52" fmla="*/ 1332 w 2953"/>
              <a:gd name="T53" fmla="*/ 1206 h 2220"/>
              <a:gd name="T54" fmla="*/ 1395 w 2953"/>
              <a:gd name="T55" fmla="*/ 1183 h 2220"/>
              <a:gd name="T56" fmla="*/ 1436 w 2953"/>
              <a:gd name="T57" fmla="*/ 1152 h 2220"/>
              <a:gd name="T58" fmla="*/ 1463 w 2953"/>
              <a:gd name="T59" fmla="*/ 1132 h 2220"/>
              <a:gd name="T60" fmla="*/ 1510 w 2953"/>
              <a:gd name="T61" fmla="*/ 1073 h 2220"/>
              <a:gd name="T62" fmla="*/ 1579 w 2953"/>
              <a:gd name="T63" fmla="*/ 1022 h 2220"/>
              <a:gd name="T64" fmla="*/ 1642 w 2953"/>
              <a:gd name="T65" fmla="*/ 999 h 2220"/>
              <a:gd name="T66" fmla="*/ 1683 w 2953"/>
              <a:gd name="T67" fmla="*/ 968 h 2220"/>
              <a:gd name="T68" fmla="*/ 1710 w 2953"/>
              <a:gd name="T69" fmla="*/ 947 h 2220"/>
              <a:gd name="T70" fmla="*/ 1758 w 2953"/>
              <a:gd name="T71" fmla="*/ 888 h 2220"/>
              <a:gd name="T72" fmla="*/ 1826 w 2953"/>
              <a:gd name="T73" fmla="*/ 837 h 2220"/>
              <a:gd name="T74" fmla="*/ 1889 w 2953"/>
              <a:gd name="T75" fmla="*/ 814 h 2220"/>
              <a:gd name="T76" fmla="*/ 1930 w 2953"/>
              <a:gd name="T77" fmla="*/ 783 h 2220"/>
              <a:gd name="T78" fmla="*/ 1958 w 2953"/>
              <a:gd name="T79" fmla="*/ 763 h 2220"/>
              <a:gd name="T80" fmla="*/ 2004 w 2953"/>
              <a:gd name="T81" fmla="*/ 703 h 2220"/>
              <a:gd name="T82" fmla="*/ 2073 w 2953"/>
              <a:gd name="T83" fmla="*/ 652 h 2220"/>
              <a:gd name="T84" fmla="*/ 2136 w 2953"/>
              <a:gd name="T85" fmla="*/ 629 h 2220"/>
              <a:gd name="T86" fmla="*/ 2177 w 2953"/>
              <a:gd name="T87" fmla="*/ 598 h 2220"/>
              <a:gd name="T88" fmla="*/ 2205 w 2953"/>
              <a:gd name="T89" fmla="*/ 578 h 2220"/>
              <a:gd name="T90" fmla="*/ 2252 w 2953"/>
              <a:gd name="T91" fmla="*/ 519 h 2220"/>
              <a:gd name="T92" fmla="*/ 2320 w 2953"/>
              <a:gd name="T93" fmla="*/ 468 h 2220"/>
              <a:gd name="T94" fmla="*/ 2383 w 2953"/>
              <a:gd name="T95" fmla="*/ 445 h 2220"/>
              <a:gd name="T96" fmla="*/ 2424 w 2953"/>
              <a:gd name="T97" fmla="*/ 413 h 2220"/>
              <a:gd name="T98" fmla="*/ 2452 w 2953"/>
              <a:gd name="T99" fmla="*/ 393 h 2220"/>
              <a:gd name="T100" fmla="*/ 2499 w 2953"/>
              <a:gd name="T101" fmla="*/ 334 h 2220"/>
              <a:gd name="T102" fmla="*/ 2567 w 2953"/>
              <a:gd name="T103" fmla="*/ 283 h 2220"/>
              <a:gd name="T104" fmla="*/ 2630 w 2953"/>
              <a:gd name="T105" fmla="*/ 260 h 2220"/>
              <a:gd name="T106" fmla="*/ 2671 w 2953"/>
              <a:gd name="T107" fmla="*/ 229 h 2220"/>
              <a:gd name="T108" fmla="*/ 2699 w 2953"/>
              <a:gd name="T109" fmla="*/ 208 h 2220"/>
              <a:gd name="T110" fmla="*/ 2746 w 2953"/>
              <a:gd name="T111" fmla="*/ 149 h 2220"/>
              <a:gd name="T112" fmla="*/ 2815 w 2953"/>
              <a:gd name="T113" fmla="*/ 98 h 2220"/>
              <a:gd name="T114" fmla="*/ 2877 w 2953"/>
              <a:gd name="T115" fmla="*/ 75 h 2220"/>
              <a:gd name="T116" fmla="*/ 2918 w 2953"/>
              <a:gd name="T117" fmla="*/ 44 h 2220"/>
              <a:gd name="T118" fmla="*/ 2946 w 2953"/>
              <a:gd name="T119" fmla="*/ 23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3" h="2220">
                <a:moveTo>
                  <a:pt x="8" y="2220"/>
                </a:moveTo>
                <a:lnTo>
                  <a:pt x="22" y="2210"/>
                </a:lnTo>
                <a:lnTo>
                  <a:pt x="14" y="2192"/>
                </a:lnTo>
                <a:lnTo>
                  <a:pt x="0" y="2202"/>
                </a:lnTo>
                <a:lnTo>
                  <a:pt x="8" y="2220"/>
                </a:lnTo>
                <a:close/>
                <a:moveTo>
                  <a:pt x="36" y="2199"/>
                </a:moveTo>
                <a:lnTo>
                  <a:pt x="49" y="2189"/>
                </a:lnTo>
                <a:lnTo>
                  <a:pt x="41" y="2171"/>
                </a:lnTo>
                <a:lnTo>
                  <a:pt x="28" y="2182"/>
                </a:lnTo>
                <a:lnTo>
                  <a:pt x="36" y="2199"/>
                </a:lnTo>
                <a:close/>
                <a:moveTo>
                  <a:pt x="63" y="2179"/>
                </a:moveTo>
                <a:lnTo>
                  <a:pt x="77" y="2168"/>
                </a:lnTo>
                <a:lnTo>
                  <a:pt x="69" y="2151"/>
                </a:lnTo>
                <a:lnTo>
                  <a:pt x="55" y="2161"/>
                </a:lnTo>
                <a:lnTo>
                  <a:pt x="63" y="2179"/>
                </a:lnTo>
                <a:close/>
                <a:moveTo>
                  <a:pt x="90" y="2158"/>
                </a:moveTo>
                <a:lnTo>
                  <a:pt x="104" y="2148"/>
                </a:lnTo>
                <a:lnTo>
                  <a:pt x="96" y="2130"/>
                </a:lnTo>
                <a:lnTo>
                  <a:pt x="82" y="2140"/>
                </a:lnTo>
                <a:lnTo>
                  <a:pt x="90" y="2158"/>
                </a:lnTo>
                <a:close/>
                <a:moveTo>
                  <a:pt x="118" y="2138"/>
                </a:moveTo>
                <a:lnTo>
                  <a:pt x="132" y="2128"/>
                </a:lnTo>
                <a:lnTo>
                  <a:pt x="124" y="2110"/>
                </a:lnTo>
                <a:lnTo>
                  <a:pt x="110" y="2120"/>
                </a:lnTo>
                <a:lnTo>
                  <a:pt x="118" y="2138"/>
                </a:lnTo>
                <a:close/>
                <a:moveTo>
                  <a:pt x="146" y="2117"/>
                </a:moveTo>
                <a:lnTo>
                  <a:pt x="159" y="2107"/>
                </a:lnTo>
                <a:lnTo>
                  <a:pt x="151" y="2089"/>
                </a:lnTo>
                <a:lnTo>
                  <a:pt x="138" y="2099"/>
                </a:lnTo>
                <a:lnTo>
                  <a:pt x="146" y="2117"/>
                </a:lnTo>
                <a:close/>
                <a:moveTo>
                  <a:pt x="173" y="2096"/>
                </a:moveTo>
                <a:lnTo>
                  <a:pt x="187" y="2087"/>
                </a:lnTo>
                <a:lnTo>
                  <a:pt x="179" y="2069"/>
                </a:lnTo>
                <a:lnTo>
                  <a:pt x="165" y="2079"/>
                </a:lnTo>
                <a:lnTo>
                  <a:pt x="173" y="2096"/>
                </a:lnTo>
                <a:close/>
                <a:moveTo>
                  <a:pt x="200" y="2076"/>
                </a:moveTo>
                <a:lnTo>
                  <a:pt x="214" y="2066"/>
                </a:lnTo>
                <a:lnTo>
                  <a:pt x="206" y="2048"/>
                </a:lnTo>
                <a:lnTo>
                  <a:pt x="192" y="2059"/>
                </a:lnTo>
                <a:lnTo>
                  <a:pt x="200" y="2076"/>
                </a:lnTo>
                <a:close/>
                <a:moveTo>
                  <a:pt x="228" y="2056"/>
                </a:moveTo>
                <a:lnTo>
                  <a:pt x="242" y="2045"/>
                </a:lnTo>
                <a:lnTo>
                  <a:pt x="234" y="2027"/>
                </a:lnTo>
                <a:lnTo>
                  <a:pt x="220" y="2038"/>
                </a:lnTo>
                <a:lnTo>
                  <a:pt x="228" y="2056"/>
                </a:lnTo>
                <a:close/>
                <a:moveTo>
                  <a:pt x="255" y="2035"/>
                </a:moveTo>
                <a:lnTo>
                  <a:pt x="269" y="2025"/>
                </a:lnTo>
                <a:lnTo>
                  <a:pt x="261" y="2007"/>
                </a:lnTo>
                <a:lnTo>
                  <a:pt x="247" y="2017"/>
                </a:lnTo>
                <a:lnTo>
                  <a:pt x="255" y="2035"/>
                </a:lnTo>
                <a:close/>
                <a:moveTo>
                  <a:pt x="283" y="2015"/>
                </a:moveTo>
                <a:lnTo>
                  <a:pt x="296" y="2004"/>
                </a:lnTo>
                <a:lnTo>
                  <a:pt x="289" y="1987"/>
                </a:lnTo>
                <a:lnTo>
                  <a:pt x="275" y="1997"/>
                </a:lnTo>
                <a:lnTo>
                  <a:pt x="283" y="2015"/>
                </a:lnTo>
                <a:close/>
                <a:moveTo>
                  <a:pt x="310" y="1994"/>
                </a:moveTo>
                <a:lnTo>
                  <a:pt x="324" y="1984"/>
                </a:lnTo>
                <a:lnTo>
                  <a:pt x="316" y="1966"/>
                </a:lnTo>
                <a:lnTo>
                  <a:pt x="302" y="1976"/>
                </a:lnTo>
                <a:lnTo>
                  <a:pt x="310" y="1994"/>
                </a:lnTo>
                <a:close/>
                <a:moveTo>
                  <a:pt x="338" y="1973"/>
                </a:moveTo>
                <a:lnTo>
                  <a:pt x="352" y="1964"/>
                </a:lnTo>
                <a:lnTo>
                  <a:pt x="344" y="1945"/>
                </a:lnTo>
                <a:lnTo>
                  <a:pt x="330" y="1956"/>
                </a:lnTo>
                <a:lnTo>
                  <a:pt x="338" y="1973"/>
                </a:lnTo>
                <a:close/>
                <a:moveTo>
                  <a:pt x="365" y="1953"/>
                </a:moveTo>
                <a:lnTo>
                  <a:pt x="379" y="1943"/>
                </a:lnTo>
                <a:lnTo>
                  <a:pt x="371" y="1925"/>
                </a:lnTo>
                <a:lnTo>
                  <a:pt x="357" y="1935"/>
                </a:lnTo>
                <a:lnTo>
                  <a:pt x="365" y="1953"/>
                </a:lnTo>
                <a:close/>
                <a:moveTo>
                  <a:pt x="393" y="1932"/>
                </a:moveTo>
                <a:lnTo>
                  <a:pt x="406" y="1922"/>
                </a:lnTo>
                <a:lnTo>
                  <a:pt x="398" y="1904"/>
                </a:lnTo>
                <a:lnTo>
                  <a:pt x="385" y="1915"/>
                </a:lnTo>
                <a:lnTo>
                  <a:pt x="393" y="1932"/>
                </a:lnTo>
                <a:close/>
                <a:moveTo>
                  <a:pt x="420" y="1912"/>
                </a:moveTo>
                <a:lnTo>
                  <a:pt x="434" y="1902"/>
                </a:lnTo>
                <a:lnTo>
                  <a:pt x="426" y="1884"/>
                </a:lnTo>
                <a:lnTo>
                  <a:pt x="412" y="1894"/>
                </a:lnTo>
                <a:lnTo>
                  <a:pt x="420" y="1912"/>
                </a:lnTo>
                <a:close/>
                <a:moveTo>
                  <a:pt x="447" y="1892"/>
                </a:moveTo>
                <a:lnTo>
                  <a:pt x="461" y="1881"/>
                </a:lnTo>
                <a:lnTo>
                  <a:pt x="454" y="1863"/>
                </a:lnTo>
                <a:lnTo>
                  <a:pt x="439" y="1874"/>
                </a:lnTo>
                <a:lnTo>
                  <a:pt x="447" y="1892"/>
                </a:lnTo>
                <a:close/>
                <a:moveTo>
                  <a:pt x="475" y="1871"/>
                </a:moveTo>
                <a:lnTo>
                  <a:pt x="489" y="1861"/>
                </a:lnTo>
                <a:lnTo>
                  <a:pt x="481" y="1843"/>
                </a:lnTo>
                <a:lnTo>
                  <a:pt x="467" y="1853"/>
                </a:lnTo>
                <a:lnTo>
                  <a:pt x="475" y="1871"/>
                </a:lnTo>
                <a:close/>
                <a:moveTo>
                  <a:pt x="503" y="1850"/>
                </a:moveTo>
                <a:lnTo>
                  <a:pt x="516" y="1840"/>
                </a:lnTo>
                <a:lnTo>
                  <a:pt x="508" y="1822"/>
                </a:lnTo>
                <a:lnTo>
                  <a:pt x="495" y="1832"/>
                </a:lnTo>
                <a:lnTo>
                  <a:pt x="503" y="1850"/>
                </a:lnTo>
                <a:close/>
                <a:moveTo>
                  <a:pt x="530" y="1830"/>
                </a:moveTo>
                <a:lnTo>
                  <a:pt x="544" y="1820"/>
                </a:lnTo>
                <a:lnTo>
                  <a:pt x="536" y="1802"/>
                </a:lnTo>
                <a:lnTo>
                  <a:pt x="522" y="1812"/>
                </a:lnTo>
                <a:lnTo>
                  <a:pt x="530" y="1830"/>
                </a:lnTo>
                <a:close/>
                <a:moveTo>
                  <a:pt x="557" y="1809"/>
                </a:moveTo>
                <a:lnTo>
                  <a:pt x="571" y="1799"/>
                </a:lnTo>
                <a:lnTo>
                  <a:pt x="563" y="1781"/>
                </a:lnTo>
                <a:lnTo>
                  <a:pt x="549" y="1792"/>
                </a:lnTo>
                <a:lnTo>
                  <a:pt x="557" y="1809"/>
                </a:lnTo>
                <a:close/>
                <a:moveTo>
                  <a:pt x="585" y="1789"/>
                </a:moveTo>
                <a:lnTo>
                  <a:pt x="598" y="1778"/>
                </a:lnTo>
                <a:lnTo>
                  <a:pt x="590" y="1760"/>
                </a:lnTo>
                <a:lnTo>
                  <a:pt x="577" y="1771"/>
                </a:lnTo>
                <a:lnTo>
                  <a:pt x="585" y="1789"/>
                </a:lnTo>
                <a:close/>
                <a:moveTo>
                  <a:pt x="612" y="1769"/>
                </a:moveTo>
                <a:lnTo>
                  <a:pt x="626" y="1758"/>
                </a:lnTo>
                <a:lnTo>
                  <a:pt x="618" y="1740"/>
                </a:lnTo>
                <a:lnTo>
                  <a:pt x="604" y="1751"/>
                </a:lnTo>
                <a:lnTo>
                  <a:pt x="612" y="1769"/>
                </a:lnTo>
                <a:close/>
                <a:moveTo>
                  <a:pt x="640" y="1748"/>
                </a:moveTo>
                <a:lnTo>
                  <a:pt x="653" y="1737"/>
                </a:lnTo>
                <a:lnTo>
                  <a:pt x="646" y="1720"/>
                </a:lnTo>
                <a:lnTo>
                  <a:pt x="632" y="1730"/>
                </a:lnTo>
                <a:lnTo>
                  <a:pt x="640" y="1748"/>
                </a:lnTo>
                <a:close/>
                <a:moveTo>
                  <a:pt x="667" y="1727"/>
                </a:moveTo>
                <a:lnTo>
                  <a:pt x="681" y="1717"/>
                </a:lnTo>
                <a:lnTo>
                  <a:pt x="673" y="1699"/>
                </a:lnTo>
                <a:lnTo>
                  <a:pt x="659" y="1709"/>
                </a:lnTo>
                <a:lnTo>
                  <a:pt x="667" y="1727"/>
                </a:lnTo>
                <a:close/>
                <a:moveTo>
                  <a:pt x="695" y="1707"/>
                </a:moveTo>
                <a:lnTo>
                  <a:pt x="708" y="1697"/>
                </a:lnTo>
                <a:lnTo>
                  <a:pt x="700" y="1679"/>
                </a:lnTo>
                <a:lnTo>
                  <a:pt x="687" y="1689"/>
                </a:lnTo>
                <a:lnTo>
                  <a:pt x="695" y="1707"/>
                </a:lnTo>
                <a:close/>
                <a:moveTo>
                  <a:pt x="722" y="1686"/>
                </a:moveTo>
                <a:lnTo>
                  <a:pt x="736" y="1676"/>
                </a:lnTo>
                <a:lnTo>
                  <a:pt x="728" y="1658"/>
                </a:lnTo>
                <a:lnTo>
                  <a:pt x="714" y="1668"/>
                </a:lnTo>
                <a:lnTo>
                  <a:pt x="722" y="1686"/>
                </a:lnTo>
                <a:close/>
                <a:moveTo>
                  <a:pt x="749" y="1666"/>
                </a:moveTo>
                <a:lnTo>
                  <a:pt x="763" y="1655"/>
                </a:lnTo>
                <a:lnTo>
                  <a:pt x="755" y="1637"/>
                </a:lnTo>
                <a:lnTo>
                  <a:pt x="742" y="1648"/>
                </a:lnTo>
                <a:lnTo>
                  <a:pt x="749" y="1666"/>
                </a:lnTo>
                <a:close/>
                <a:moveTo>
                  <a:pt x="777" y="1645"/>
                </a:moveTo>
                <a:lnTo>
                  <a:pt x="791" y="1635"/>
                </a:lnTo>
                <a:lnTo>
                  <a:pt x="783" y="1617"/>
                </a:lnTo>
                <a:lnTo>
                  <a:pt x="769" y="1628"/>
                </a:lnTo>
                <a:lnTo>
                  <a:pt x="777" y="1645"/>
                </a:lnTo>
                <a:close/>
                <a:moveTo>
                  <a:pt x="804" y="1625"/>
                </a:moveTo>
                <a:lnTo>
                  <a:pt x="818" y="1614"/>
                </a:lnTo>
                <a:lnTo>
                  <a:pt x="810" y="1596"/>
                </a:lnTo>
                <a:lnTo>
                  <a:pt x="796" y="1607"/>
                </a:lnTo>
                <a:lnTo>
                  <a:pt x="804" y="1625"/>
                </a:lnTo>
                <a:close/>
                <a:moveTo>
                  <a:pt x="832" y="1604"/>
                </a:moveTo>
                <a:lnTo>
                  <a:pt x="846" y="1594"/>
                </a:lnTo>
                <a:lnTo>
                  <a:pt x="838" y="1576"/>
                </a:lnTo>
                <a:lnTo>
                  <a:pt x="824" y="1586"/>
                </a:lnTo>
                <a:lnTo>
                  <a:pt x="832" y="1604"/>
                </a:lnTo>
                <a:close/>
                <a:moveTo>
                  <a:pt x="859" y="1584"/>
                </a:moveTo>
                <a:lnTo>
                  <a:pt x="873" y="1573"/>
                </a:lnTo>
                <a:lnTo>
                  <a:pt x="865" y="1556"/>
                </a:lnTo>
                <a:lnTo>
                  <a:pt x="852" y="1566"/>
                </a:lnTo>
                <a:lnTo>
                  <a:pt x="859" y="1584"/>
                </a:lnTo>
                <a:close/>
                <a:moveTo>
                  <a:pt x="887" y="1563"/>
                </a:moveTo>
                <a:lnTo>
                  <a:pt x="901" y="1553"/>
                </a:lnTo>
                <a:lnTo>
                  <a:pt x="893" y="1535"/>
                </a:lnTo>
                <a:lnTo>
                  <a:pt x="879" y="1545"/>
                </a:lnTo>
                <a:lnTo>
                  <a:pt x="887" y="1563"/>
                </a:lnTo>
                <a:close/>
                <a:moveTo>
                  <a:pt x="914" y="1542"/>
                </a:moveTo>
                <a:lnTo>
                  <a:pt x="928" y="1532"/>
                </a:lnTo>
                <a:lnTo>
                  <a:pt x="920" y="1514"/>
                </a:lnTo>
                <a:lnTo>
                  <a:pt x="906" y="1525"/>
                </a:lnTo>
                <a:lnTo>
                  <a:pt x="914" y="1542"/>
                </a:lnTo>
                <a:close/>
                <a:moveTo>
                  <a:pt x="942" y="1522"/>
                </a:moveTo>
                <a:lnTo>
                  <a:pt x="955" y="1512"/>
                </a:lnTo>
                <a:lnTo>
                  <a:pt x="947" y="1494"/>
                </a:lnTo>
                <a:lnTo>
                  <a:pt x="934" y="1504"/>
                </a:lnTo>
                <a:lnTo>
                  <a:pt x="942" y="1522"/>
                </a:lnTo>
                <a:close/>
                <a:moveTo>
                  <a:pt x="969" y="1502"/>
                </a:moveTo>
                <a:lnTo>
                  <a:pt x="983" y="1491"/>
                </a:lnTo>
                <a:lnTo>
                  <a:pt x="975" y="1473"/>
                </a:lnTo>
                <a:lnTo>
                  <a:pt x="961" y="1484"/>
                </a:lnTo>
                <a:lnTo>
                  <a:pt x="969" y="1502"/>
                </a:lnTo>
                <a:close/>
                <a:moveTo>
                  <a:pt x="996" y="1481"/>
                </a:moveTo>
                <a:lnTo>
                  <a:pt x="1010" y="1470"/>
                </a:lnTo>
                <a:lnTo>
                  <a:pt x="1003" y="1453"/>
                </a:lnTo>
                <a:lnTo>
                  <a:pt x="989" y="1463"/>
                </a:lnTo>
                <a:lnTo>
                  <a:pt x="996" y="1481"/>
                </a:lnTo>
                <a:close/>
                <a:moveTo>
                  <a:pt x="1024" y="1461"/>
                </a:moveTo>
                <a:lnTo>
                  <a:pt x="1038" y="1450"/>
                </a:lnTo>
                <a:lnTo>
                  <a:pt x="1030" y="1432"/>
                </a:lnTo>
                <a:lnTo>
                  <a:pt x="1016" y="1442"/>
                </a:lnTo>
                <a:lnTo>
                  <a:pt x="1024" y="1461"/>
                </a:lnTo>
                <a:close/>
                <a:moveTo>
                  <a:pt x="1052" y="1440"/>
                </a:moveTo>
                <a:lnTo>
                  <a:pt x="1065" y="1430"/>
                </a:lnTo>
                <a:lnTo>
                  <a:pt x="1057" y="1412"/>
                </a:lnTo>
                <a:lnTo>
                  <a:pt x="1044" y="1422"/>
                </a:lnTo>
                <a:lnTo>
                  <a:pt x="1052" y="1440"/>
                </a:lnTo>
                <a:close/>
                <a:moveTo>
                  <a:pt x="1079" y="1419"/>
                </a:moveTo>
                <a:lnTo>
                  <a:pt x="1093" y="1409"/>
                </a:lnTo>
                <a:lnTo>
                  <a:pt x="1085" y="1391"/>
                </a:lnTo>
                <a:lnTo>
                  <a:pt x="1071" y="1401"/>
                </a:lnTo>
                <a:lnTo>
                  <a:pt x="1079" y="1419"/>
                </a:lnTo>
                <a:close/>
                <a:moveTo>
                  <a:pt x="1106" y="1399"/>
                </a:moveTo>
                <a:lnTo>
                  <a:pt x="1120" y="1389"/>
                </a:lnTo>
                <a:lnTo>
                  <a:pt x="1112" y="1371"/>
                </a:lnTo>
                <a:lnTo>
                  <a:pt x="1098" y="1381"/>
                </a:lnTo>
                <a:lnTo>
                  <a:pt x="1106" y="1399"/>
                </a:lnTo>
                <a:close/>
                <a:moveTo>
                  <a:pt x="1134" y="1378"/>
                </a:moveTo>
                <a:lnTo>
                  <a:pt x="1147" y="1368"/>
                </a:lnTo>
                <a:lnTo>
                  <a:pt x="1140" y="1350"/>
                </a:lnTo>
                <a:lnTo>
                  <a:pt x="1126" y="1361"/>
                </a:lnTo>
                <a:lnTo>
                  <a:pt x="1134" y="1378"/>
                </a:lnTo>
                <a:close/>
                <a:moveTo>
                  <a:pt x="1161" y="1358"/>
                </a:moveTo>
                <a:lnTo>
                  <a:pt x="1175" y="1347"/>
                </a:lnTo>
                <a:lnTo>
                  <a:pt x="1167" y="1329"/>
                </a:lnTo>
                <a:lnTo>
                  <a:pt x="1153" y="1340"/>
                </a:lnTo>
                <a:lnTo>
                  <a:pt x="1161" y="1358"/>
                </a:lnTo>
                <a:close/>
                <a:moveTo>
                  <a:pt x="1189" y="1338"/>
                </a:moveTo>
                <a:lnTo>
                  <a:pt x="1203" y="1327"/>
                </a:lnTo>
                <a:lnTo>
                  <a:pt x="1195" y="1309"/>
                </a:lnTo>
                <a:lnTo>
                  <a:pt x="1181" y="1319"/>
                </a:lnTo>
                <a:lnTo>
                  <a:pt x="1189" y="1338"/>
                </a:lnTo>
                <a:close/>
                <a:moveTo>
                  <a:pt x="1216" y="1317"/>
                </a:moveTo>
                <a:lnTo>
                  <a:pt x="1230" y="1306"/>
                </a:lnTo>
                <a:lnTo>
                  <a:pt x="1222" y="1289"/>
                </a:lnTo>
                <a:lnTo>
                  <a:pt x="1208" y="1299"/>
                </a:lnTo>
                <a:lnTo>
                  <a:pt x="1216" y="1317"/>
                </a:lnTo>
                <a:close/>
                <a:moveTo>
                  <a:pt x="1244" y="1296"/>
                </a:moveTo>
                <a:lnTo>
                  <a:pt x="1257" y="1286"/>
                </a:lnTo>
                <a:lnTo>
                  <a:pt x="1250" y="1268"/>
                </a:lnTo>
                <a:lnTo>
                  <a:pt x="1236" y="1278"/>
                </a:lnTo>
                <a:lnTo>
                  <a:pt x="1244" y="1296"/>
                </a:lnTo>
                <a:close/>
                <a:moveTo>
                  <a:pt x="1271" y="1275"/>
                </a:moveTo>
                <a:lnTo>
                  <a:pt x="1285" y="1266"/>
                </a:lnTo>
                <a:lnTo>
                  <a:pt x="1277" y="1248"/>
                </a:lnTo>
                <a:lnTo>
                  <a:pt x="1263" y="1258"/>
                </a:lnTo>
                <a:lnTo>
                  <a:pt x="1271" y="1275"/>
                </a:lnTo>
                <a:close/>
                <a:moveTo>
                  <a:pt x="1299" y="1255"/>
                </a:moveTo>
                <a:lnTo>
                  <a:pt x="1312" y="1245"/>
                </a:lnTo>
                <a:lnTo>
                  <a:pt x="1304" y="1227"/>
                </a:lnTo>
                <a:lnTo>
                  <a:pt x="1291" y="1237"/>
                </a:lnTo>
                <a:lnTo>
                  <a:pt x="1299" y="1255"/>
                </a:lnTo>
                <a:close/>
                <a:moveTo>
                  <a:pt x="1326" y="1235"/>
                </a:moveTo>
                <a:lnTo>
                  <a:pt x="1340" y="1224"/>
                </a:lnTo>
                <a:lnTo>
                  <a:pt x="1332" y="1206"/>
                </a:lnTo>
                <a:lnTo>
                  <a:pt x="1318" y="1217"/>
                </a:lnTo>
                <a:lnTo>
                  <a:pt x="1326" y="1235"/>
                </a:lnTo>
                <a:close/>
                <a:moveTo>
                  <a:pt x="1353" y="1214"/>
                </a:moveTo>
                <a:lnTo>
                  <a:pt x="1367" y="1204"/>
                </a:lnTo>
                <a:lnTo>
                  <a:pt x="1360" y="1186"/>
                </a:lnTo>
                <a:lnTo>
                  <a:pt x="1346" y="1196"/>
                </a:lnTo>
                <a:lnTo>
                  <a:pt x="1353" y="1214"/>
                </a:lnTo>
                <a:close/>
                <a:moveTo>
                  <a:pt x="1381" y="1194"/>
                </a:moveTo>
                <a:lnTo>
                  <a:pt x="1395" y="1183"/>
                </a:lnTo>
                <a:lnTo>
                  <a:pt x="1387" y="1166"/>
                </a:lnTo>
                <a:lnTo>
                  <a:pt x="1373" y="1176"/>
                </a:lnTo>
                <a:lnTo>
                  <a:pt x="1381" y="1194"/>
                </a:lnTo>
                <a:close/>
                <a:moveTo>
                  <a:pt x="1409" y="1173"/>
                </a:moveTo>
                <a:lnTo>
                  <a:pt x="1422" y="1163"/>
                </a:lnTo>
                <a:lnTo>
                  <a:pt x="1414" y="1145"/>
                </a:lnTo>
                <a:lnTo>
                  <a:pt x="1401" y="1155"/>
                </a:lnTo>
                <a:lnTo>
                  <a:pt x="1409" y="1173"/>
                </a:lnTo>
                <a:close/>
                <a:moveTo>
                  <a:pt x="1436" y="1152"/>
                </a:moveTo>
                <a:lnTo>
                  <a:pt x="1450" y="1142"/>
                </a:lnTo>
                <a:lnTo>
                  <a:pt x="1442" y="1125"/>
                </a:lnTo>
                <a:lnTo>
                  <a:pt x="1428" y="1134"/>
                </a:lnTo>
                <a:lnTo>
                  <a:pt x="1436" y="1152"/>
                </a:lnTo>
                <a:close/>
                <a:moveTo>
                  <a:pt x="1463" y="1132"/>
                </a:moveTo>
                <a:lnTo>
                  <a:pt x="1477" y="1122"/>
                </a:lnTo>
                <a:lnTo>
                  <a:pt x="1469" y="1104"/>
                </a:lnTo>
                <a:lnTo>
                  <a:pt x="1455" y="1114"/>
                </a:lnTo>
                <a:lnTo>
                  <a:pt x="1463" y="1132"/>
                </a:lnTo>
                <a:close/>
                <a:moveTo>
                  <a:pt x="1491" y="1111"/>
                </a:moveTo>
                <a:lnTo>
                  <a:pt x="1504" y="1101"/>
                </a:lnTo>
                <a:lnTo>
                  <a:pt x="1496" y="1083"/>
                </a:lnTo>
                <a:lnTo>
                  <a:pt x="1483" y="1094"/>
                </a:lnTo>
                <a:lnTo>
                  <a:pt x="1491" y="1111"/>
                </a:lnTo>
                <a:close/>
                <a:moveTo>
                  <a:pt x="1518" y="1091"/>
                </a:moveTo>
                <a:lnTo>
                  <a:pt x="1532" y="1081"/>
                </a:lnTo>
                <a:lnTo>
                  <a:pt x="1524" y="1063"/>
                </a:lnTo>
                <a:lnTo>
                  <a:pt x="1510" y="1073"/>
                </a:lnTo>
                <a:lnTo>
                  <a:pt x="1518" y="1091"/>
                </a:lnTo>
                <a:close/>
                <a:moveTo>
                  <a:pt x="1545" y="1071"/>
                </a:moveTo>
                <a:lnTo>
                  <a:pt x="1560" y="1060"/>
                </a:lnTo>
                <a:lnTo>
                  <a:pt x="1552" y="1042"/>
                </a:lnTo>
                <a:lnTo>
                  <a:pt x="1538" y="1053"/>
                </a:lnTo>
                <a:lnTo>
                  <a:pt x="1545" y="1071"/>
                </a:lnTo>
                <a:close/>
                <a:moveTo>
                  <a:pt x="1573" y="1050"/>
                </a:moveTo>
                <a:lnTo>
                  <a:pt x="1587" y="1039"/>
                </a:lnTo>
                <a:lnTo>
                  <a:pt x="1579" y="1022"/>
                </a:lnTo>
                <a:lnTo>
                  <a:pt x="1565" y="1032"/>
                </a:lnTo>
                <a:lnTo>
                  <a:pt x="1573" y="1050"/>
                </a:lnTo>
                <a:close/>
                <a:moveTo>
                  <a:pt x="1601" y="1029"/>
                </a:moveTo>
                <a:lnTo>
                  <a:pt x="1614" y="1019"/>
                </a:lnTo>
                <a:lnTo>
                  <a:pt x="1606" y="1001"/>
                </a:lnTo>
                <a:lnTo>
                  <a:pt x="1593" y="1011"/>
                </a:lnTo>
                <a:lnTo>
                  <a:pt x="1601" y="1029"/>
                </a:lnTo>
                <a:close/>
                <a:moveTo>
                  <a:pt x="1628" y="1009"/>
                </a:moveTo>
                <a:lnTo>
                  <a:pt x="1642" y="999"/>
                </a:lnTo>
                <a:lnTo>
                  <a:pt x="1634" y="981"/>
                </a:lnTo>
                <a:lnTo>
                  <a:pt x="1620" y="991"/>
                </a:lnTo>
                <a:lnTo>
                  <a:pt x="1628" y="1009"/>
                </a:lnTo>
                <a:close/>
                <a:moveTo>
                  <a:pt x="1655" y="988"/>
                </a:moveTo>
                <a:lnTo>
                  <a:pt x="1669" y="978"/>
                </a:lnTo>
                <a:lnTo>
                  <a:pt x="1661" y="960"/>
                </a:lnTo>
                <a:lnTo>
                  <a:pt x="1648" y="970"/>
                </a:lnTo>
                <a:lnTo>
                  <a:pt x="1655" y="988"/>
                </a:lnTo>
                <a:close/>
                <a:moveTo>
                  <a:pt x="1683" y="968"/>
                </a:moveTo>
                <a:lnTo>
                  <a:pt x="1697" y="958"/>
                </a:lnTo>
                <a:lnTo>
                  <a:pt x="1689" y="939"/>
                </a:lnTo>
                <a:lnTo>
                  <a:pt x="1675" y="950"/>
                </a:lnTo>
                <a:lnTo>
                  <a:pt x="1683" y="968"/>
                </a:lnTo>
                <a:close/>
                <a:moveTo>
                  <a:pt x="1710" y="947"/>
                </a:moveTo>
                <a:lnTo>
                  <a:pt x="1724" y="937"/>
                </a:lnTo>
                <a:lnTo>
                  <a:pt x="1716" y="919"/>
                </a:lnTo>
                <a:lnTo>
                  <a:pt x="1703" y="930"/>
                </a:lnTo>
                <a:lnTo>
                  <a:pt x="1710" y="947"/>
                </a:lnTo>
                <a:close/>
                <a:moveTo>
                  <a:pt x="1738" y="927"/>
                </a:moveTo>
                <a:lnTo>
                  <a:pt x="1752" y="916"/>
                </a:lnTo>
                <a:lnTo>
                  <a:pt x="1744" y="899"/>
                </a:lnTo>
                <a:lnTo>
                  <a:pt x="1730" y="909"/>
                </a:lnTo>
                <a:lnTo>
                  <a:pt x="1738" y="927"/>
                </a:lnTo>
                <a:close/>
                <a:moveTo>
                  <a:pt x="1765" y="906"/>
                </a:moveTo>
                <a:lnTo>
                  <a:pt x="1779" y="896"/>
                </a:lnTo>
                <a:lnTo>
                  <a:pt x="1771" y="878"/>
                </a:lnTo>
                <a:lnTo>
                  <a:pt x="1758" y="888"/>
                </a:lnTo>
                <a:lnTo>
                  <a:pt x="1765" y="906"/>
                </a:lnTo>
                <a:close/>
                <a:moveTo>
                  <a:pt x="1793" y="886"/>
                </a:moveTo>
                <a:lnTo>
                  <a:pt x="1807" y="876"/>
                </a:lnTo>
                <a:lnTo>
                  <a:pt x="1799" y="858"/>
                </a:lnTo>
                <a:lnTo>
                  <a:pt x="1785" y="868"/>
                </a:lnTo>
                <a:lnTo>
                  <a:pt x="1793" y="886"/>
                </a:lnTo>
                <a:close/>
                <a:moveTo>
                  <a:pt x="1820" y="865"/>
                </a:moveTo>
                <a:lnTo>
                  <a:pt x="1834" y="855"/>
                </a:lnTo>
                <a:lnTo>
                  <a:pt x="1826" y="837"/>
                </a:lnTo>
                <a:lnTo>
                  <a:pt x="1812" y="847"/>
                </a:lnTo>
                <a:lnTo>
                  <a:pt x="1820" y="865"/>
                </a:lnTo>
                <a:close/>
                <a:moveTo>
                  <a:pt x="1848" y="844"/>
                </a:moveTo>
                <a:lnTo>
                  <a:pt x="1861" y="835"/>
                </a:lnTo>
                <a:lnTo>
                  <a:pt x="1853" y="816"/>
                </a:lnTo>
                <a:lnTo>
                  <a:pt x="1840" y="827"/>
                </a:lnTo>
                <a:lnTo>
                  <a:pt x="1848" y="844"/>
                </a:lnTo>
                <a:close/>
                <a:moveTo>
                  <a:pt x="1875" y="824"/>
                </a:moveTo>
                <a:lnTo>
                  <a:pt x="1889" y="814"/>
                </a:lnTo>
                <a:lnTo>
                  <a:pt x="1881" y="796"/>
                </a:lnTo>
                <a:lnTo>
                  <a:pt x="1867" y="806"/>
                </a:lnTo>
                <a:lnTo>
                  <a:pt x="1875" y="824"/>
                </a:lnTo>
                <a:close/>
                <a:moveTo>
                  <a:pt x="1902" y="804"/>
                </a:moveTo>
                <a:lnTo>
                  <a:pt x="1917" y="793"/>
                </a:lnTo>
                <a:lnTo>
                  <a:pt x="1909" y="775"/>
                </a:lnTo>
                <a:lnTo>
                  <a:pt x="1895" y="786"/>
                </a:lnTo>
                <a:lnTo>
                  <a:pt x="1902" y="804"/>
                </a:lnTo>
                <a:close/>
                <a:moveTo>
                  <a:pt x="1930" y="783"/>
                </a:moveTo>
                <a:lnTo>
                  <a:pt x="1944" y="773"/>
                </a:lnTo>
                <a:lnTo>
                  <a:pt x="1936" y="755"/>
                </a:lnTo>
                <a:lnTo>
                  <a:pt x="1922" y="765"/>
                </a:lnTo>
                <a:lnTo>
                  <a:pt x="1930" y="783"/>
                </a:lnTo>
                <a:close/>
                <a:moveTo>
                  <a:pt x="1958" y="763"/>
                </a:moveTo>
                <a:lnTo>
                  <a:pt x="1971" y="752"/>
                </a:lnTo>
                <a:lnTo>
                  <a:pt x="1963" y="735"/>
                </a:lnTo>
                <a:lnTo>
                  <a:pt x="1950" y="745"/>
                </a:lnTo>
                <a:lnTo>
                  <a:pt x="1958" y="763"/>
                </a:lnTo>
                <a:close/>
                <a:moveTo>
                  <a:pt x="1985" y="742"/>
                </a:moveTo>
                <a:lnTo>
                  <a:pt x="1999" y="732"/>
                </a:lnTo>
                <a:lnTo>
                  <a:pt x="1991" y="714"/>
                </a:lnTo>
                <a:lnTo>
                  <a:pt x="1977" y="724"/>
                </a:lnTo>
                <a:lnTo>
                  <a:pt x="1985" y="742"/>
                </a:lnTo>
                <a:close/>
                <a:moveTo>
                  <a:pt x="2012" y="721"/>
                </a:moveTo>
                <a:lnTo>
                  <a:pt x="2026" y="711"/>
                </a:lnTo>
                <a:lnTo>
                  <a:pt x="2018" y="693"/>
                </a:lnTo>
                <a:lnTo>
                  <a:pt x="2004" y="703"/>
                </a:lnTo>
                <a:lnTo>
                  <a:pt x="2012" y="721"/>
                </a:lnTo>
                <a:close/>
                <a:moveTo>
                  <a:pt x="2040" y="701"/>
                </a:moveTo>
                <a:lnTo>
                  <a:pt x="2053" y="691"/>
                </a:lnTo>
                <a:lnTo>
                  <a:pt x="2046" y="673"/>
                </a:lnTo>
                <a:lnTo>
                  <a:pt x="2032" y="683"/>
                </a:lnTo>
                <a:lnTo>
                  <a:pt x="2040" y="701"/>
                </a:lnTo>
                <a:close/>
                <a:moveTo>
                  <a:pt x="2067" y="680"/>
                </a:moveTo>
                <a:lnTo>
                  <a:pt x="2081" y="670"/>
                </a:lnTo>
                <a:lnTo>
                  <a:pt x="2073" y="652"/>
                </a:lnTo>
                <a:lnTo>
                  <a:pt x="2060" y="663"/>
                </a:lnTo>
                <a:lnTo>
                  <a:pt x="2067" y="680"/>
                </a:lnTo>
                <a:close/>
                <a:moveTo>
                  <a:pt x="2095" y="660"/>
                </a:moveTo>
                <a:lnTo>
                  <a:pt x="2109" y="649"/>
                </a:lnTo>
                <a:lnTo>
                  <a:pt x="2101" y="632"/>
                </a:lnTo>
                <a:lnTo>
                  <a:pt x="2087" y="642"/>
                </a:lnTo>
                <a:lnTo>
                  <a:pt x="2095" y="660"/>
                </a:lnTo>
                <a:close/>
                <a:moveTo>
                  <a:pt x="2122" y="640"/>
                </a:moveTo>
                <a:lnTo>
                  <a:pt x="2136" y="629"/>
                </a:lnTo>
                <a:lnTo>
                  <a:pt x="2128" y="611"/>
                </a:lnTo>
                <a:lnTo>
                  <a:pt x="2114" y="622"/>
                </a:lnTo>
                <a:lnTo>
                  <a:pt x="2122" y="640"/>
                </a:lnTo>
                <a:close/>
                <a:moveTo>
                  <a:pt x="2150" y="619"/>
                </a:moveTo>
                <a:lnTo>
                  <a:pt x="2163" y="609"/>
                </a:lnTo>
                <a:lnTo>
                  <a:pt x="2156" y="591"/>
                </a:lnTo>
                <a:lnTo>
                  <a:pt x="2142" y="601"/>
                </a:lnTo>
                <a:lnTo>
                  <a:pt x="2150" y="619"/>
                </a:lnTo>
                <a:close/>
                <a:moveTo>
                  <a:pt x="2177" y="598"/>
                </a:moveTo>
                <a:lnTo>
                  <a:pt x="2191" y="588"/>
                </a:lnTo>
                <a:lnTo>
                  <a:pt x="2183" y="570"/>
                </a:lnTo>
                <a:lnTo>
                  <a:pt x="2169" y="580"/>
                </a:lnTo>
                <a:lnTo>
                  <a:pt x="2177" y="598"/>
                </a:lnTo>
                <a:close/>
                <a:moveTo>
                  <a:pt x="2205" y="578"/>
                </a:moveTo>
                <a:lnTo>
                  <a:pt x="2218" y="568"/>
                </a:lnTo>
                <a:lnTo>
                  <a:pt x="2210" y="550"/>
                </a:lnTo>
                <a:lnTo>
                  <a:pt x="2197" y="560"/>
                </a:lnTo>
                <a:lnTo>
                  <a:pt x="2205" y="578"/>
                </a:lnTo>
                <a:close/>
                <a:moveTo>
                  <a:pt x="2232" y="557"/>
                </a:moveTo>
                <a:lnTo>
                  <a:pt x="2246" y="547"/>
                </a:lnTo>
                <a:lnTo>
                  <a:pt x="2238" y="529"/>
                </a:lnTo>
                <a:lnTo>
                  <a:pt x="2224" y="539"/>
                </a:lnTo>
                <a:lnTo>
                  <a:pt x="2232" y="557"/>
                </a:lnTo>
                <a:close/>
                <a:moveTo>
                  <a:pt x="2260" y="537"/>
                </a:moveTo>
                <a:lnTo>
                  <a:pt x="2273" y="526"/>
                </a:lnTo>
                <a:lnTo>
                  <a:pt x="2266" y="508"/>
                </a:lnTo>
                <a:lnTo>
                  <a:pt x="2252" y="519"/>
                </a:lnTo>
                <a:lnTo>
                  <a:pt x="2260" y="537"/>
                </a:lnTo>
                <a:close/>
                <a:moveTo>
                  <a:pt x="2287" y="516"/>
                </a:moveTo>
                <a:lnTo>
                  <a:pt x="2301" y="506"/>
                </a:lnTo>
                <a:lnTo>
                  <a:pt x="2293" y="488"/>
                </a:lnTo>
                <a:lnTo>
                  <a:pt x="2279" y="498"/>
                </a:lnTo>
                <a:lnTo>
                  <a:pt x="2287" y="516"/>
                </a:lnTo>
                <a:close/>
                <a:moveTo>
                  <a:pt x="2315" y="496"/>
                </a:moveTo>
                <a:lnTo>
                  <a:pt x="2328" y="485"/>
                </a:lnTo>
                <a:lnTo>
                  <a:pt x="2320" y="468"/>
                </a:lnTo>
                <a:lnTo>
                  <a:pt x="2307" y="478"/>
                </a:lnTo>
                <a:lnTo>
                  <a:pt x="2315" y="496"/>
                </a:lnTo>
                <a:close/>
                <a:moveTo>
                  <a:pt x="2342" y="475"/>
                </a:moveTo>
                <a:lnTo>
                  <a:pt x="2356" y="465"/>
                </a:lnTo>
                <a:lnTo>
                  <a:pt x="2348" y="447"/>
                </a:lnTo>
                <a:lnTo>
                  <a:pt x="2334" y="457"/>
                </a:lnTo>
                <a:lnTo>
                  <a:pt x="2342" y="475"/>
                </a:lnTo>
                <a:close/>
                <a:moveTo>
                  <a:pt x="2369" y="455"/>
                </a:moveTo>
                <a:lnTo>
                  <a:pt x="2383" y="445"/>
                </a:lnTo>
                <a:lnTo>
                  <a:pt x="2375" y="427"/>
                </a:lnTo>
                <a:lnTo>
                  <a:pt x="2361" y="436"/>
                </a:lnTo>
                <a:lnTo>
                  <a:pt x="2369" y="455"/>
                </a:lnTo>
                <a:close/>
                <a:moveTo>
                  <a:pt x="2397" y="434"/>
                </a:moveTo>
                <a:lnTo>
                  <a:pt x="2410" y="424"/>
                </a:lnTo>
                <a:lnTo>
                  <a:pt x="2403" y="406"/>
                </a:lnTo>
                <a:lnTo>
                  <a:pt x="2389" y="416"/>
                </a:lnTo>
                <a:lnTo>
                  <a:pt x="2397" y="434"/>
                </a:lnTo>
                <a:close/>
                <a:moveTo>
                  <a:pt x="2424" y="413"/>
                </a:moveTo>
                <a:lnTo>
                  <a:pt x="2438" y="403"/>
                </a:lnTo>
                <a:lnTo>
                  <a:pt x="2430" y="385"/>
                </a:lnTo>
                <a:lnTo>
                  <a:pt x="2417" y="396"/>
                </a:lnTo>
                <a:lnTo>
                  <a:pt x="2424" y="413"/>
                </a:lnTo>
                <a:close/>
                <a:moveTo>
                  <a:pt x="2452" y="393"/>
                </a:moveTo>
                <a:lnTo>
                  <a:pt x="2466" y="383"/>
                </a:lnTo>
                <a:lnTo>
                  <a:pt x="2458" y="365"/>
                </a:lnTo>
                <a:lnTo>
                  <a:pt x="2444" y="375"/>
                </a:lnTo>
                <a:lnTo>
                  <a:pt x="2452" y="393"/>
                </a:lnTo>
                <a:close/>
                <a:moveTo>
                  <a:pt x="2479" y="373"/>
                </a:moveTo>
                <a:lnTo>
                  <a:pt x="2493" y="362"/>
                </a:lnTo>
                <a:lnTo>
                  <a:pt x="2485" y="344"/>
                </a:lnTo>
                <a:lnTo>
                  <a:pt x="2471" y="355"/>
                </a:lnTo>
                <a:lnTo>
                  <a:pt x="2479" y="373"/>
                </a:lnTo>
                <a:close/>
                <a:moveTo>
                  <a:pt x="2507" y="352"/>
                </a:moveTo>
                <a:lnTo>
                  <a:pt x="2520" y="342"/>
                </a:lnTo>
                <a:lnTo>
                  <a:pt x="2512" y="324"/>
                </a:lnTo>
                <a:lnTo>
                  <a:pt x="2499" y="334"/>
                </a:lnTo>
                <a:lnTo>
                  <a:pt x="2507" y="352"/>
                </a:lnTo>
                <a:close/>
                <a:moveTo>
                  <a:pt x="2534" y="332"/>
                </a:moveTo>
                <a:lnTo>
                  <a:pt x="2548" y="321"/>
                </a:lnTo>
                <a:lnTo>
                  <a:pt x="2540" y="304"/>
                </a:lnTo>
                <a:lnTo>
                  <a:pt x="2526" y="313"/>
                </a:lnTo>
                <a:lnTo>
                  <a:pt x="2534" y="332"/>
                </a:lnTo>
                <a:close/>
                <a:moveTo>
                  <a:pt x="2561" y="311"/>
                </a:moveTo>
                <a:lnTo>
                  <a:pt x="2575" y="301"/>
                </a:lnTo>
                <a:lnTo>
                  <a:pt x="2567" y="283"/>
                </a:lnTo>
                <a:lnTo>
                  <a:pt x="2554" y="293"/>
                </a:lnTo>
                <a:lnTo>
                  <a:pt x="2561" y="311"/>
                </a:lnTo>
                <a:close/>
                <a:moveTo>
                  <a:pt x="2589" y="290"/>
                </a:moveTo>
                <a:lnTo>
                  <a:pt x="2603" y="280"/>
                </a:lnTo>
                <a:lnTo>
                  <a:pt x="2595" y="262"/>
                </a:lnTo>
                <a:lnTo>
                  <a:pt x="2581" y="273"/>
                </a:lnTo>
                <a:lnTo>
                  <a:pt x="2589" y="290"/>
                </a:lnTo>
                <a:close/>
                <a:moveTo>
                  <a:pt x="2617" y="270"/>
                </a:moveTo>
                <a:lnTo>
                  <a:pt x="2630" y="260"/>
                </a:lnTo>
                <a:lnTo>
                  <a:pt x="2622" y="242"/>
                </a:lnTo>
                <a:lnTo>
                  <a:pt x="2609" y="252"/>
                </a:lnTo>
                <a:lnTo>
                  <a:pt x="2617" y="270"/>
                </a:lnTo>
                <a:close/>
                <a:moveTo>
                  <a:pt x="2644" y="249"/>
                </a:moveTo>
                <a:lnTo>
                  <a:pt x="2658" y="239"/>
                </a:lnTo>
                <a:lnTo>
                  <a:pt x="2650" y="221"/>
                </a:lnTo>
                <a:lnTo>
                  <a:pt x="2636" y="232"/>
                </a:lnTo>
                <a:lnTo>
                  <a:pt x="2644" y="249"/>
                </a:lnTo>
                <a:close/>
                <a:moveTo>
                  <a:pt x="2671" y="229"/>
                </a:moveTo>
                <a:lnTo>
                  <a:pt x="2685" y="218"/>
                </a:lnTo>
                <a:lnTo>
                  <a:pt x="2677" y="201"/>
                </a:lnTo>
                <a:lnTo>
                  <a:pt x="2663" y="211"/>
                </a:lnTo>
                <a:lnTo>
                  <a:pt x="2671" y="229"/>
                </a:lnTo>
                <a:close/>
                <a:moveTo>
                  <a:pt x="2699" y="208"/>
                </a:moveTo>
                <a:lnTo>
                  <a:pt x="2713" y="198"/>
                </a:lnTo>
                <a:lnTo>
                  <a:pt x="2705" y="180"/>
                </a:lnTo>
                <a:lnTo>
                  <a:pt x="2691" y="190"/>
                </a:lnTo>
                <a:lnTo>
                  <a:pt x="2699" y="208"/>
                </a:lnTo>
                <a:close/>
                <a:moveTo>
                  <a:pt x="2726" y="188"/>
                </a:moveTo>
                <a:lnTo>
                  <a:pt x="2740" y="178"/>
                </a:lnTo>
                <a:lnTo>
                  <a:pt x="2732" y="160"/>
                </a:lnTo>
                <a:lnTo>
                  <a:pt x="2718" y="170"/>
                </a:lnTo>
                <a:lnTo>
                  <a:pt x="2726" y="188"/>
                </a:lnTo>
                <a:close/>
                <a:moveTo>
                  <a:pt x="2754" y="167"/>
                </a:moveTo>
                <a:lnTo>
                  <a:pt x="2767" y="157"/>
                </a:lnTo>
                <a:lnTo>
                  <a:pt x="2760" y="139"/>
                </a:lnTo>
                <a:lnTo>
                  <a:pt x="2746" y="149"/>
                </a:lnTo>
                <a:lnTo>
                  <a:pt x="2754" y="167"/>
                </a:lnTo>
                <a:close/>
                <a:moveTo>
                  <a:pt x="2781" y="146"/>
                </a:moveTo>
                <a:lnTo>
                  <a:pt x="2795" y="137"/>
                </a:lnTo>
                <a:lnTo>
                  <a:pt x="2787" y="119"/>
                </a:lnTo>
                <a:lnTo>
                  <a:pt x="2773" y="129"/>
                </a:lnTo>
                <a:lnTo>
                  <a:pt x="2781" y="146"/>
                </a:lnTo>
                <a:close/>
                <a:moveTo>
                  <a:pt x="2809" y="126"/>
                </a:moveTo>
                <a:lnTo>
                  <a:pt x="2823" y="116"/>
                </a:lnTo>
                <a:lnTo>
                  <a:pt x="2815" y="98"/>
                </a:lnTo>
                <a:lnTo>
                  <a:pt x="2801" y="109"/>
                </a:lnTo>
                <a:lnTo>
                  <a:pt x="2809" y="126"/>
                </a:lnTo>
                <a:close/>
                <a:moveTo>
                  <a:pt x="2836" y="106"/>
                </a:moveTo>
                <a:lnTo>
                  <a:pt x="2850" y="95"/>
                </a:lnTo>
                <a:lnTo>
                  <a:pt x="2842" y="77"/>
                </a:lnTo>
                <a:lnTo>
                  <a:pt x="2828" y="88"/>
                </a:lnTo>
                <a:lnTo>
                  <a:pt x="2836" y="106"/>
                </a:lnTo>
                <a:close/>
                <a:moveTo>
                  <a:pt x="2864" y="85"/>
                </a:moveTo>
                <a:lnTo>
                  <a:pt x="2877" y="75"/>
                </a:lnTo>
                <a:lnTo>
                  <a:pt x="2869" y="57"/>
                </a:lnTo>
                <a:lnTo>
                  <a:pt x="2856" y="67"/>
                </a:lnTo>
                <a:lnTo>
                  <a:pt x="2864" y="85"/>
                </a:lnTo>
                <a:close/>
                <a:moveTo>
                  <a:pt x="2891" y="65"/>
                </a:moveTo>
                <a:lnTo>
                  <a:pt x="2905" y="54"/>
                </a:lnTo>
                <a:lnTo>
                  <a:pt x="2897" y="37"/>
                </a:lnTo>
                <a:lnTo>
                  <a:pt x="2883" y="47"/>
                </a:lnTo>
                <a:lnTo>
                  <a:pt x="2891" y="65"/>
                </a:lnTo>
                <a:close/>
                <a:moveTo>
                  <a:pt x="2918" y="44"/>
                </a:moveTo>
                <a:lnTo>
                  <a:pt x="2932" y="34"/>
                </a:lnTo>
                <a:lnTo>
                  <a:pt x="2925" y="16"/>
                </a:lnTo>
                <a:lnTo>
                  <a:pt x="2910" y="26"/>
                </a:lnTo>
                <a:lnTo>
                  <a:pt x="2918" y="44"/>
                </a:lnTo>
                <a:close/>
                <a:moveTo>
                  <a:pt x="2946" y="23"/>
                </a:moveTo>
                <a:lnTo>
                  <a:pt x="2953" y="18"/>
                </a:lnTo>
                <a:lnTo>
                  <a:pt x="2945" y="0"/>
                </a:lnTo>
                <a:lnTo>
                  <a:pt x="2938" y="6"/>
                </a:lnTo>
                <a:lnTo>
                  <a:pt x="2946" y="23"/>
                </a:lnTo>
                <a:close/>
              </a:path>
            </a:pathLst>
          </a:custGeom>
          <a:solidFill>
            <a:srgbClr val="FF6820"/>
          </a:solidFill>
          <a:ln w="0" cap="flat">
            <a:solidFill>
              <a:srgbClr val="FF682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268" name="Rectangle 252"/>
          <p:cNvSpPr>
            <a:spLocks noChangeArrowheads="1"/>
          </p:cNvSpPr>
          <p:nvPr/>
        </p:nvSpPr>
        <p:spPr bwMode="auto">
          <a:xfrm>
            <a:off x="5792203" y="3623239"/>
            <a:ext cx="490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(2, 4)</a:t>
            </a:r>
            <a:endParaRPr kumimoji="0" lang="en-US" b="0" i="0" u="none" strike="noStrike" cap="none" normalizeH="0" baseline="0" dirty="0" smtClean="0">
              <a:ln>
                <a:noFill/>
              </a:ln>
              <a:solidFill>
                <a:schemeClr val="tx1"/>
              </a:solidFill>
              <a:effectLst/>
              <a:cs typeface="Arial" pitchFamily="34" charset="0"/>
            </a:endParaRPr>
          </a:p>
        </p:txBody>
      </p:sp>
      <p:sp>
        <p:nvSpPr>
          <p:cNvPr id="269" name="Freeform 238"/>
          <p:cNvSpPr>
            <a:spLocks noEditPoints="1"/>
          </p:cNvSpPr>
          <p:nvPr/>
        </p:nvSpPr>
        <p:spPr bwMode="auto">
          <a:xfrm>
            <a:off x="5024756" y="1341670"/>
            <a:ext cx="2994025" cy="4470400"/>
          </a:xfrm>
          <a:custGeom>
            <a:avLst/>
            <a:gdLst>
              <a:gd name="T0" fmla="*/ 31 w 1886"/>
              <a:gd name="T1" fmla="*/ 2755 h 2816"/>
              <a:gd name="T2" fmla="*/ 74 w 1886"/>
              <a:gd name="T3" fmla="*/ 2723 h 2816"/>
              <a:gd name="T4" fmla="*/ 83 w 1886"/>
              <a:gd name="T5" fmla="*/ 2678 h 2816"/>
              <a:gd name="T6" fmla="*/ 147 w 1886"/>
              <a:gd name="T7" fmla="*/ 2613 h 2816"/>
              <a:gd name="T8" fmla="*/ 157 w 1886"/>
              <a:gd name="T9" fmla="*/ 2598 h 2816"/>
              <a:gd name="T10" fmla="*/ 197 w 1886"/>
              <a:gd name="T11" fmla="*/ 2507 h 2816"/>
              <a:gd name="T12" fmla="*/ 241 w 1886"/>
              <a:gd name="T13" fmla="*/ 2474 h 2816"/>
              <a:gd name="T14" fmla="*/ 250 w 1886"/>
              <a:gd name="T15" fmla="*/ 2429 h 2816"/>
              <a:gd name="T16" fmla="*/ 313 w 1886"/>
              <a:gd name="T17" fmla="*/ 2365 h 2816"/>
              <a:gd name="T18" fmla="*/ 324 w 1886"/>
              <a:gd name="T19" fmla="*/ 2349 h 2816"/>
              <a:gd name="T20" fmla="*/ 364 w 1886"/>
              <a:gd name="T21" fmla="*/ 2258 h 2816"/>
              <a:gd name="T22" fmla="*/ 407 w 1886"/>
              <a:gd name="T23" fmla="*/ 2225 h 2816"/>
              <a:gd name="T24" fmla="*/ 416 w 1886"/>
              <a:gd name="T25" fmla="*/ 2180 h 2816"/>
              <a:gd name="T26" fmla="*/ 480 w 1886"/>
              <a:gd name="T27" fmla="*/ 2116 h 2816"/>
              <a:gd name="T28" fmla="*/ 490 w 1886"/>
              <a:gd name="T29" fmla="*/ 2101 h 2816"/>
              <a:gd name="T30" fmla="*/ 530 w 1886"/>
              <a:gd name="T31" fmla="*/ 2009 h 2816"/>
              <a:gd name="T32" fmla="*/ 573 w 1886"/>
              <a:gd name="T33" fmla="*/ 1976 h 2816"/>
              <a:gd name="T34" fmla="*/ 582 w 1886"/>
              <a:gd name="T35" fmla="*/ 1932 h 2816"/>
              <a:gd name="T36" fmla="*/ 646 w 1886"/>
              <a:gd name="T37" fmla="*/ 1868 h 2816"/>
              <a:gd name="T38" fmla="*/ 656 w 1886"/>
              <a:gd name="T39" fmla="*/ 1852 h 2816"/>
              <a:gd name="T40" fmla="*/ 697 w 1886"/>
              <a:gd name="T41" fmla="*/ 1761 h 2816"/>
              <a:gd name="T42" fmla="*/ 739 w 1886"/>
              <a:gd name="T43" fmla="*/ 1727 h 2816"/>
              <a:gd name="T44" fmla="*/ 749 w 1886"/>
              <a:gd name="T45" fmla="*/ 1683 h 2816"/>
              <a:gd name="T46" fmla="*/ 812 w 1886"/>
              <a:gd name="T47" fmla="*/ 1619 h 2816"/>
              <a:gd name="T48" fmla="*/ 823 w 1886"/>
              <a:gd name="T49" fmla="*/ 1603 h 2816"/>
              <a:gd name="T50" fmla="*/ 863 w 1886"/>
              <a:gd name="T51" fmla="*/ 1512 h 2816"/>
              <a:gd name="T52" fmla="*/ 906 w 1886"/>
              <a:gd name="T53" fmla="*/ 1479 h 2816"/>
              <a:gd name="T54" fmla="*/ 915 w 1886"/>
              <a:gd name="T55" fmla="*/ 1434 h 2816"/>
              <a:gd name="T56" fmla="*/ 979 w 1886"/>
              <a:gd name="T57" fmla="*/ 1370 h 2816"/>
              <a:gd name="T58" fmla="*/ 989 w 1886"/>
              <a:gd name="T59" fmla="*/ 1354 h 2816"/>
              <a:gd name="T60" fmla="*/ 1029 w 1886"/>
              <a:gd name="T61" fmla="*/ 1263 h 2816"/>
              <a:gd name="T62" fmla="*/ 1072 w 1886"/>
              <a:gd name="T63" fmla="*/ 1230 h 2816"/>
              <a:gd name="T64" fmla="*/ 1081 w 1886"/>
              <a:gd name="T65" fmla="*/ 1185 h 2816"/>
              <a:gd name="T66" fmla="*/ 1145 w 1886"/>
              <a:gd name="T67" fmla="*/ 1121 h 2816"/>
              <a:gd name="T68" fmla="*/ 1155 w 1886"/>
              <a:gd name="T69" fmla="*/ 1106 h 2816"/>
              <a:gd name="T70" fmla="*/ 1196 w 1886"/>
              <a:gd name="T71" fmla="*/ 1014 h 2816"/>
              <a:gd name="T72" fmla="*/ 1239 w 1886"/>
              <a:gd name="T73" fmla="*/ 982 h 2816"/>
              <a:gd name="T74" fmla="*/ 1247 w 1886"/>
              <a:gd name="T75" fmla="*/ 937 h 2816"/>
              <a:gd name="T76" fmla="*/ 1311 w 1886"/>
              <a:gd name="T77" fmla="*/ 872 h 2816"/>
              <a:gd name="T78" fmla="*/ 1322 w 1886"/>
              <a:gd name="T79" fmla="*/ 857 h 2816"/>
              <a:gd name="T80" fmla="*/ 1362 w 1886"/>
              <a:gd name="T81" fmla="*/ 766 h 2816"/>
              <a:gd name="T82" fmla="*/ 1405 w 1886"/>
              <a:gd name="T83" fmla="*/ 732 h 2816"/>
              <a:gd name="T84" fmla="*/ 1414 w 1886"/>
              <a:gd name="T85" fmla="*/ 688 h 2816"/>
              <a:gd name="T86" fmla="*/ 1478 w 1886"/>
              <a:gd name="T87" fmla="*/ 624 h 2816"/>
              <a:gd name="T88" fmla="*/ 1488 w 1886"/>
              <a:gd name="T89" fmla="*/ 608 h 2816"/>
              <a:gd name="T90" fmla="*/ 1528 w 1886"/>
              <a:gd name="T91" fmla="*/ 517 h 2816"/>
              <a:gd name="T92" fmla="*/ 1571 w 1886"/>
              <a:gd name="T93" fmla="*/ 484 h 2816"/>
              <a:gd name="T94" fmla="*/ 1580 w 1886"/>
              <a:gd name="T95" fmla="*/ 439 h 2816"/>
              <a:gd name="T96" fmla="*/ 1644 w 1886"/>
              <a:gd name="T97" fmla="*/ 375 h 2816"/>
              <a:gd name="T98" fmla="*/ 1655 w 1886"/>
              <a:gd name="T99" fmla="*/ 360 h 2816"/>
              <a:gd name="T100" fmla="*/ 1694 w 1886"/>
              <a:gd name="T101" fmla="*/ 268 h 2816"/>
              <a:gd name="T102" fmla="*/ 1738 w 1886"/>
              <a:gd name="T103" fmla="*/ 235 h 2816"/>
              <a:gd name="T104" fmla="*/ 1747 w 1886"/>
              <a:gd name="T105" fmla="*/ 190 h 2816"/>
              <a:gd name="T106" fmla="*/ 1811 w 1886"/>
              <a:gd name="T107" fmla="*/ 127 h 2816"/>
              <a:gd name="T108" fmla="*/ 1821 w 1886"/>
              <a:gd name="T109" fmla="*/ 111 h 2816"/>
              <a:gd name="T110" fmla="*/ 1861 w 1886"/>
              <a:gd name="T111" fmla="*/ 20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6" h="2816">
                <a:moveTo>
                  <a:pt x="12" y="2816"/>
                </a:moveTo>
                <a:lnTo>
                  <a:pt x="22" y="2800"/>
                </a:lnTo>
                <a:lnTo>
                  <a:pt x="10" y="2787"/>
                </a:lnTo>
                <a:lnTo>
                  <a:pt x="0" y="2802"/>
                </a:lnTo>
                <a:lnTo>
                  <a:pt x="12" y="2816"/>
                </a:lnTo>
                <a:close/>
                <a:moveTo>
                  <a:pt x="33" y="2785"/>
                </a:moveTo>
                <a:lnTo>
                  <a:pt x="43" y="2769"/>
                </a:lnTo>
                <a:lnTo>
                  <a:pt x="31" y="2755"/>
                </a:lnTo>
                <a:lnTo>
                  <a:pt x="21" y="2771"/>
                </a:lnTo>
                <a:lnTo>
                  <a:pt x="33" y="2785"/>
                </a:lnTo>
                <a:close/>
                <a:moveTo>
                  <a:pt x="53" y="2754"/>
                </a:moveTo>
                <a:lnTo>
                  <a:pt x="64" y="2738"/>
                </a:lnTo>
                <a:lnTo>
                  <a:pt x="52" y="2724"/>
                </a:lnTo>
                <a:lnTo>
                  <a:pt x="41" y="2740"/>
                </a:lnTo>
                <a:lnTo>
                  <a:pt x="53" y="2754"/>
                </a:lnTo>
                <a:close/>
                <a:moveTo>
                  <a:pt x="74" y="2723"/>
                </a:moveTo>
                <a:lnTo>
                  <a:pt x="85" y="2707"/>
                </a:lnTo>
                <a:lnTo>
                  <a:pt x="73" y="2693"/>
                </a:lnTo>
                <a:lnTo>
                  <a:pt x="62" y="2709"/>
                </a:lnTo>
                <a:lnTo>
                  <a:pt x="74" y="2723"/>
                </a:lnTo>
                <a:close/>
                <a:moveTo>
                  <a:pt x="95" y="2692"/>
                </a:moveTo>
                <a:lnTo>
                  <a:pt x="106" y="2676"/>
                </a:lnTo>
                <a:lnTo>
                  <a:pt x="94" y="2662"/>
                </a:lnTo>
                <a:lnTo>
                  <a:pt x="83" y="2678"/>
                </a:lnTo>
                <a:lnTo>
                  <a:pt x="95" y="2692"/>
                </a:lnTo>
                <a:close/>
                <a:moveTo>
                  <a:pt x="116" y="2661"/>
                </a:moveTo>
                <a:lnTo>
                  <a:pt x="126" y="2645"/>
                </a:lnTo>
                <a:lnTo>
                  <a:pt x="114" y="2631"/>
                </a:lnTo>
                <a:lnTo>
                  <a:pt x="104" y="2647"/>
                </a:lnTo>
                <a:lnTo>
                  <a:pt x="116" y="2661"/>
                </a:lnTo>
                <a:close/>
                <a:moveTo>
                  <a:pt x="136" y="2629"/>
                </a:moveTo>
                <a:lnTo>
                  <a:pt x="147" y="2613"/>
                </a:lnTo>
                <a:lnTo>
                  <a:pt x="135" y="2600"/>
                </a:lnTo>
                <a:lnTo>
                  <a:pt x="125" y="2616"/>
                </a:lnTo>
                <a:lnTo>
                  <a:pt x="136" y="2629"/>
                </a:lnTo>
                <a:close/>
                <a:moveTo>
                  <a:pt x="157" y="2598"/>
                </a:moveTo>
                <a:lnTo>
                  <a:pt x="168" y="2582"/>
                </a:lnTo>
                <a:lnTo>
                  <a:pt x="156" y="2569"/>
                </a:lnTo>
                <a:lnTo>
                  <a:pt x="145" y="2585"/>
                </a:lnTo>
                <a:lnTo>
                  <a:pt x="157" y="2598"/>
                </a:lnTo>
                <a:close/>
                <a:moveTo>
                  <a:pt x="178" y="2567"/>
                </a:moveTo>
                <a:lnTo>
                  <a:pt x="189" y="2551"/>
                </a:lnTo>
                <a:lnTo>
                  <a:pt x="177" y="2538"/>
                </a:lnTo>
                <a:lnTo>
                  <a:pt x="166" y="2554"/>
                </a:lnTo>
                <a:lnTo>
                  <a:pt x="178" y="2567"/>
                </a:lnTo>
                <a:close/>
                <a:moveTo>
                  <a:pt x="199" y="2536"/>
                </a:moveTo>
                <a:lnTo>
                  <a:pt x="209" y="2520"/>
                </a:lnTo>
                <a:lnTo>
                  <a:pt x="197" y="2507"/>
                </a:lnTo>
                <a:lnTo>
                  <a:pt x="187" y="2522"/>
                </a:lnTo>
                <a:lnTo>
                  <a:pt x="199" y="2536"/>
                </a:lnTo>
                <a:close/>
                <a:moveTo>
                  <a:pt x="220" y="2505"/>
                </a:moveTo>
                <a:lnTo>
                  <a:pt x="230" y="2489"/>
                </a:lnTo>
                <a:lnTo>
                  <a:pt x="218" y="2476"/>
                </a:lnTo>
                <a:lnTo>
                  <a:pt x="208" y="2491"/>
                </a:lnTo>
                <a:lnTo>
                  <a:pt x="220" y="2505"/>
                </a:lnTo>
                <a:close/>
                <a:moveTo>
                  <a:pt x="241" y="2474"/>
                </a:moveTo>
                <a:lnTo>
                  <a:pt x="251" y="2458"/>
                </a:lnTo>
                <a:lnTo>
                  <a:pt x="239" y="2445"/>
                </a:lnTo>
                <a:lnTo>
                  <a:pt x="229" y="2460"/>
                </a:lnTo>
                <a:lnTo>
                  <a:pt x="241" y="2474"/>
                </a:lnTo>
                <a:close/>
                <a:moveTo>
                  <a:pt x="261" y="2442"/>
                </a:moveTo>
                <a:lnTo>
                  <a:pt x="272" y="2427"/>
                </a:lnTo>
                <a:lnTo>
                  <a:pt x="260" y="2414"/>
                </a:lnTo>
                <a:lnTo>
                  <a:pt x="250" y="2429"/>
                </a:lnTo>
                <a:lnTo>
                  <a:pt x="261" y="2442"/>
                </a:lnTo>
                <a:close/>
                <a:moveTo>
                  <a:pt x="282" y="2411"/>
                </a:moveTo>
                <a:lnTo>
                  <a:pt x="292" y="2396"/>
                </a:lnTo>
                <a:lnTo>
                  <a:pt x="280" y="2383"/>
                </a:lnTo>
                <a:lnTo>
                  <a:pt x="270" y="2398"/>
                </a:lnTo>
                <a:lnTo>
                  <a:pt x="282" y="2411"/>
                </a:lnTo>
                <a:close/>
                <a:moveTo>
                  <a:pt x="303" y="2380"/>
                </a:moveTo>
                <a:lnTo>
                  <a:pt x="313" y="2365"/>
                </a:lnTo>
                <a:lnTo>
                  <a:pt x="301" y="2352"/>
                </a:lnTo>
                <a:lnTo>
                  <a:pt x="291" y="2367"/>
                </a:lnTo>
                <a:lnTo>
                  <a:pt x="303" y="2380"/>
                </a:lnTo>
                <a:close/>
                <a:moveTo>
                  <a:pt x="324" y="2349"/>
                </a:moveTo>
                <a:lnTo>
                  <a:pt x="334" y="2334"/>
                </a:lnTo>
                <a:lnTo>
                  <a:pt x="322" y="2320"/>
                </a:lnTo>
                <a:lnTo>
                  <a:pt x="312" y="2336"/>
                </a:lnTo>
                <a:lnTo>
                  <a:pt x="324" y="2349"/>
                </a:lnTo>
                <a:close/>
                <a:moveTo>
                  <a:pt x="344" y="2318"/>
                </a:moveTo>
                <a:lnTo>
                  <a:pt x="355" y="2303"/>
                </a:lnTo>
                <a:lnTo>
                  <a:pt x="343" y="2289"/>
                </a:lnTo>
                <a:lnTo>
                  <a:pt x="333" y="2305"/>
                </a:lnTo>
                <a:lnTo>
                  <a:pt x="344" y="2318"/>
                </a:lnTo>
                <a:close/>
                <a:moveTo>
                  <a:pt x="365" y="2287"/>
                </a:moveTo>
                <a:lnTo>
                  <a:pt x="376" y="2272"/>
                </a:lnTo>
                <a:lnTo>
                  <a:pt x="364" y="2258"/>
                </a:lnTo>
                <a:lnTo>
                  <a:pt x="353" y="2274"/>
                </a:lnTo>
                <a:lnTo>
                  <a:pt x="365" y="2287"/>
                </a:lnTo>
                <a:close/>
                <a:moveTo>
                  <a:pt x="386" y="2256"/>
                </a:moveTo>
                <a:lnTo>
                  <a:pt x="397" y="2240"/>
                </a:lnTo>
                <a:lnTo>
                  <a:pt x="385" y="2227"/>
                </a:lnTo>
                <a:lnTo>
                  <a:pt x="374" y="2243"/>
                </a:lnTo>
                <a:lnTo>
                  <a:pt x="386" y="2256"/>
                </a:lnTo>
                <a:close/>
                <a:moveTo>
                  <a:pt x="407" y="2225"/>
                </a:moveTo>
                <a:lnTo>
                  <a:pt x="417" y="2209"/>
                </a:lnTo>
                <a:lnTo>
                  <a:pt x="405" y="2196"/>
                </a:lnTo>
                <a:lnTo>
                  <a:pt x="395" y="2211"/>
                </a:lnTo>
                <a:lnTo>
                  <a:pt x="407" y="2225"/>
                </a:lnTo>
                <a:close/>
                <a:moveTo>
                  <a:pt x="428" y="2194"/>
                </a:moveTo>
                <a:lnTo>
                  <a:pt x="438" y="2178"/>
                </a:lnTo>
                <a:lnTo>
                  <a:pt x="426" y="2165"/>
                </a:lnTo>
                <a:lnTo>
                  <a:pt x="416" y="2180"/>
                </a:lnTo>
                <a:lnTo>
                  <a:pt x="428" y="2194"/>
                </a:lnTo>
                <a:close/>
                <a:moveTo>
                  <a:pt x="448" y="2163"/>
                </a:moveTo>
                <a:lnTo>
                  <a:pt x="459" y="2147"/>
                </a:lnTo>
                <a:lnTo>
                  <a:pt x="447" y="2133"/>
                </a:lnTo>
                <a:lnTo>
                  <a:pt x="436" y="2149"/>
                </a:lnTo>
                <a:lnTo>
                  <a:pt x="448" y="2163"/>
                </a:lnTo>
                <a:close/>
                <a:moveTo>
                  <a:pt x="469" y="2132"/>
                </a:moveTo>
                <a:lnTo>
                  <a:pt x="480" y="2116"/>
                </a:lnTo>
                <a:lnTo>
                  <a:pt x="468" y="2102"/>
                </a:lnTo>
                <a:lnTo>
                  <a:pt x="458" y="2118"/>
                </a:lnTo>
                <a:lnTo>
                  <a:pt x="469" y="2132"/>
                </a:lnTo>
                <a:close/>
                <a:moveTo>
                  <a:pt x="490" y="2101"/>
                </a:moveTo>
                <a:lnTo>
                  <a:pt x="500" y="2085"/>
                </a:lnTo>
                <a:lnTo>
                  <a:pt x="488" y="2071"/>
                </a:lnTo>
                <a:lnTo>
                  <a:pt x="478" y="2087"/>
                </a:lnTo>
                <a:lnTo>
                  <a:pt x="490" y="2101"/>
                </a:lnTo>
                <a:close/>
                <a:moveTo>
                  <a:pt x="511" y="2070"/>
                </a:moveTo>
                <a:lnTo>
                  <a:pt x="521" y="2054"/>
                </a:lnTo>
                <a:lnTo>
                  <a:pt x="509" y="2040"/>
                </a:lnTo>
                <a:lnTo>
                  <a:pt x="499" y="2056"/>
                </a:lnTo>
                <a:lnTo>
                  <a:pt x="511" y="2070"/>
                </a:lnTo>
                <a:close/>
                <a:moveTo>
                  <a:pt x="532" y="2039"/>
                </a:moveTo>
                <a:lnTo>
                  <a:pt x="542" y="2023"/>
                </a:lnTo>
                <a:lnTo>
                  <a:pt x="530" y="2009"/>
                </a:lnTo>
                <a:lnTo>
                  <a:pt x="520" y="2025"/>
                </a:lnTo>
                <a:lnTo>
                  <a:pt x="532" y="2039"/>
                </a:lnTo>
                <a:close/>
                <a:moveTo>
                  <a:pt x="553" y="2007"/>
                </a:moveTo>
                <a:lnTo>
                  <a:pt x="563" y="1992"/>
                </a:lnTo>
                <a:lnTo>
                  <a:pt x="551" y="1978"/>
                </a:lnTo>
                <a:lnTo>
                  <a:pt x="541" y="1994"/>
                </a:lnTo>
                <a:lnTo>
                  <a:pt x="553" y="2007"/>
                </a:lnTo>
                <a:close/>
                <a:moveTo>
                  <a:pt x="573" y="1976"/>
                </a:moveTo>
                <a:lnTo>
                  <a:pt x="583" y="1961"/>
                </a:lnTo>
                <a:lnTo>
                  <a:pt x="572" y="1947"/>
                </a:lnTo>
                <a:lnTo>
                  <a:pt x="561" y="1963"/>
                </a:lnTo>
                <a:lnTo>
                  <a:pt x="573" y="1976"/>
                </a:lnTo>
                <a:close/>
                <a:moveTo>
                  <a:pt x="594" y="1945"/>
                </a:moveTo>
                <a:lnTo>
                  <a:pt x="605" y="1930"/>
                </a:lnTo>
                <a:lnTo>
                  <a:pt x="593" y="1916"/>
                </a:lnTo>
                <a:lnTo>
                  <a:pt x="582" y="1932"/>
                </a:lnTo>
                <a:lnTo>
                  <a:pt x="594" y="1945"/>
                </a:lnTo>
                <a:close/>
                <a:moveTo>
                  <a:pt x="615" y="1914"/>
                </a:moveTo>
                <a:lnTo>
                  <a:pt x="625" y="1899"/>
                </a:lnTo>
                <a:lnTo>
                  <a:pt x="613" y="1885"/>
                </a:lnTo>
                <a:lnTo>
                  <a:pt x="603" y="1900"/>
                </a:lnTo>
                <a:lnTo>
                  <a:pt x="615" y="1914"/>
                </a:lnTo>
                <a:close/>
                <a:moveTo>
                  <a:pt x="636" y="1883"/>
                </a:moveTo>
                <a:lnTo>
                  <a:pt x="646" y="1868"/>
                </a:lnTo>
                <a:lnTo>
                  <a:pt x="634" y="1854"/>
                </a:lnTo>
                <a:lnTo>
                  <a:pt x="624" y="1869"/>
                </a:lnTo>
                <a:lnTo>
                  <a:pt x="636" y="1883"/>
                </a:lnTo>
                <a:close/>
                <a:moveTo>
                  <a:pt x="656" y="1852"/>
                </a:moveTo>
                <a:lnTo>
                  <a:pt x="667" y="1837"/>
                </a:lnTo>
                <a:lnTo>
                  <a:pt x="655" y="1823"/>
                </a:lnTo>
                <a:lnTo>
                  <a:pt x="644" y="1838"/>
                </a:lnTo>
                <a:lnTo>
                  <a:pt x="656" y="1852"/>
                </a:lnTo>
                <a:close/>
                <a:moveTo>
                  <a:pt x="677" y="1821"/>
                </a:moveTo>
                <a:lnTo>
                  <a:pt x="688" y="1806"/>
                </a:lnTo>
                <a:lnTo>
                  <a:pt x="676" y="1792"/>
                </a:lnTo>
                <a:lnTo>
                  <a:pt x="665" y="1807"/>
                </a:lnTo>
                <a:lnTo>
                  <a:pt x="677" y="1821"/>
                </a:lnTo>
                <a:close/>
                <a:moveTo>
                  <a:pt x="698" y="1789"/>
                </a:moveTo>
                <a:lnTo>
                  <a:pt x="708" y="1774"/>
                </a:lnTo>
                <a:lnTo>
                  <a:pt x="697" y="1761"/>
                </a:lnTo>
                <a:lnTo>
                  <a:pt x="686" y="1776"/>
                </a:lnTo>
                <a:lnTo>
                  <a:pt x="698" y="1789"/>
                </a:lnTo>
                <a:close/>
                <a:moveTo>
                  <a:pt x="719" y="1758"/>
                </a:moveTo>
                <a:lnTo>
                  <a:pt x="729" y="1743"/>
                </a:lnTo>
                <a:lnTo>
                  <a:pt x="717" y="1730"/>
                </a:lnTo>
                <a:lnTo>
                  <a:pt x="707" y="1745"/>
                </a:lnTo>
                <a:lnTo>
                  <a:pt x="719" y="1758"/>
                </a:lnTo>
                <a:close/>
                <a:moveTo>
                  <a:pt x="739" y="1727"/>
                </a:moveTo>
                <a:lnTo>
                  <a:pt x="750" y="1712"/>
                </a:lnTo>
                <a:lnTo>
                  <a:pt x="738" y="1698"/>
                </a:lnTo>
                <a:lnTo>
                  <a:pt x="727" y="1714"/>
                </a:lnTo>
                <a:lnTo>
                  <a:pt x="739" y="1727"/>
                </a:lnTo>
                <a:close/>
                <a:moveTo>
                  <a:pt x="761" y="1696"/>
                </a:moveTo>
                <a:lnTo>
                  <a:pt x="771" y="1681"/>
                </a:lnTo>
                <a:lnTo>
                  <a:pt x="759" y="1667"/>
                </a:lnTo>
                <a:lnTo>
                  <a:pt x="749" y="1683"/>
                </a:lnTo>
                <a:lnTo>
                  <a:pt x="761" y="1696"/>
                </a:lnTo>
                <a:close/>
                <a:moveTo>
                  <a:pt x="781" y="1665"/>
                </a:moveTo>
                <a:lnTo>
                  <a:pt x="792" y="1650"/>
                </a:lnTo>
                <a:lnTo>
                  <a:pt x="780" y="1636"/>
                </a:lnTo>
                <a:lnTo>
                  <a:pt x="769" y="1652"/>
                </a:lnTo>
                <a:lnTo>
                  <a:pt x="781" y="1665"/>
                </a:lnTo>
                <a:close/>
                <a:moveTo>
                  <a:pt x="802" y="1634"/>
                </a:moveTo>
                <a:lnTo>
                  <a:pt x="812" y="1619"/>
                </a:lnTo>
                <a:lnTo>
                  <a:pt x="800" y="1605"/>
                </a:lnTo>
                <a:lnTo>
                  <a:pt x="790" y="1621"/>
                </a:lnTo>
                <a:lnTo>
                  <a:pt x="802" y="1634"/>
                </a:lnTo>
                <a:close/>
                <a:moveTo>
                  <a:pt x="823" y="1603"/>
                </a:moveTo>
                <a:lnTo>
                  <a:pt x="833" y="1587"/>
                </a:lnTo>
                <a:lnTo>
                  <a:pt x="821" y="1574"/>
                </a:lnTo>
                <a:lnTo>
                  <a:pt x="811" y="1590"/>
                </a:lnTo>
                <a:lnTo>
                  <a:pt x="823" y="1603"/>
                </a:lnTo>
                <a:close/>
                <a:moveTo>
                  <a:pt x="844" y="1572"/>
                </a:moveTo>
                <a:lnTo>
                  <a:pt x="854" y="1556"/>
                </a:lnTo>
                <a:lnTo>
                  <a:pt x="842" y="1543"/>
                </a:lnTo>
                <a:lnTo>
                  <a:pt x="832" y="1559"/>
                </a:lnTo>
                <a:lnTo>
                  <a:pt x="844" y="1572"/>
                </a:lnTo>
                <a:close/>
                <a:moveTo>
                  <a:pt x="864" y="1541"/>
                </a:moveTo>
                <a:lnTo>
                  <a:pt x="875" y="1525"/>
                </a:lnTo>
                <a:lnTo>
                  <a:pt x="863" y="1512"/>
                </a:lnTo>
                <a:lnTo>
                  <a:pt x="852" y="1528"/>
                </a:lnTo>
                <a:lnTo>
                  <a:pt x="864" y="1541"/>
                </a:lnTo>
                <a:close/>
                <a:moveTo>
                  <a:pt x="885" y="1510"/>
                </a:moveTo>
                <a:lnTo>
                  <a:pt x="896" y="1494"/>
                </a:lnTo>
                <a:lnTo>
                  <a:pt x="884" y="1481"/>
                </a:lnTo>
                <a:lnTo>
                  <a:pt x="873" y="1497"/>
                </a:lnTo>
                <a:lnTo>
                  <a:pt x="885" y="1510"/>
                </a:lnTo>
                <a:close/>
                <a:moveTo>
                  <a:pt x="906" y="1479"/>
                </a:moveTo>
                <a:lnTo>
                  <a:pt x="917" y="1463"/>
                </a:lnTo>
                <a:lnTo>
                  <a:pt x="905" y="1450"/>
                </a:lnTo>
                <a:lnTo>
                  <a:pt x="894" y="1465"/>
                </a:lnTo>
                <a:lnTo>
                  <a:pt x="906" y="1479"/>
                </a:lnTo>
                <a:close/>
                <a:moveTo>
                  <a:pt x="927" y="1448"/>
                </a:moveTo>
                <a:lnTo>
                  <a:pt x="937" y="1432"/>
                </a:lnTo>
                <a:lnTo>
                  <a:pt x="925" y="1419"/>
                </a:lnTo>
                <a:lnTo>
                  <a:pt x="915" y="1434"/>
                </a:lnTo>
                <a:lnTo>
                  <a:pt x="927" y="1448"/>
                </a:lnTo>
                <a:close/>
                <a:moveTo>
                  <a:pt x="947" y="1417"/>
                </a:moveTo>
                <a:lnTo>
                  <a:pt x="958" y="1401"/>
                </a:lnTo>
                <a:lnTo>
                  <a:pt x="946" y="1388"/>
                </a:lnTo>
                <a:lnTo>
                  <a:pt x="936" y="1403"/>
                </a:lnTo>
                <a:lnTo>
                  <a:pt x="947" y="1417"/>
                </a:lnTo>
                <a:close/>
                <a:moveTo>
                  <a:pt x="968" y="1385"/>
                </a:moveTo>
                <a:lnTo>
                  <a:pt x="979" y="1370"/>
                </a:lnTo>
                <a:lnTo>
                  <a:pt x="967" y="1356"/>
                </a:lnTo>
                <a:lnTo>
                  <a:pt x="956" y="1372"/>
                </a:lnTo>
                <a:lnTo>
                  <a:pt x="968" y="1385"/>
                </a:lnTo>
                <a:close/>
                <a:moveTo>
                  <a:pt x="989" y="1354"/>
                </a:moveTo>
                <a:lnTo>
                  <a:pt x="1000" y="1339"/>
                </a:lnTo>
                <a:lnTo>
                  <a:pt x="988" y="1325"/>
                </a:lnTo>
                <a:lnTo>
                  <a:pt x="977" y="1341"/>
                </a:lnTo>
                <a:lnTo>
                  <a:pt x="989" y="1354"/>
                </a:lnTo>
                <a:close/>
                <a:moveTo>
                  <a:pt x="1010" y="1323"/>
                </a:moveTo>
                <a:lnTo>
                  <a:pt x="1020" y="1308"/>
                </a:lnTo>
                <a:lnTo>
                  <a:pt x="1008" y="1294"/>
                </a:lnTo>
                <a:lnTo>
                  <a:pt x="998" y="1310"/>
                </a:lnTo>
                <a:lnTo>
                  <a:pt x="1010" y="1323"/>
                </a:lnTo>
                <a:close/>
                <a:moveTo>
                  <a:pt x="1031" y="1292"/>
                </a:moveTo>
                <a:lnTo>
                  <a:pt x="1041" y="1277"/>
                </a:lnTo>
                <a:lnTo>
                  <a:pt x="1029" y="1263"/>
                </a:lnTo>
                <a:lnTo>
                  <a:pt x="1019" y="1278"/>
                </a:lnTo>
                <a:lnTo>
                  <a:pt x="1031" y="1292"/>
                </a:lnTo>
                <a:close/>
                <a:moveTo>
                  <a:pt x="1052" y="1261"/>
                </a:moveTo>
                <a:lnTo>
                  <a:pt x="1062" y="1246"/>
                </a:lnTo>
                <a:lnTo>
                  <a:pt x="1050" y="1232"/>
                </a:lnTo>
                <a:lnTo>
                  <a:pt x="1040" y="1247"/>
                </a:lnTo>
                <a:lnTo>
                  <a:pt x="1052" y="1261"/>
                </a:lnTo>
                <a:close/>
                <a:moveTo>
                  <a:pt x="1072" y="1230"/>
                </a:moveTo>
                <a:lnTo>
                  <a:pt x="1083" y="1215"/>
                </a:lnTo>
                <a:lnTo>
                  <a:pt x="1071" y="1201"/>
                </a:lnTo>
                <a:lnTo>
                  <a:pt x="1061" y="1216"/>
                </a:lnTo>
                <a:lnTo>
                  <a:pt x="1072" y="1230"/>
                </a:lnTo>
                <a:close/>
                <a:moveTo>
                  <a:pt x="1093" y="1199"/>
                </a:moveTo>
                <a:lnTo>
                  <a:pt x="1103" y="1184"/>
                </a:lnTo>
                <a:lnTo>
                  <a:pt x="1091" y="1170"/>
                </a:lnTo>
                <a:lnTo>
                  <a:pt x="1081" y="1185"/>
                </a:lnTo>
                <a:lnTo>
                  <a:pt x="1093" y="1199"/>
                </a:lnTo>
                <a:close/>
                <a:moveTo>
                  <a:pt x="1114" y="1168"/>
                </a:moveTo>
                <a:lnTo>
                  <a:pt x="1124" y="1152"/>
                </a:lnTo>
                <a:lnTo>
                  <a:pt x="1112" y="1139"/>
                </a:lnTo>
                <a:lnTo>
                  <a:pt x="1102" y="1154"/>
                </a:lnTo>
                <a:lnTo>
                  <a:pt x="1114" y="1168"/>
                </a:lnTo>
                <a:close/>
                <a:moveTo>
                  <a:pt x="1135" y="1137"/>
                </a:moveTo>
                <a:lnTo>
                  <a:pt x="1145" y="1121"/>
                </a:lnTo>
                <a:lnTo>
                  <a:pt x="1133" y="1108"/>
                </a:lnTo>
                <a:lnTo>
                  <a:pt x="1123" y="1123"/>
                </a:lnTo>
                <a:lnTo>
                  <a:pt x="1135" y="1137"/>
                </a:lnTo>
                <a:close/>
                <a:moveTo>
                  <a:pt x="1155" y="1106"/>
                </a:moveTo>
                <a:lnTo>
                  <a:pt x="1166" y="1090"/>
                </a:lnTo>
                <a:lnTo>
                  <a:pt x="1154" y="1076"/>
                </a:lnTo>
                <a:lnTo>
                  <a:pt x="1144" y="1092"/>
                </a:lnTo>
                <a:lnTo>
                  <a:pt x="1155" y="1106"/>
                </a:lnTo>
                <a:close/>
                <a:moveTo>
                  <a:pt x="1176" y="1075"/>
                </a:moveTo>
                <a:lnTo>
                  <a:pt x="1187" y="1059"/>
                </a:lnTo>
                <a:lnTo>
                  <a:pt x="1175" y="1045"/>
                </a:lnTo>
                <a:lnTo>
                  <a:pt x="1164" y="1061"/>
                </a:lnTo>
                <a:lnTo>
                  <a:pt x="1176" y="1075"/>
                </a:lnTo>
                <a:close/>
                <a:moveTo>
                  <a:pt x="1197" y="1044"/>
                </a:moveTo>
                <a:lnTo>
                  <a:pt x="1208" y="1028"/>
                </a:lnTo>
                <a:lnTo>
                  <a:pt x="1196" y="1014"/>
                </a:lnTo>
                <a:lnTo>
                  <a:pt x="1185" y="1030"/>
                </a:lnTo>
                <a:lnTo>
                  <a:pt x="1197" y="1044"/>
                </a:lnTo>
                <a:close/>
                <a:moveTo>
                  <a:pt x="1218" y="1013"/>
                </a:moveTo>
                <a:lnTo>
                  <a:pt x="1228" y="997"/>
                </a:lnTo>
                <a:lnTo>
                  <a:pt x="1216" y="983"/>
                </a:lnTo>
                <a:lnTo>
                  <a:pt x="1206" y="999"/>
                </a:lnTo>
                <a:lnTo>
                  <a:pt x="1218" y="1013"/>
                </a:lnTo>
                <a:close/>
                <a:moveTo>
                  <a:pt x="1239" y="982"/>
                </a:moveTo>
                <a:lnTo>
                  <a:pt x="1249" y="966"/>
                </a:lnTo>
                <a:lnTo>
                  <a:pt x="1237" y="952"/>
                </a:lnTo>
                <a:lnTo>
                  <a:pt x="1227" y="968"/>
                </a:lnTo>
                <a:lnTo>
                  <a:pt x="1239" y="982"/>
                </a:lnTo>
                <a:close/>
                <a:moveTo>
                  <a:pt x="1259" y="950"/>
                </a:moveTo>
                <a:lnTo>
                  <a:pt x="1270" y="934"/>
                </a:lnTo>
                <a:lnTo>
                  <a:pt x="1258" y="921"/>
                </a:lnTo>
                <a:lnTo>
                  <a:pt x="1247" y="937"/>
                </a:lnTo>
                <a:lnTo>
                  <a:pt x="1259" y="950"/>
                </a:lnTo>
                <a:close/>
                <a:moveTo>
                  <a:pt x="1280" y="919"/>
                </a:moveTo>
                <a:lnTo>
                  <a:pt x="1291" y="903"/>
                </a:lnTo>
                <a:lnTo>
                  <a:pt x="1279" y="890"/>
                </a:lnTo>
                <a:lnTo>
                  <a:pt x="1268" y="906"/>
                </a:lnTo>
                <a:lnTo>
                  <a:pt x="1280" y="919"/>
                </a:lnTo>
                <a:close/>
                <a:moveTo>
                  <a:pt x="1301" y="888"/>
                </a:moveTo>
                <a:lnTo>
                  <a:pt x="1311" y="872"/>
                </a:lnTo>
                <a:lnTo>
                  <a:pt x="1299" y="859"/>
                </a:lnTo>
                <a:lnTo>
                  <a:pt x="1289" y="875"/>
                </a:lnTo>
                <a:lnTo>
                  <a:pt x="1301" y="888"/>
                </a:lnTo>
                <a:close/>
                <a:moveTo>
                  <a:pt x="1322" y="857"/>
                </a:moveTo>
                <a:lnTo>
                  <a:pt x="1332" y="841"/>
                </a:lnTo>
                <a:lnTo>
                  <a:pt x="1320" y="828"/>
                </a:lnTo>
                <a:lnTo>
                  <a:pt x="1310" y="843"/>
                </a:lnTo>
                <a:lnTo>
                  <a:pt x="1322" y="857"/>
                </a:lnTo>
                <a:close/>
                <a:moveTo>
                  <a:pt x="1343" y="826"/>
                </a:moveTo>
                <a:lnTo>
                  <a:pt x="1353" y="810"/>
                </a:lnTo>
                <a:lnTo>
                  <a:pt x="1341" y="797"/>
                </a:lnTo>
                <a:lnTo>
                  <a:pt x="1331" y="812"/>
                </a:lnTo>
                <a:lnTo>
                  <a:pt x="1343" y="826"/>
                </a:lnTo>
                <a:close/>
                <a:moveTo>
                  <a:pt x="1364" y="795"/>
                </a:moveTo>
                <a:lnTo>
                  <a:pt x="1374" y="779"/>
                </a:lnTo>
                <a:lnTo>
                  <a:pt x="1362" y="766"/>
                </a:lnTo>
                <a:lnTo>
                  <a:pt x="1352" y="781"/>
                </a:lnTo>
                <a:lnTo>
                  <a:pt x="1364" y="795"/>
                </a:lnTo>
                <a:close/>
                <a:moveTo>
                  <a:pt x="1384" y="763"/>
                </a:moveTo>
                <a:lnTo>
                  <a:pt x="1394" y="748"/>
                </a:lnTo>
                <a:lnTo>
                  <a:pt x="1383" y="735"/>
                </a:lnTo>
                <a:lnTo>
                  <a:pt x="1372" y="750"/>
                </a:lnTo>
                <a:lnTo>
                  <a:pt x="1384" y="763"/>
                </a:lnTo>
                <a:close/>
                <a:moveTo>
                  <a:pt x="1405" y="732"/>
                </a:moveTo>
                <a:lnTo>
                  <a:pt x="1415" y="717"/>
                </a:lnTo>
                <a:lnTo>
                  <a:pt x="1403" y="704"/>
                </a:lnTo>
                <a:lnTo>
                  <a:pt x="1393" y="719"/>
                </a:lnTo>
                <a:lnTo>
                  <a:pt x="1405" y="732"/>
                </a:lnTo>
                <a:close/>
                <a:moveTo>
                  <a:pt x="1426" y="701"/>
                </a:moveTo>
                <a:lnTo>
                  <a:pt x="1436" y="686"/>
                </a:lnTo>
                <a:lnTo>
                  <a:pt x="1424" y="673"/>
                </a:lnTo>
                <a:lnTo>
                  <a:pt x="1414" y="688"/>
                </a:lnTo>
                <a:lnTo>
                  <a:pt x="1426" y="701"/>
                </a:lnTo>
                <a:close/>
                <a:moveTo>
                  <a:pt x="1447" y="670"/>
                </a:moveTo>
                <a:lnTo>
                  <a:pt x="1457" y="655"/>
                </a:lnTo>
                <a:lnTo>
                  <a:pt x="1445" y="641"/>
                </a:lnTo>
                <a:lnTo>
                  <a:pt x="1435" y="657"/>
                </a:lnTo>
                <a:lnTo>
                  <a:pt x="1447" y="670"/>
                </a:lnTo>
                <a:close/>
                <a:moveTo>
                  <a:pt x="1467" y="639"/>
                </a:moveTo>
                <a:lnTo>
                  <a:pt x="1478" y="624"/>
                </a:lnTo>
                <a:lnTo>
                  <a:pt x="1466" y="610"/>
                </a:lnTo>
                <a:lnTo>
                  <a:pt x="1455" y="626"/>
                </a:lnTo>
                <a:lnTo>
                  <a:pt x="1467" y="639"/>
                </a:lnTo>
                <a:close/>
                <a:moveTo>
                  <a:pt x="1488" y="608"/>
                </a:moveTo>
                <a:lnTo>
                  <a:pt x="1499" y="593"/>
                </a:lnTo>
                <a:lnTo>
                  <a:pt x="1487" y="579"/>
                </a:lnTo>
                <a:lnTo>
                  <a:pt x="1476" y="595"/>
                </a:lnTo>
                <a:lnTo>
                  <a:pt x="1488" y="608"/>
                </a:lnTo>
                <a:close/>
                <a:moveTo>
                  <a:pt x="1509" y="577"/>
                </a:moveTo>
                <a:lnTo>
                  <a:pt x="1519" y="562"/>
                </a:lnTo>
                <a:lnTo>
                  <a:pt x="1508" y="548"/>
                </a:lnTo>
                <a:lnTo>
                  <a:pt x="1497" y="564"/>
                </a:lnTo>
                <a:lnTo>
                  <a:pt x="1509" y="577"/>
                </a:lnTo>
                <a:close/>
                <a:moveTo>
                  <a:pt x="1530" y="546"/>
                </a:moveTo>
                <a:lnTo>
                  <a:pt x="1540" y="530"/>
                </a:lnTo>
                <a:lnTo>
                  <a:pt x="1528" y="517"/>
                </a:lnTo>
                <a:lnTo>
                  <a:pt x="1518" y="532"/>
                </a:lnTo>
                <a:lnTo>
                  <a:pt x="1530" y="546"/>
                </a:lnTo>
                <a:close/>
                <a:moveTo>
                  <a:pt x="1550" y="515"/>
                </a:moveTo>
                <a:lnTo>
                  <a:pt x="1561" y="499"/>
                </a:lnTo>
                <a:lnTo>
                  <a:pt x="1549" y="486"/>
                </a:lnTo>
                <a:lnTo>
                  <a:pt x="1538" y="501"/>
                </a:lnTo>
                <a:lnTo>
                  <a:pt x="1550" y="515"/>
                </a:lnTo>
                <a:close/>
                <a:moveTo>
                  <a:pt x="1571" y="484"/>
                </a:moveTo>
                <a:lnTo>
                  <a:pt x="1582" y="468"/>
                </a:lnTo>
                <a:lnTo>
                  <a:pt x="1570" y="454"/>
                </a:lnTo>
                <a:lnTo>
                  <a:pt x="1559" y="470"/>
                </a:lnTo>
                <a:lnTo>
                  <a:pt x="1571" y="484"/>
                </a:lnTo>
                <a:close/>
                <a:moveTo>
                  <a:pt x="1592" y="453"/>
                </a:moveTo>
                <a:lnTo>
                  <a:pt x="1603" y="437"/>
                </a:lnTo>
                <a:lnTo>
                  <a:pt x="1591" y="423"/>
                </a:lnTo>
                <a:lnTo>
                  <a:pt x="1580" y="439"/>
                </a:lnTo>
                <a:lnTo>
                  <a:pt x="1592" y="453"/>
                </a:lnTo>
                <a:close/>
                <a:moveTo>
                  <a:pt x="1613" y="422"/>
                </a:moveTo>
                <a:lnTo>
                  <a:pt x="1623" y="406"/>
                </a:lnTo>
                <a:lnTo>
                  <a:pt x="1611" y="392"/>
                </a:lnTo>
                <a:lnTo>
                  <a:pt x="1601" y="408"/>
                </a:lnTo>
                <a:lnTo>
                  <a:pt x="1613" y="422"/>
                </a:lnTo>
                <a:close/>
                <a:moveTo>
                  <a:pt x="1634" y="391"/>
                </a:moveTo>
                <a:lnTo>
                  <a:pt x="1644" y="375"/>
                </a:lnTo>
                <a:lnTo>
                  <a:pt x="1632" y="361"/>
                </a:lnTo>
                <a:lnTo>
                  <a:pt x="1622" y="377"/>
                </a:lnTo>
                <a:lnTo>
                  <a:pt x="1634" y="391"/>
                </a:lnTo>
                <a:close/>
                <a:moveTo>
                  <a:pt x="1655" y="360"/>
                </a:moveTo>
                <a:lnTo>
                  <a:pt x="1665" y="344"/>
                </a:lnTo>
                <a:lnTo>
                  <a:pt x="1653" y="330"/>
                </a:lnTo>
                <a:lnTo>
                  <a:pt x="1643" y="346"/>
                </a:lnTo>
                <a:lnTo>
                  <a:pt x="1655" y="360"/>
                </a:lnTo>
                <a:close/>
                <a:moveTo>
                  <a:pt x="1675" y="328"/>
                </a:moveTo>
                <a:lnTo>
                  <a:pt x="1686" y="313"/>
                </a:lnTo>
                <a:lnTo>
                  <a:pt x="1674" y="299"/>
                </a:lnTo>
                <a:lnTo>
                  <a:pt x="1663" y="315"/>
                </a:lnTo>
                <a:lnTo>
                  <a:pt x="1675" y="328"/>
                </a:lnTo>
                <a:close/>
                <a:moveTo>
                  <a:pt x="1696" y="297"/>
                </a:moveTo>
                <a:lnTo>
                  <a:pt x="1706" y="282"/>
                </a:lnTo>
                <a:lnTo>
                  <a:pt x="1694" y="268"/>
                </a:lnTo>
                <a:lnTo>
                  <a:pt x="1684" y="284"/>
                </a:lnTo>
                <a:lnTo>
                  <a:pt x="1696" y="297"/>
                </a:lnTo>
                <a:close/>
                <a:moveTo>
                  <a:pt x="1717" y="266"/>
                </a:moveTo>
                <a:lnTo>
                  <a:pt x="1727" y="251"/>
                </a:lnTo>
                <a:lnTo>
                  <a:pt x="1715" y="237"/>
                </a:lnTo>
                <a:lnTo>
                  <a:pt x="1705" y="253"/>
                </a:lnTo>
                <a:lnTo>
                  <a:pt x="1717" y="266"/>
                </a:lnTo>
                <a:close/>
                <a:moveTo>
                  <a:pt x="1738" y="235"/>
                </a:moveTo>
                <a:lnTo>
                  <a:pt x="1748" y="220"/>
                </a:lnTo>
                <a:lnTo>
                  <a:pt x="1736" y="206"/>
                </a:lnTo>
                <a:lnTo>
                  <a:pt x="1726" y="221"/>
                </a:lnTo>
                <a:lnTo>
                  <a:pt x="1738" y="235"/>
                </a:lnTo>
                <a:close/>
                <a:moveTo>
                  <a:pt x="1758" y="204"/>
                </a:moveTo>
                <a:lnTo>
                  <a:pt x="1769" y="189"/>
                </a:lnTo>
                <a:lnTo>
                  <a:pt x="1757" y="175"/>
                </a:lnTo>
                <a:lnTo>
                  <a:pt x="1747" y="190"/>
                </a:lnTo>
                <a:lnTo>
                  <a:pt x="1758" y="204"/>
                </a:lnTo>
                <a:close/>
                <a:moveTo>
                  <a:pt x="1779" y="173"/>
                </a:moveTo>
                <a:lnTo>
                  <a:pt x="1790" y="158"/>
                </a:lnTo>
                <a:lnTo>
                  <a:pt x="1778" y="144"/>
                </a:lnTo>
                <a:lnTo>
                  <a:pt x="1767" y="159"/>
                </a:lnTo>
                <a:lnTo>
                  <a:pt x="1779" y="173"/>
                </a:lnTo>
                <a:close/>
                <a:moveTo>
                  <a:pt x="1800" y="142"/>
                </a:moveTo>
                <a:lnTo>
                  <a:pt x="1811" y="127"/>
                </a:lnTo>
                <a:lnTo>
                  <a:pt x="1799" y="113"/>
                </a:lnTo>
                <a:lnTo>
                  <a:pt x="1788" y="128"/>
                </a:lnTo>
                <a:lnTo>
                  <a:pt x="1800" y="142"/>
                </a:lnTo>
                <a:close/>
                <a:moveTo>
                  <a:pt x="1821" y="111"/>
                </a:moveTo>
                <a:lnTo>
                  <a:pt x="1831" y="95"/>
                </a:lnTo>
                <a:lnTo>
                  <a:pt x="1819" y="82"/>
                </a:lnTo>
                <a:lnTo>
                  <a:pt x="1809" y="97"/>
                </a:lnTo>
                <a:lnTo>
                  <a:pt x="1821" y="111"/>
                </a:lnTo>
                <a:close/>
                <a:moveTo>
                  <a:pt x="1841" y="79"/>
                </a:moveTo>
                <a:lnTo>
                  <a:pt x="1852" y="64"/>
                </a:lnTo>
                <a:lnTo>
                  <a:pt x="1840" y="51"/>
                </a:lnTo>
                <a:lnTo>
                  <a:pt x="1830" y="66"/>
                </a:lnTo>
                <a:lnTo>
                  <a:pt x="1841" y="79"/>
                </a:lnTo>
                <a:close/>
                <a:moveTo>
                  <a:pt x="1862" y="48"/>
                </a:moveTo>
                <a:lnTo>
                  <a:pt x="1873" y="33"/>
                </a:lnTo>
                <a:lnTo>
                  <a:pt x="1861" y="20"/>
                </a:lnTo>
                <a:lnTo>
                  <a:pt x="1850" y="35"/>
                </a:lnTo>
                <a:lnTo>
                  <a:pt x="1862" y="48"/>
                </a:lnTo>
                <a:close/>
                <a:moveTo>
                  <a:pt x="1883" y="17"/>
                </a:moveTo>
                <a:lnTo>
                  <a:pt x="1886" y="14"/>
                </a:lnTo>
                <a:lnTo>
                  <a:pt x="1874" y="0"/>
                </a:lnTo>
                <a:lnTo>
                  <a:pt x="1872" y="4"/>
                </a:lnTo>
                <a:lnTo>
                  <a:pt x="1883" y="17"/>
                </a:lnTo>
                <a:close/>
              </a:path>
            </a:pathLst>
          </a:custGeom>
          <a:solidFill>
            <a:srgbClr val="00C0C0"/>
          </a:solidFill>
          <a:ln w="0" cap="flat">
            <a:solidFill>
              <a:srgbClr val="00C0C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270" name="Rectangle 253"/>
          <p:cNvSpPr>
            <a:spLocks noChangeArrowheads="1"/>
          </p:cNvSpPr>
          <p:nvPr/>
        </p:nvSpPr>
        <p:spPr bwMode="auto">
          <a:xfrm>
            <a:off x="6630712" y="2048108"/>
            <a:ext cx="490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(3, 9)</a:t>
            </a:r>
            <a:endParaRPr kumimoji="0" lang="en-US" b="0" i="0" u="none" strike="noStrike" cap="none" normalizeH="0" baseline="0" dirty="0" smtClean="0">
              <a:ln>
                <a:noFill/>
              </a:ln>
              <a:solidFill>
                <a:schemeClr val="tx1"/>
              </a:solidFill>
              <a:effectLst/>
              <a:cs typeface="Arial" pitchFamily="34" charset="0"/>
            </a:endParaRPr>
          </a:p>
        </p:txBody>
      </p:sp>
      <p:sp>
        <p:nvSpPr>
          <p:cNvPr id="271" name="Freeform 239"/>
          <p:cNvSpPr>
            <a:spLocks noEditPoints="1"/>
          </p:cNvSpPr>
          <p:nvPr/>
        </p:nvSpPr>
        <p:spPr bwMode="auto">
          <a:xfrm>
            <a:off x="5589906" y="1349608"/>
            <a:ext cx="2003425" cy="4459288"/>
          </a:xfrm>
          <a:custGeom>
            <a:avLst/>
            <a:gdLst>
              <a:gd name="T0" fmla="*/ 38 w 1262"/>
              <a:gd name="T1" fmla="*/ 2756 h 2809"/>
              <a:gd name="T2" fmla="*/ 32 w 1262"/>
              <a:gd name="T3" fmla="*/ 2727 h 2809"/>
              <a:gd name="T4" fmla="*/ 77 w 1262"/>
              <a:gd name="T5" fmla="*/ 2666 h 2809"/>
              <a:gd name="T6" fmla="*/ 87 w 1262"/>
              <a:gd name="T7" fmla="*/ 2603 h 2809"/>
              <a:gd name="T8" fmla="*/ 109 w 1262"/>
              <a:gd name="T9" fmla="*/ 2595 h 2809"/>
              <a:gd name="T10" fmla="*/ 149 w 1262"/>
              <a:gd name="T11" fmla="*/ 2506 h 2809"/>
              <a:gd name="T12" fmla="*/ 143 w 1262"/>
              <a:gd name="T13" fmla="*/ 2478 h 2809"/>
              <a:gd name="T14" fmla="*/ 189 w 1262"/>
              <a:gd name="T15" fmla="*/ 2417 h 2809"/>
              <a:gd name="T16" fmla="*/ 199 w 1262"/>
              <a:gd name="T17" fmla="*/ 2353 h 2809"/>
              <a:gd name="T18" fmla="*/ 220 w 1262"/>
              <a:gd name="T19" fmla="*/ 2345 h 2809"/>
              <a:gd name="T20" fmla="*/ 260 w 1262"/>
              <a:gd name="T21" fmla="*/ 2256 h 2809"/>
              <a:gd name="T22" fmla="*/ 254 w 1262"/>
              <a:gd name="T23" fmla="*/ 2228 h 2809"/>
              <a:gd name="T24" fmla="*/ 300 w 1262"/>
              <a:gd name="T25" fmla="*/ 2167 h 2809"/>
              <a:gd name="T26" fmla="*/ 310 w 1262"/>
              <a:gd name="T27" fmla="*/ 2103 h 2809"/>
              <a:gd name="T28" fmla="*/ 332 w 1262"/>
              <a:gd name="T29" fmla="*/ 2096 h 2809"/>
              <a:gd name="T30" fmla="*/ 371 w 1262"/>
              <a:gd name="T31" fmla="*/ 2007 h 2809"/>
              <a:gd name="T32" fmla="*/ 366 w 1262"/>
              <a:gd name="T33" fmla="*/ 1979 h 2809"/>
              <a:gd name="T34" fmla="*/ 411 w 1262"/>
              <a:gd name="T35" fmla="*/ 1918 h 2809"/>
              <a:gd name="T36" fmla="*/ 421 w 1262"/>
              <a:gd name="T37" fmla="*/ 1854 h 2809"/>
              <a:gd name="T38" fmla="*/ 443 w 1262"/>
              <a:gd name="T39" fmla="*/ 1847 h 2809"/>
              <a:gd name="T40" fmla="*/ 483 w 1262"/>
              <a:gd name="T41" fmla="*/ 1757 h 2809"/>
              <a:gd name="T42" fmla="*/ 477 w 1262"/>
              <a:gd name="T43" fmla="*/ 1729 h 2809"/>
              <a:gd name="T44" fmla="*/ 523 w 1262"/>
              <a:gd name="T45" fmla="*/ 1668 h 2809"/>
              <a:gd name="T46" fmla="*/ 533 w 1262"/>
              <a:gd name="T47" fmla="*/ 1604 h 2809"/>
              <a:gd name="T48" fmla="*/ 554 w 1262"/>
              <a:gd name="T49" fmla="*/ 1597 h 2809"/>
              <a:gd name="T50" fmla="*/ 594 w 1262"/>
              <a:gd name="T51" fmla="*/ 1508 h 2809"/>
              <a:gd name="T52" fmla="*/ 588 w 1262"/>
              <a:gd name="T53" fmla="*/ 1479 h 2809"/>
              <a:gd name="T54" fmla="*/ 633 w 1262"/>
              <a:gd name="T55" fmla="*/ 1418 h 2809"/>
              <a:gd name="T56" fmla="*/ 644 w 1262"/>
              <a:gd name="T57" fmla="*/ 1355 h 2809"/>
              <a:gd name="T58" fmla="*/ 665 w 1262"/>
              <a:gd name="T59" fmla="*/ 1347 h 2809"/>
              <a:gd name="T60" fmla="*/ 705 w 1262"/>
              <a:gd name="T61" fmla="*/ 1258 h 2809"/>
              <a:gd name="T62" fmla="*/ 699 w 1262"/>
              <a:gd name="T63" fmla="*/ 1230 h 2809"/>
              <a:gd name="T64" fmla="*/ 745 w 1262"/>
              <a:gd name="T65" fmla="*/ 1169 h 2809"/>
              <a:gd name="T66" fmla="*/ 755 w 1262"/>
              <a:gd name="T67" fmla="*/ 1105 h 2809"/>
              <a:gd name="T68" fmla="*/ 777 w 1262"/>
              <a:gd name="T69" fmla="*/ 1097 h 2809"/>
              <a:gd name="T70" fmla="*/ 816 w 1262"/>
              <a:gd name="T71" fmla="*/ 1008 h 2809"/>
              <a:gd name="T72" fmla="*/ 811 w 1262"/>
              <a:gd name="T73" fmla="*/ 980 h 2809"/>
              <a:gd name="T74" fmla="*/ 856 w 1262"/>
              <a:gd name="T75" fmla="*/ 919 h 2809"/>
              <a:gd name="T76" fmla="*/ 866 w 1262"/>
              <a:gd name="T77" fmla="*/ 855 h 2809"/>
              <a:gd name="T78" fmla="*/ 888 w 1262"/>
              <a:gd name="T79" fmla="*/ 848 h 2809"/>
              <a:gd name="T80" fmla="*/ 928 w 1262"/>
              <a:gd name="T81" fmla="*/ 759 h 2809"/>
              <a:gd name="T82" fmla="*/ 922 w 1262"/>
              <a:gd name="T83" fmla="*/ 731 h 2809"/>
              <a:gd name="T84" fmla="*/ 967 w 1262"/>
              <a:gd name="T85" fmla="*/ 670 h 2809"/>
              <a:gd name="T86" fmla="*/ 978 w 1262"/>
              <a:gd name="T87" fmla="*/ 606 h 2809"/>
              <a:gd name="T88" fmla="*/ 999 w 1262"/>
              <a:gd name="T89" fmla="*/ 599 h 2809"/>
              <a:gd name="T90" fmla="*/ 1039 w 1262"/>
              <a:gd name="T91" fmla="*/ 509 h 2809"/>
              <a:gd name="T92" fmla="*/ 1033 w 1262"/>
              <a:gd name="T93" fmla="*/ 481 h 2809"/>
              <a:gd name="T94" fmla="*/ 1079 w 1262"/>
              <a:gd name="T95" fmla="*/ 420 h 2809"/>
              <a:gd name="T96" fmla="*/ 1089 w 1262"/>
              <a:gd name="T97" fmla="*/ 356 h 2809"/>
              <a:gd name="T98" fmla="*/ 1110 w 1262"/>
              <a:gd name="T99" fmla="*/ 349 h 2809"/>
              <a:gd name="T100" fmla="*/ 1150 w 1262"/>
              <a:gd name="T101" fmla="*/ 260 h 2809"/>
              <a:gd name="T102" fmla="*/ 1144 w 1262"/>
              <a:gd name="T103" fmla="*/ 231 h 2809"/>
              <a:gd name="T104" fmla="*/ 1190 w 1262"/>
              <a:gd name="T105" fmla="*/ 170 h 2809"/>
              <a:gd name="T106" fmla="*/ 1200 w 1262"/>
              <a:gd name="T107" fmla="*/ 107 h 2809"/>
              <a:gd name="T108" fmla="*/ 1222 w 1262"/>
              <a:gd name="T109" fmla="*/ 99 h 2809"/>
              <a:gd name="T110" fmla="*/ 1262 w 1262"/>
              <a:gd name="T111" fmla="*/ 10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2" h="2809">
                <a:moveTo>
                  <a:pt x="14" y="2809"/>
                </a:moveTo>
                <a:lnTo>
                  <a:pt x="22" y="2791"/>
                </a:lnTo>
                <a:lnTo>
                  <a:pt x="8" y="2781"/>
                </a:lnTo>
                <a:lnTo>
                  <a:pt x="0" y="2799"/>
                </a:lnTo>
                <a:lnTo>
                  <a:pt x="14" y="2809"/>
                </a:lnTo>
                <a:close/>
                <a:moveTo>
                  <a:pt x="30" y="2773"/>
                </a:moveTo>
                <a:lnTo>
                  <a:pt x="38" y="2756"/>
                </a:lnTo>
                <a:lnTo>
                  <a:pt x="24" y="2745"/>
                </a:lnTo>
                <a:lnTo>
                  <a:pt x="16" y="2763"/>
                </a:lnTo>
                <a:lnTo>
                  <a:pt x="30" y="2773"/>
                </a:lnTo>
                <a:close/>
                <a:moveTo>
                  <a:pt x="45" y="2738"/>
                </a:moveTo>
                <a:lnTo>
                  <a:pt x="53" y="2720"/>
                </a:lnTo>
                <a:lnTo>
                  <a:pt x="40" y="2710"/>
                </a:lnTo>
                <a:lnTo>
                  <a:pt x="32" y="2727"/>
                </a:lnTo>
                <a:lnTo>
                  <a:pt x="45" y="2738"/>
                </a:lnTo>
                <a:close/>
                <a:moveTo>
                  <a:pt x="61" y="2702"/>
                </a:moveTo>
                <a:lnTo>
                  <a:pt x="69" y="2684"/>
                </a:lnTo>
                <a:lnTo>
                  <a:pt x="56" y="2674"/>
                </a:lnTo>
                <a:lnTo>
                  <a:pt x="48" y="2692"/>
                </a:lnTo>
                <a:lnTo>
                  <a:pt x="61" y="2702"/>
                </a:lnTo>
                <a:close/>
                <a:moveTo>
                  <a:pt x="77" y="2666"/>
                </a:moveTo>
                <a:lnTo>
                  <a:pt x="85" y="2649"/>
                </a:lnTo>
                <a:lnTo>
                  <a:pt x="72" y="2638"/>
                </a:lnTo>
                <a:lnTo>
                  <a:pt x="64" y="2656"/>
                </a:lnTo>
                <a:lnTo>
                  <a:pt x="77" y="2666"/>
                </a:lnTo>
                <a:close/>
                <a:moveTo>
                  <a:pt x="93" y="2631"/>
                </a:moveTo>
                <a:lnTo>
                  <a:pt x="101" y="2613"/>
                </a:lnTo>
                <a:lnTo>
                  <a:pt x="87" y="2603"/>
                </a:lnTo>
                <a:lnTo>
                  <a:pt x="79" y="2620"/>
                </a:lnTo>
                <a:lnTo>
                  <a:pt x="93" y="2631"/>
                </a:lnTo>
                <a:close/>
                <a:moveTo>
                  <a:pt x="109" y="2595"/>
                </a:moveTo>
                <a:lnTo>
                  <a:pt x="117" y="2577"/>
                </a:lnTo>
                <a:lnTo>
                  <a:pt x="103" y="2567"/>
                </a:lnTo>
                <a:lnTo>
                  <a:pt x="95" y="2585"/>
                </a:lnTo>
                <a:lnTo>
                  <a:pt x="109" y="2595"/>
                </a:lnTo>
                <a:close/>
                <a:moveTo>
                  <a:pt x="125" y="2559"/>
                </a:moveTo>
                <a:lnTo>
                  <a:pt x="133" y="2542"/>
                </a:lnTo>
                <a:lnTo>
                  <a:pt x="119" y="2531"/>
                </a:lnTo>
                <a:lnTo>
                  <a:pt x="111" y="2549"/>
                </a:lnTo>
                <a:lnTo>
                  <a:pt x="125" y="2559"/>
                </a:lnTo>
                <a:close/>
                <a:moveTo>
                  <a:pt x="141" y="2524"/>
                </a:moveTo>
                <a:lnTo>
                  <a:pt x="149" y="2506"/>
                </a:lnTo>
                <a:lnTo>
                  <a:pt x="135" y="2496"/>
                </a:lnTo>
                <a:lnTo>
                  <a:pt x="127" y="2513"/>
                </a:lnTo>
                <a:lnTo>
                  <a:pt x="141" y="2524"/>
                </a:lnTo>
                <a:close/>
                <a:moveTo>
                  <a:pt x="157" y="2488"/>
                </a:moveTo>
                <a:lnTo>
                  <a:pt x="165" y="2470"/>
                </a:lnTo>
                <a:lnTo>
                  <a:pt x="151" y="2460"/>
                </a:lnTo>
                <a:lnTo>
                  <a:pt x="143" y="2478"/>
                </a:lnTo>
                <a:lnTo>
                  <a:pt x="157" y="2488"/>
                </a:lnTo>
                <a:close/>
                <a:moveTo>
                  <a:pt x="173" y="2452"/>
                </a:moveTo>
                <a:lnTo>
                  <a:pt x="181" y="2435"/>
                </a:lnTo>
                <a:lnTo>
                  <a:pt x="167" y="2424"/>
                </a:lnTo>
                <a:lnTo>
                  <a:pt x="159" y="2442"/>
                </a:lnTo>
                <a:lnTo>
                  <a:pt x="173" y="2452"/>
                </a:lnTo>
                <a:close/>
                <a:moveTo>
                  <a:pt x="189" y="2417"/>
                </a:moveTo>
                <a:lnTo>
                  <a:pt x="197" y="2399"/>
                </a:lnTo>
                <a:lnTo>
                  <a:pt x="183" y="2389"/>
                </a:lnTo>
                <a:lnTo>
                  <a:pt x="175" y="2406"/>
                </a:lnTo>
                <a:lnTo>
                  <a:pt x="189" y="2417"/>
                </a:lnTo>
                <a:close/>
                <a:moveTo>
                  <a:pt x="204" y="2381"/>
                </a:moveTo>
                <a:lnTo>
                  <a:pt x="212" y="2363"/>
                </a:lnTo>
                <a:lnTo>
                  <a:pt x="199" y="2353"/>
                </a:lnTo>
                <a:lnTo>
                  <a:pt x="191" y="2371"/>
                </a:lnTo>
                <a:lnTo>
                  <a:pt x="204" y="2381"/>
                </a:lnTo>
                <a:close/>
                <a:moveTo>
                  <a:pt x="220" y="2345"/>
                </a:moveTo>
                <a:lnTo>
                  <a:pt x="228" y="2328"/>
                </a:lnTo>
                <a:lnTo>
                  <a:pt x="215" y="2317"/>
                </a:lnTo>
                <a:lnTo>
                  <a:pt x="207" y="2335"/>
                </a:lnTo>
                <a:lnTo>
                  <a:pt x="220" y="2345"/>
                </a:lnTo>
                <a:close/>
                <a:moveTo>
                  <a:pt x="236" y="2310"/>
                </a:moveTo>
                <a:lnTo>
                  <a:pt x="244" y="2292"/>
                </a:lnTo>
                <a:lnTo>
                  <a:pt x="231" y="2282"/>
                </a:lnTo>
                <a:lnTo>
                  <a:pt x="223" y="2299"/>
                </a:lnTo>
                <a:lnTo>
                  <a:pt x="236" y="2310"/>
                </a:lnTo>
                <a:close/>
                <a:moveTo>
                  <a:pt x="252" y="2274"/>
                </a:moveTo>
                <a:lnTo>
                  <a:pt x="260" y="2256"/>
                </a:lnTo>
                <a:lnTo>
                  <a:pt x="246" y="2246"/>
                </a:lnTo>
                <a:lnTo>
                  <a:pt x="238" y="2264"/>
                </a:lnTo>
                <a:lnTo>
                  <a:pt x="252" y="2274"/>
                </a:lnTo>
                <a:close/>
                <a:moveTo>
                  <a:pt x="268" y="2238"/>
                </a:moveTo>
                <a:lnTo>
                  <a:pt x="276" y="2221"/>
                </a:lnTo>
                <a:lnTo>
                  <a:pt x="262" y="2210"/>
                </a:lnTo>
                <a:lnTo>
                  <a:pt x="254" y="2228"/>
                </a:lnTo>
                <a:lnTo>
                  <a:pt x="268" y="2238"/>
                </a:lnTo>
                <a:close/>
                <a:moveTo>
                  <a:pt x="284" y="2203"/>
                </a:moveTo>
                <a:lnTo>
                  <a:pt x="292" y="2185"/>
                </a:lnTo>
                <a:lnTo>
                  <a:pt x="278" y="2175"/>
                </a:lnTo>
                <a:lnTo>
                  <a:pt x="270" y="2192"/>
                </a:lnTo>
                <a:lnTo>
                  <a:pt x="284" y="2203"/>
                </a:lnTo>
                <a:close/>
                <a:moveTo>
                  <a:pt x="300" y="2167"/>
                </a:moveTo>
                <a:lnTo>
                  <a:pt x="308" y="2149"/>
                </a:lnTo>
                <a:lnTo>
                  <a:pt x="294" y="2139"/>
                </a:lnTo>
                <a:lnTo>
                  <a:pt x="286" y="2157"/>
                </a:lnTo>
                <a:lnTo>
                  <a:pt x="300" y="2167"/>
                </a:lnTo>
                <a:close/>
                <a:moveTo>
                  <a:pt x="316" y="2131"/>
                </a:moveTo>
                <a:lnTo>
                  <a:pt x="324" y="2114"/>
                </a:lnTo>
                <a:lnTo>
                  <a:pt x="310" y="2103"/>
                </a:lnTo>
                <a:lnTo>
                  <a:pt x="302" y="2121"/>
                </a:lnTo>
                <a:lnTo>
                  <a:pt x="316" y="2131"/>
                </a:lnTo>
                <a:close/>
                <a:moveTo>
                  <a:pt x="332" y="2096"/>
                </a:moveTo>
                <a:lnTo>
                  <a:pt x="340" y="2078"/>
                </a:lnTo>
                <a:lnTo>
                  <a:pt x="326" y="2068"/>
                </a:lnTo>
                <a:lnTo>
                  <a:pt x="318" y="2086"/>
                </a:lnTo>
                <a:lnTo>
                  <a:pt x="332" y="2096"/>
                </a:lnTo>
                <a:close/>
                <a:moveTo>
                  <a:pt x="348" y="2061"/>
                </a:moveTo>
                <a:lnTo>
                  <a:pt x="356" y="2043"/>
                </a:lnTo>
                <a:lnTo>
                  <a:pt x="342" y="2032"/>
                </a:lnTo>
                <a:lnTo>
                  <a:pt x="334" y="2050"/>
                </a:lnTo>
                <a:lnTo>
                  <a:pt x="348" y="2061"/>
                </a:lnTo>
                <a:close/>
                <a:moveTo>
                  <a:pt x="364" y="2025"/>
                </a:moveTo>
                <a:lnTo>
                  <a:pt x="371" y="2007"/>
                </a:lnTo>
                <a:lnTo>
                  <a:pt x="358" y="1997"/>
                </a:lnTo>
                <a:lnTo>
                  <a:pt x="350" y="2015"/>
                </a:lnTo>
                <a:lnTo>
                  <a:pt x="364" y="2025"/>
                </a:lnTo>
                <a:close/>
                <a:moveTo>
                  <a:pt x="379" y="1989"/>
                </a:moveTo>
                <a:lnTo>
                  <a:pt x="387" y="1971"/>
                </a:lnTo>
                <a:lnTo>
                  <a:pt x="374" y="1961"/>
                </a:lnTo>
                <a:lnTo>
                  <a:pt x="366" y="1979"/>
                </a:lnTo>
                <a:lnTo>
                  <a:pt x="379" y="1989"/>
                </a:lnTo>
                <a:close/>
                <a:moveTo>
                  <a:pt x="395" y="1954"/>
                </a:moveTo>
                <a:lnTo>
                  <a:pt x="403" y="1936"/>
                </a:lnTo>
                <a:lnTo>
                  <a:pt x="390" y="1925"/>
                </a:lnTo>
                <a:lnTo>
                  <a:pt x="382" y="1943"/>
                </a:lnTo>
                <a:lnTo>
                  <a:pt x="395" y="1954"/>
                </a:lnTo>
                <a:close/>
                <a:moveTo>
                  <a:pt x="411" y="1918"/>
                </a:moveTo>
                <a:lnTo>
                  <a:pt x="419" y="1900"/>
                </a:lnTo>
                <a:lnTo>
                  <a:pt x="405" y="1890"/>
                </a:lnTo>
                <a:lnTo>
                  <a:pt x="398" y="1908"/>
                </a:lnTo>
                <a:lnTo>
                  <a:pt x="411" y="1918"/>
                </a:lnTo>
                <a:close/>
                <a:moveTo>
                  <a:pt x="427" y="1882"/>
                </a:moveTo>
                <a:lnTo>
                  <a:pt x="435" y="1864"/>
                </a:lnTo>
                <a:lnTo>
                  <a:pt x="421" y="1854"/>
                </a:lnTo>
                <a:lnTo>
                  <a:pt x="413" y="1872"/>
                </a:lnTo>
                <a:lnTo>
                  <a:pt x="427" y="1882"/>
                </a:lnTo>
                <a:close/>
                <a:moveTo>
                  <a:pt x="443" y="1847"/>
                </a:moveTo>
                <a:lnTo>
                  <a:pt x="451" y="1829"/>
                </a:lnTo>
                <a:lnTo>
                  <a:pt x="437" y="1818"/>
                </a:lnTo>
                <a:lnTo>
                  <a:pt x="429" y="1836"/>
                </a:lnTo>
                <a:lnTo>
                  <a:pt x="443" y="1847"/>
                </a:lnTo>
                <a:close/>
                <a:moveTo>
                  <a:pt x="459" y="1811"/>
                </a:moveTo>
                <a:lnTo>
                  <a:pt x="467" y="1793"/>
                </a:lnTo>
                <a:lnTo>
                  <a:pt x="453" y="1783"/>
                </a:lnTo>
                <a:lnTo>
                  <a:pt x="445" y="1801"/>
                </a:lnTo>
                <a:lnTo>
                  <a:pt x="459" y="1811"/>
                </a:lnTo>
                <a:close/>
                <a:moveTo>
                  <a:pt x="475" y="1775"/>
                </a:moveTo>
                <a:lnTo>
                  <a:pt x="483" y="1757"/>
                </a:lnTo>
                <a:lnTo>
                  <a:pt x="469" y="1747"/>
                </a:lnTo>
                <a:lnTo>
                  <a:pt x="461" y="1765"/>
                </a:lnTo>
                <a:lnTo>
                  <a:pt x="475" y="1775"/>
                </a:lnTo>
                <a:close/>
                <a:moveTo>
                  <a:pt x="491" y="1740"/>
                </a:moveTo>
                <a:lnTo>
                  <a:pt x="499" y="1722"/>
                </a:lnTo>
                <a:lnTo>
                  <a:pt x="485" y="1711"/>
                </a:lnTo>
                <a:lnTo>
                  <a:pt x="477" y="1729"/>
                </a:lnTo>
                <a:lnTo>
                  <a:pt x="491" y="1740"/>
                </a:lnTo>
                <a:close/>
                <a:moveTo>
                  <a:pt x="507" y="1704"/>
                </a:moveTo>
                <a:lnTo>
                  <a:pt x="515" y="1686"/>
                </a:lnTo>
                <a:lnTo>
                  <a:pt x="501" y="1676"/>
                </a:lnTo>
                <a:lnTo>
                  <a:pt x="493" y="1693"/>
                </a:lnTo>
                <a:lnTo>
                  <a:pt x="507" y="1704"/>
                </a:lnTo>
                <a:close/>
                <a:moveTo>
                  <a:pt x="523" y="1668"/>
                </a:moveTo>
                <a:lnTo>
                  <a:pt x="530" y="1650"/>
                </a:lnTo>
                <a:lnTo>
                  <a:pt x="517" y="1640"/>
                </a:lnTo>
                <a:lnTo>
                  <a:pt x="509" y="1658"/>
                </a:lnTo>
                <a:lnTo>
                  <a:pt x="523" y="1668"/>
                </a:lnTo>
                <a:close/>
                <a:moveTo>
                  <a:pt x="538" y="1632"/>
                </a:moveTo>
                <a:lnTo>
                  <a:pt x="546" y="1615"/>
                </a:lnTo>
                <a:lnTo>
                  <a:pt x="533" y="1604"/>
                </a:lnTo>
                <a:lnTo>
                  <a:pt x="525" y="1622"/>
                </a:lnTo>
                <a:lnTo>
                  <a:pt x="538" y="1632"/>
                </a:lnTo>
                <a:close/>
                <a:moveTo>
                  <a:pt x="554" y="1597"/>
                </a:moveTo>
                <a:lnTo>
                  <a:pt x="562" y="1579"/>
                </a:lnTo>
                <a:lnTo>
                  <a:pt x="549" y="1569"/>
                </a:lnTo>
                <a:lnTo>
                  <a:pt x="541" y="1586"/>
                </a:lnTo>
                <a:lnTo>
                  <a:pt x="554" y="1597"/>
                </a:lnTo>
                <a:close/>
                <a:moveTo>
                  <a:pt x="570" y="1561"/>
                </a:moveTo>
                <a:lnTo>
                  <a:pt x="578" y="1543"/>
                </a:lnTo>
                <a:lnTo>
                  <a:pt x="564" y="1533"/>
                </a:lnTo>
                <a:lnTo>
                  <a:pt x="557" y="1551"/>
                </a:lnTo>
                <a:lnTo>
                  <a:pt x="570" y="1561"/>
                </a:lnTo>
                <a:close/>
                <a:moveTo>
                  <a:pt x="586" y="1525"/>
                </a:moveTo>
                <a:lnTo>
                  <a:pt x="594" y="1508"/>
                </a:lnTo>
                <a:lnTo>
                  <a:pt x="580" y="1497"/>
                </a:lnTo>
                <a:lnTo>
                  <a:pt x="572" y="1515"/>
                </a:lnTo>
                <a:lnTo>
                  <a:pt x="586" y="1525"/>
                </a:lnTo>
                <a:close/>
                <a:moveTo>
                  <a:pt x="602" y="1490"/>
                </a:moveTo>
                <a:lnTo>
                  <a:pt x="610" y="1472"/>
                </a:lnTo>
                <a:lnTo>
                  <a:pt x="596" y="1462"/>
                </a:lnTo>
                <a:lnTo>
                  <a:pt x="588" y="1479"/>
                </a:lnTo>
                <a:lnTo>
                  <a:pt x="602" y="1490"/>
                </a:lnTo>
                <a:close/>
                <a:moveTo>
                  <a:pt x="617" y="1454"/>
                </a:moveTo>
                <a:lnTo>
                  <a:pt x="625" y="1436"/>
                </a:lnTo>
                <a:lnTo>
                  <a:pt x="612" y="1426"/>
                </a:lnTo>
                <a:lnTo>
                  <a:pt x="604" y="1444"/>
                </a:lnTo>
                <a:lnTo>
                  <a:pt x="617" y="1454"/>
                </a:lnTo>
                <a:close/>
                <a:moveTo>
                  <a:pt x="633" y="1418"/>
                </a:moveTo>
                <a:lnTo>
                  <a:pt x="641" y="1401"/>
                </a:lnTo>
                <a:lnTo>
                  <a:pt x="628" y="1390"/>
                </a:lnTo>
                <a:lnTo>
                  <a:pt x="620" y="1408"/>
                </a:lnTo>
                <a:lnTo>
                  <a:pt x="633" y="1418"/>
                </a:lnTo>
                <a:close/>
                <a:moveTo>
                  <a:pt x="649" y="1383"/>
                </a:moveTo>
                <a:lnTo>
                  <a:pt x="657" y="1365"/>
                </a:lnTo>
                <a:lnTo>
                  <a:pt x="644" y="1355"/>
                </a:lnTo>
                <a:lnTo>
                  <a:pt x="636" y="1372"/>
                </a:lnTo>
                <a:lnTo>
                  <a:pt x="649" y="1383"/>
                </a:lnTo>
                <a:close/>
                <a:moveTo>
                  <a:pt x="665" y="1347"/>
                </a:moveTo>
                <a:lnTo>
                  <a:pt x="673" y="1329"/>
                </a:lnTo>
                <a:lnTo>
                  <a:pt x="659" y="1319"/>
                </a:lnTo>
                <a:lnTo>
                  <a:pt x="652" y="1337"/>
                </a:lnTo>
                <a:lnTo>
                  <a:pt x="665" y="1347"/>
                </a:lnTo>
                <a:close/>
                <a:moveTo>
                  <a:pt x="681" y="1311"/>
                </a:moveTo>
                <a:lnTo>
                  <a:pt x="689" y="1294"/>
                </a:lnTo>
                <a:lnTo>
                  <a:pt x="675" y="1283"/>
                </a:lnTo>
                <a:lnTo>
                  <a:pt x="667" y="1301"/>
                </a:lnTo>
                <a:lnTo>
                  <a:pt x="681" y="1311"/>
                </a:lnTo>
                <a:close/>
                <a:moveTo>
                  <a:pt x="697" y="1276"/>
                </a:moveTo>
                <a:lnTo>
                  <a:pt x="705" y="1258"/>
                </a:lnTo>
                <a:lnTo>
                  <a:pt x="691" y="1248"/>
                </a:lnTo>
                <a:lnTo>
                  <a:pt x="683" y="1265"/>
                </a:lnTo>
                <a:lnTo>
                  <a:pt x="697" y="1276"/>
                </a:lnTo>
                <a:close/>
                <a:moveTo>
                  <a:pt x="713" y="1240"/>
                </a:moveTo>
                <a:lnTo>
                  <a:pt x="721" y="1222"/>
                </a:lnTo>
                <a:lnTo>
                  <a:pt x="707" y="1212"/>
                </a:lnTo>
                <a:lnTo>
                  <a:pt x="699" y="1230"/>
                </a:lnTo>
                <a:lnTo>
                  <a:pt x="713" y="1240"/>
                </a:lnTo>
                <a:close/>
                <a:moveTo>
                  <a:pt x="729" y="1204"/>
                </a:moveTo>
                <a:lnTo>
                  <a:pt x="737" y="1187"/>
                </a:lnTo>
                <a:lnTo>
                  <a:pt x="723" y="1176"/>
                </a:lnTo>
                <a:lnTo>
                  <a:pt x="715" y="1194"/>
                </a:lnTo>
                <a:lnTo>
                  <a:pt x="729" y="1204"/>
                </a:lnTo>
                <a:close/>
                <a:moveTo>
                  <a:pt x="745" y="1169"/>
                </a:moveTo>
                <a:lnTo>
                  <a:pt x="753" y="1151"/>
                </a:lnTo>
                <a:lnTo>
                  <a:pt x="739" y="1141"/>
                </a:lnTo>
                <a:lnTo>
                  <a:pt x="731" y="1158"/>
                </a:lnTo>
                <a:lnTo>
                  <a:pt x="745" y="1169"/>
                </a:lnTo>
                <a:close/>
                <a:moveTo>
                  <a:pt x="761" y="1133"/>
                </a:moveTo>
                <a:lnTo>
                  <a:pt x="769" y="1115"/>
                </a:lnTo>
                <a:lnTo>
                  <a:pt x="755" y="1105"/>
                </a:lnTo>
                <a:lnTo>
                  <a:pt x="747" y="1123"/>
                </a:lnTo>
                <a:lnTo>
                  <a:pt x="761" y="1133"/>
                </a:lnTo>
                <a:close/>
                <a:moveTo>
                  <a:pt x="777" y="1097"/>
                </a:moveTo>
                <a:lnTo>
                  <a:pt x="784" y="1080"/>
                </a:lnTo>
                <a:lnTo>
                  <a:pt x="771" y="1069"/>
                </a:lnTo>
                <a:lnTo>
                  <a:pt x="763" y="1087"/>
                </a:lnTo>
                <a:lnTo>
                  <a:pt x="777" y="1097"/>
                </a:lnTo>
                <a:close/>
                <a:moveTo>
                  <a:pt x="792" y="1062"/>
                </a:moveTo>
                <a:lnTo>
                  <a:pt x="800" y="1044"/>
                </a:lnTo>
                <a:lnTo>
                  <a:pt x="787" y="1034"/>
                </a:lnTo>
                <a:lnTo>
                  <a:pt x="779" y="1051"/>
                </a:lnTo>
                <a:lnTo>
                  <a:pt x="792" y="1062"/>
                </a:lnTo>
                <a:close/>
                <a:moveTo>
                  <a:pt x="808" y="1026"/>
                </a:moveTo>
                <a:lnTo>
                  <a:pt x="816" y="1008"/>
                </a:lnTo>
                <a:lnTo>
                  <a:pt x="803" y="998"/>
                </a:lnTo>
                <a:lnTo>
                  <a:pt x="795" y="1016"/>
                </a:lnTo>
                <a:lnTo>
                  <a:pt x="808" y="1026"/>
                </a:lnTo>
                <a:close/>
                <a:moveTo>
                  <a:pt x="824" y="990"/>
                </a:moveTo>
                <a:lnTo>
                  <a:pt x="832" y="973"/>
                </a:lnTo>
                <a:lnTo>
                  <a:pt x="818" y="962"/>
                </a:lnTo>
                <a:lnTo>
                  <a:pt x="811" y="980"/>
                </a:lnTo>
                <a:lnTo>
                  <a:pt x="824" y="990"/>
                </a:lnTo>
                <a:close/>
                <a:moveTo>
                  <a:pt x="840" y="955"/>
                </a:moveTo>
                <a:lnTo>
                  <a:pt x="848" y="937"/>
                </a:lnTo>
                <a:lnTo>
                  <a:pt x="834" y="926"/>
                </a:lnTo>
                <a:lnTo>
                  <a:pt x="826" y="944"/>
                </a:lnTo>
                <a:lnTo>
                  <a:pt x="840" y="955"/>
                </a:lnTo>
                <a:close/>
                <a:moveTo>
                  <a:pt x="856" y="919"/>
                </a:moveTo>
                <a:lnTo>
                  <a:pt x="864" y="901"/>
                </a:lnTo>
                <a:lnTo>
                  <a:pt x="850" y="891"/>
                </a:lnTo>
                <a:lnTo>
                  <a:pt x="842" y="909"/>
                </a:lnTo>
                <a:lnTo>
                  <a:pt x="856" y="919"/>
                </a:lnTo>
                <a:close/>
                <a:moveTo>
                  <a:pt x="872" y="883"/>
                </a:moveTo>
                <a:lnTo>
                  <a:pt x="880" y="866"/>
                </a:lnTo>
                <a:lnTo>
                  <a:pt x="866" y="855"/>
                </a:lnTo>
                <a:lnTo>
                  <a:pt x="858" y="873"/>
                </a:lnTo>
                <a:lnTo>
                  <a:pt x="872" y="883"/>
                </a:lnTo>
                <a:close/>
                <a:moveTo>
                  <a:pt x="888" y="848"/>
                </a:moveTo>
                <a:lnTo>
                  <a:pt x="896" y="830"/>
                </a:lnTo>
                <a:lnTo>
                  <a:pt x="882" y="819"/>
                </a:lnTo>
                <a:lnTo>
                  <a:pt x="874" y="837"/>
                </a:lnTo>
                <a:lnTo>
                  <a:pt x="888" y="848"/>
                </a:lnTo>
                <a:close/>
                <a:moveTo>
                  <a:pt x="904" y="813"/>
                </a:moveTo>
                <a:lnTo>
                  <a:pt x="912" y="795"/>
                </a:lnTo>
                <a:lnTo>
                  <a:pt x="898" y="784"/>
                </a:lnTo>
                <a:lnTo>
                  <a:pt x="890" y="802"/>
                </a:lnTo>
                <a:lnTo>
                  <a:pt x="904" y="813"/>
                </a:lnTo>
                <a:close/>
                <a:moveTo>
                  <a:pt x="920" y="777"/>
                </a:moveTo>
                <a:lnTo>
                  <a:pt x="928" y="759"/>
                </a:lnTo>
                <a:lnTo>
                  <a:pt x="914" y="749"/>
                </a:lnTo>
                <a:lnTo>
                  <a:pt x="906" y="767"/>
                </a:lnTo>
                <a:lnTo>
                  <a:pt x="920" y="777"/>
                </a:lnTo>
                <a:close/>
                <a:moveTo>
                  <a:pt x="936" y="741"/>
                </a:moveTo>
                <a:lnTo>
                  <a:pt x="943" y="723"/>
                </a:lnTo>
                <a:lnTo>
                  <a:pt x="930" y="713"/>
                </a:lnTo>
                <a:lnTo>
                  <a:pt x="922" y="731"/>
                </a:lnTo>
                <a:lnTo>
                  <a:pt x="936" y="741"/>
                </a:lnTo>
                <a:close/>
                <a:moveTo>
                  <a:pt x="951" y="706"/>
                </a:moveTo>
                <a:lnTo>
                  <a:pt x="959" y="688"/>
                </a:lnTo>
                <a:lnTo>
                  <a:pt x="946" y="677"/>
                </a:lnTo>
                <a:lnTo>
                  <a:pt x="938" y="695"/>
                </a:lnTo>
                <a:lnTo>
                  <a:pt x="951" y="706"/>
                </a:lnTo>
                <a:close/>
                <a:moveTo>
                  <a:pt x="967" y="670"/>
                </a:moveTo>
                <a:lnTo>
                  <a:pt x="975" y="652"/>
                </a:lnTo>
                <a:lnTo>
                  <a:pt x="962" y="642"/>
                </a:lnTo>
                <a:lnTo>
                  <a:pt x="954" y="660"/>
                </a:lnTo>
                <a:lnTo>
                  <a:pt x="967" y="670"/>
                </a:lnTo>
                <a:close/>
                <a:moveTo>
                  <a:pt x="983" y="634"/>
                </a:moveTo>
                <a:lnTo>
                  <a:pt x="991" y="616"/>
                </a:lnTo>
                <a:lnTo>
                  <a:pt x="978" y="606"/>
                </a:lnTo>
                <a:lnTo>
                  <a:pt x="970" y="624"/>
                </a:lnTo>
                <a:lnTo>
                  <a:pt x="983" y="634"/>
                </a:lnTo>
                <a:close/>
                <a:moveTo>
                  <a:pt x="999" y="599"/>
                </a:moveTo>
                <a:lnTo>
                  <a:pt x="1007" y="581"/>
                </a:lnTo>
                <a:lnTo>
                  <a:pt x="993" y="570"/>
                </a:lnTo>
                <a:lnTo>
                  <a:pt x="985" y="588"/>
                </a:lnTo>
                <a:lnTo>
                  <a:pt x="999" y="599"/>
                </a:lnTo>
                <a:close/>
                <a:moveTo>
                  <a:pt x="1015" y="563"/>
                </a:moveTo>
                <a:lnTo>
                  <a:pt x="1023" y="545"/>
                </a:lnTo>
                <a:lnTo>
                  <a:pt x="1009" y="535"/>
                </a:lnTo>
                <a:lnTo>
                  <a:pt x="1001" y="552"/>
                </a:lnTo>
                <a:lnTo>
                  <a:pt x="1015" y="563"/>
                </a:lnTo>
                <a:close/>
                <a:moveTo>
                  <a:pt x="1031" y="527"/>
                </a:moveTo>
                <a:lnTo>
                  <a:pt x="1039" y="509"/>
                </a:lnTo>
                <a:lnTo>
                  <a:pt x="1025" y="499"/>
                </a:lnTo>
                <a:lnTo>
                  <a:pt x="1017" y="517"/>
                </a:lnTo>
                <a:lnTo>
                  <a:pt x="1031" y="527"/>
                </a:lnTo>
                <a:close/>
                <a:moveTo>
                  <a:pt x="1047" y="491"/>
                </a:moveTo>
                <a:lnTo>
                  <a:pt x="1055" y="474"/>
                </a:lnTo>
                <a:lnTo>
                  <a:pt x="1041" y="463"/>
                </a:lnTo>
                <a:lnTo>
                  <a:pt x="1033" y="481"/>
                </a:lnTo>
                <a:lnTo>
                  <a:pt x="1047" y="491"/>
                </a:lnTo>
                <a:close/>
                <a:moveTo>
                  <a:pt x="1063" y="456"/>
                </a:moveTo>
                <a:lnTo>
                  <a:pt x="1071" y="438"/>
                </a:lnTo>
                <a:lnTo>
                  <a:pt x="1057" y="428"/>
                </a:lnTo>
                <a:lnTo>
                  <a:pt x="1049" y="445"/>
                </a:lnTo>
                <a:lnTo>
                  <a:pt x="1063" y="456"/>
                </a:lnTo>
                <a:close/>
                <a:moveTo>
                  <a:pt x="1079" y="420"/>
                </a:moveTo>
                <a:lnTo>
                  <a:pt x="1087" y="402"/>
                </a:lnTo>
                <a:lnTo>
                  <a:pt x="1073" y="392"/>
                </a:lnTo>
                <a:lnTo>
                  <a:pt x="1065" y="410"/>
                </a:lnTo>
                <a:lnTo>
                  <a:pt x="1079" y="420"/>
                </a:lnTo>
                <a:close/>
                <a:moveTo>
                  <a:pt x="1095" y="384"/>
                </a:moveTo>
                <a:lnTo>
                  <a:pt x="1103" y="367"/>
                </a:lnTo>
                <a:lnTo>
                  <a:pt x="1089" y="356"/>
                </a:lnTo>
                <a:lnTo>
                  <a:pt x="1081" y="374"/>
                </a:lnTo>
                <a:lnTo>
                  <a:pt x="1095" y="384"/>
                </a:lnTo>
                <a:close/>
                <a:moveTo>
                  <a:pt x="1110" y="349"/>
                </a:moveTo>
                <a:lnTo>
                  <a:pt x="1118" y="331"/>
                </a:lnTo>
                <a:lnTo>
                  <a:pt x="1105" y="321"/>
                </a:lnTo>
                <a:lnTo>
                  <a:pt x="1097" y="338"/>
                </a:lnTo>
                <a:lnTo>
                  <a:pt x="1110" y="349"/>
                </a:lnTo>
                <a:close/>
                <a:moveTo>
                  <a:pt x="1126" y="313"/>
                </a:moveTo>
                <a:lnTo>
                  <a:pt x="1134" y="295"/>
                </a:lnTo>
                <a:lnTo>
                  <a:pt x="1121" y="285"/>
                </a:lnTo>
                <a:lnTo>
                  <a:pt x="1113" y="303"/>
                </a:lnTo>
                <a:lnTo>
                  <a:pt x="1126" y="313"/>
                </a:lnTo>
                <a:close/>
                <a:moveTo>
                  <a:pt x="1142" y="277"/>
                </a:moveTo>
                <a:lnTo>
                  <a:pt x="1150" y="260"/>
                </a:lnTo>
                <a:lnTo>
                  <a:pt x="1137" y="249"/>
                </a:lnTo>
                <a:lnTo>
                  <a:pt x="1129" y="267"/>
                </a:lnTo>
                <a:lnTo>
                  <a:pt x="1142" y="277"/>
                </a:lnTo>
                <a:close/>
                <a:moveTo>
                  <a:pt x="1158" y="242"/>
                </a:moveTo>
                <a:lnTo>
                  <a:pt x="1166" y="224"/>
                </a:lnTo>
                <a:lnTo>
                  <a:pt x="1152" y="214"/>
                </a:lnTo>
                <a:lnTo>
                  <a:pt x="1144" y="231"/>
                </a:lnTo>
                <a:lnTo>
                  <a:pt x="1158" y="242"/>
                </a:lnTo>
                <a:close/>
                <a:moveTo>
                  <a:pt x="1174" y="206"/>
                </a:moveTo>
                <a:lnTo>
                  <a:pt x="1182" y="188"/>
                </a:lnTo>
                <a:lnTo>
                  <a:pt x="1168" y="178"/>
                </a:lnTo>
                <a:lnTo>
                  <a:pt x="1160" y="196"/>
                </a:lnTo>
                <a:lnTo>
                  <a:pt x="1174" y="206"/>
                </a:lnTo>
                <a:close/>
                <a:moveTo>
                  <a:pt x="1190" y="170"/>
                </a:moveTo>
                <a:lnTo>
                  <a:pt x="1198" y="153"/>
                </a:lnTo>
                <a:lnTo>
                  <a:pt x="1184" y="142"/>
                </a:lnTo>
                <a:lnTo>
                  <a:pt x="1176" y="160"/>
                </a:lnTo>
                <a:lnTo>
                  <a:pt x="1190" y="170"/>
                </a:lnTo>
                <a:close/>
                <a:moveTo>
                  <a:pt x="1206" y="135"/>
                </a:moveTo>
                <a:lnTo>
                  <a:pt x="1214" y="117"/>
                </a:lnTo>
                <a:lnTo>
                  <a:pt x="1200" y="107"/>
                </a:lnTo>
                <a:lnTo>
                  <a:pt x="1192" y="124"/>
                </a:lnTo>
                <a:lnTo>
                  <a:pt x="1206" y="135"/>
                </a:lnTo>
                <a:close/>
                <a:moveTo>
                  <a:pt x="1222" y="99"/>
                </a:moveTo>
                <a:lnTo>
                  <a:pt x="1230" y="81"/>
                </a:lnTo>
                <a:lnTo>
                  <a:pt x="1216" y="71"/>
                </a:lnTo>
                <a:lnTo>
                  <a:pt x="1208" y="89"/>
                </a:lnTo>
                <a:lnTo>
                  <a:pt x="1222" y="99"/>
                </a:lnTo>
                <a:close/>
                <a:moveTo>
                  <a:pt x="1238" y="63"/>
                </a:moveTo>
                <a:lnTo>
                  <a:pt x="1246" y="46"/>
                </a:lnTo>
                <a:lnTo>
                  <a:pt x="1232" y="35"/>
                </a:lnTo>
                <a:lnTo>
                  <a:pt x="1224" y="53"/>
                </a:lnTo>
                <a:lnTo>
                  <a:pt x="1238" y="63"/>
                </a:lnTo>
                <a:close/>
                <a:moveTo>
                  <a:pt x="1254" y="28"/>
                </a:moveTo>
                <a:lnTo>
                  <a:pt x="1262" y="10"/>
                </a:lnTo>
                <a:lnTo>
                  <a:pt x="1248" y="0"/>
                </a:lnTo>
                <a:lnTo>
                  <a:pt x="1240" y="17"/>
                </a:lnTo>
                <a:lnTo>
                  <a:pt x="1254" y="28"/>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247" name="TextBox 246"/>
          <p:cNvSpPr txBox="1"/>
          <p:nvPr/>
        </p:nvSpPr>
        <p:spPr>
          <a:xfrm>
            <a:off x="2660611" y="214290"/>
            <a:ext cx="3822778"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r>
              <a:rPr lang="en-IE" sz="4400" b="1" i="1" dirty="0" smtClean="0">
                <a:solidFill>
                  <a:srgbClr val="990033"/>
                </a:solidFill>
                <a:effectLst>
                  <a:outerShdw blurRad="38100" dist="38100" dir="2700000" algn="tl">
                    <a:srgbClr val="000000">
                      <a:alpha val="43137"/>
                    </a:srgbClr>
                  </a:outerShdw>
                </a:effectLst>
              </a:rPr>
              <a:t>Slope Functions</a:t>
            </a:r>
            <a:endParaRPr lang="en-IE" sz="4400" b="1" i="1" dirty="0">
              <a:solidFill>
                <a:srgbClr val="990033"/>
              </a:solidFill>
              <a:effectLst>
                <a:outerShdw blurRad="38100" dist="38100" dir="2700000" algn="tl">
                  <a:srgbClr val="000000">
                    <a:alpha val="43137"/>
                  </a:srgbClr>
                </a:outerShdw>
              </a:effectLst>
            </a:endParaRPr>
          </a:p>
        </p:txBody>
      </p:sp>
      <p:sp>
        <p:nvSpPr>
          <p:cNvPr id="31" name="Right Triangle 30"/>
          <p:cNvSpPr/>
          <p:nvPr/>
        </p:nvSpPr>
        <p:spPr>
          <a:xfrm rot="10800000">
            <a:off x="2071627" y="2311106"/>
            <a:ext cx="838199" cy="187642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p:cNvSpPr txBox="1"/>
          <p:nvPr/>
        </p:nvSpPr>
        <p:spPr>
          <a:xfrm>
            <a:off x="2906031" y="2974078"/>
            <a:ext cx="679450" cy="369332"/>
          </a:xfrm>
          <a:prstGeom prst="rect">
            <a:avLst/>
          </a:prstGeom>
          <a:noFill/>
        </p:spPr>
        <p:txBody>
          <a:bodyPr wrap="square" rtlCol="0">
            <a:spAutoFit/>
          </a:bodyPr>
          <a:lstStyle/>
          <a:p>
            <a:r>
              <a:rPr lang="en-IE" b="1" dirty="0" smtClean="0"/>
              <a:t>-6</a:t>
            </a:r>
            <a:endParaRPr lang="en-IE" b="1" dirty="0"/>
          </a:p>
        </p:txBody>
      </p:sp>
      <p:sp>
        <p:nvSpPr>
          <p:cNvPr id="252" name="TextBox 251"/>
          <p:cNvSpPr txBox="1"/>
          <p:nvPr/>
        </p:nvSpPr>
        <p:spPr>
          <a:xfrm>
            <a:off x="3102820" y="3589659"/>
            <a:ext cx="679450" cy="369332"/>
          </a:xfrm>
          <a:prstGeom prst="rect">
            <a:avLst/>
          </a:prstGeom>
          <a:noFill/>
        </p:spPr>
        <p:txBody>
          <a:bodyPr wrap="square" rtlCol="0">
            <a:spAutoFit/>
          </a:bodyPr>
          <a:lstStyle/>
          <a:p>
            <a:r>
              <a:rPr lang="en-IE" b="1" dirty="0"/>
              <a:t>1</a:t>
            </a:r>
          </a:p>
        </p:txBody>
      </p:sp>
      <p:grpSp>
        <p:nvGrpSpPr>
          <p:cNvPr id="33" name="Group 32"/>
          <p:cNvGrpSpPr/>
          <p:nvPr/>
        </p:nvGrpSpPr>
        <p:grpSpPr>
          <a:xfrm>
            <a:off x="2879778" y="3879765"/>
            <a:ext cx="1836546" cy="1315976"/>
            <a:chOff x="2879778" y="3879765"/>
            <a:chExt cx="1836546" cy="1315976"/>
          </a:xfrm>
        </p:grpSpPr>
        <p:sp>
          <p:nvSpPr>
            <p:cNvPr id="248" name="Right Triangle 247"/>
            <p:cNvSpPr/>
            <p:nvPr/>
          </p:nvSpPr>
          <p:spPr>
            <a:xfrm rot="10800000">
              <a:off x="2879778" y="3879765"/>
              <a:ext cx="882536" cy="131597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3" name="TextBox 252"/>
            <p:cNvSpPr txBox="1"/>
            <p:nvPr/>
          </p:nvSpPr>
          <p:spPr>
            <a:xfrm>
              <a:off x="4036874" y="4571616"/>
              <a:ext cx="679450" cy="369332"/>
            </a:xfrm>
            <a:prstGeom prst="rect">
              <a:avLst/>
            </a:prstGeom>
            <a:noFill/>
          </p:spPr>
          <p:txBody>
            <a:bodyPr wrap="square" rtlCol="0">
              <a:spAutoFit/>
            </a:bodyPr>
            <a:lstStyle/>
            <a:p>
              <a:endParaRPr lang="en-IE" b="1" dirty="0"/>
            </a:p>
          </p:txBody>
        </p:sp>
        <p:sp>
          <p:nvSpPr>
            <p:cNvPr id="255" name="TextBox 254"/>
            <p:cNvSpPr txBox="1"/>
            <p:nvPr/>
          </p:nvSpPr>
          <p:spPr>
            <a:xfrm>
              <a:off x="3709551" y="4192615"/>
              <a:ext cx="679450" cy="369332"/>
            </a:xfrm>
            <a:prstGeom prst="rect">
              <a:avLst/>
            </a:prstGeom>
            <a:noFill/>
          </p:spPr>
          <p:txBody>
            <a:bodyPr wrap="square" rtlCol="0">
              <a:spAutoFit/>
            </a:bodyPr>
            <a:lstStyle/>
            <a:p>
              <a:r>
                <a:rPr lang="en-IE" b="1" dirty="0" smtClean="0"/>
                <a:t>-4</a:t>
              </a:r>
              <a:endParaRPr lang="en-IE" b="1" dirty="0"/>
            </a:p>
          </p:txBody>
        </p:sp>
      </p:grpSp>
      <p:grpSp>
        <p:nvGrpSpPr>
          <p:cNvPr id="35" name="Group 34"/>
          <p:cNvGrpSpPr/>
          <p:nvPr/>
        </p:nvGrpSpPr>
        <p:grpSpPr>
          <a:xfrm>
            <a:off x="3797937" y="4820598"/>
            <a:ext cx="1449820" cy="989630"/>
            <a:chOff x="3797937" y="4820598"/>
            <a:chExt cx="1449820" cy="989630"/>
          </a:xfrm>
        </p:grpSpPr>
        <p:sp>
          <p:nvSpPr>
            <p:cNvPr id="249" name="Right Triangle 248"/>
            <p:cNvSpPr/>
            <p:nvPr/>
          </p:nvSpPr>
          <p:spPr>
            <a:xfrm rot="10800000">
              <a:off x="3797937" y="4848615"/>
              <a:ext cx="812481" cy="6048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34" name="Group 33"/>
            <p:cNvGrpSpPr/>
            <p:nvPr/>
          </p:nvGrpSpPr>
          <p:grpSpPr>
            <a:xfrm>
              <a:off x="4052592" y="4820598"/>
              <a:ext cx="1195165" cy="989630"/>
              <a:chOff x="4052592" y="4820598"/>
              <a:chExt cx="1195165" cy="989630"/>
            </a:xfrm>
          </p:grpSpPr>
          <p:sp>
            <p:nvSpPr>
              <p:cNvPr id="254" name="TextBox 253"/>
              <p:cNvSpPr txBox="1"/>
              <p:nvPr/>
            </p:nvSpPr>
            <p:spPr>
              <a:xfrm>
                <a:off x="4052592" y="5440896"/>
                <a:ext cx="679450" cy="369332"/>
              </a:xfrm>
              <a:prstGeom prst="rect">
                <a:avLst/>
              </a:prstGeom>
              <a:noFill/>
            </p:spPr>
            <p:txBody>
              <a:bodyPr wrap="square" rtlCol="0">
                <a:spAutoFit/>
              </a:bodyPr>
              <a:lstStyle/>
              <a:p>
                <a:endParaRPr lang="en-IE" b="1" dirty="0"/>
              </a:p>
            </p:txBody>
          </p:sp>
          <p:sp>
            <p:nvSpPr>
              <p:cNvPr id="256" name="TextBox 255"/>
              <p:cNvSpPr txBox="1"/>
              <p:nvPr/>
            </p:nvSpPr>
            <p:spPr>
              <a:xfrm>
                <a:off x="4568307" y="4820598"/>
                <a:ext cx="679450" cy="369332"/>
              </a:xfrm>
              <a:prstGeom prst="rect">
                <a:avLst/>
              </a:prstGeom>
              <a:noFill/>
            </p:spPr>
            <p:txBody>
              <a:bodyPr wrap="square" rtlCol="0">
                <a:spAutoFit/>
              </a:bodyPr>
              <a:lstStyle/>
              <a:p>
                <a:r>
                  <a:rPr lang="en-IE" b="1" dirty="0" smtClean="0"/>
                  <a:t>-2</a:t>
                </a:r>
                <a:endParaRPr lang="en-IE" b="1" dirty="0"/>
              </a:p>
            </p:txBody>
          </p:sp>
        </p:grpSp>
      </p:grpSp>
      <p:graphicFrame>
        <p:nvGraphicFramePr>
          <p:cNvPr id="36" name="Table 35"/>
          <p:cNvGraphicFramePr>
            <a:graphicFrameLocks noGrp="1"/>
          </p:cNvGraphicFramePr>
          <p:nvPr>
            <p:extLst>
              <p:ext uri="{D42A27DB-BD31-4B8C-83A1-F6EECF244321}">
                <p14:modId xmlns:p14="http://schemas.microsoft.com/office/powerpoint/2010/main" val="3984219866"/>
              </p:ext>
            </p:extLst>
          </p:nvPr>
        </p:nvGraphicFramePr>
        <p:xfrm>
          <a:off x="7602856" y="3522874"/>
          <a:ext cx="1268191" cy="3077280"/>
        </p:xfrm>
        <a:graphic>
          <a:graphicData uri="http://schemas.openxmlformats.org/drawingml/2006/table">
            <a:tbl>
              <a:tblPr firstRow="1" bandRow="1">
                <a:tableStyleId>{073A0DAA-6AF3-43AB-8588-CEC1D06C72B9}</a:tableStyleId>
              </a:tblPr>
              <a:tblGrid>
                <a:gridCol w="620312"/>
                <a:gridCol w="647879"/>
              </a:tblGrid>
              <a:tr h="370840">
                <a:tc>
                  <a:txBody>
                    <a:bodyPr/>
                    <a:lstStyle/>
                    <a:p>
                      <a:pPr algn="ctr"/>
                      <a:r>
                        <a:rPr lang="en-IE" dirty="0" smtClean="0">
                          <a:solidFill>
                            <a:schemeClr val="tx1"/>
                          </a:solidFill>
                        </a:rPr>
                        <a:t>x</a:t>
                      </a: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dirty="0" smtClean="0">
                          <a:solidFill>
                            <a:schemeClr val="tx1"/>
                          </a:solidFill>
                        </a:rPr>
                        <a:t>f’(x)</a:t>
                      </a: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86480">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I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I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I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0">
                <a:tc>
                  <a:txBody>
                    <a:bodyPr/>
                    <a:lstStyle/>
                    <a:p>
                      <a:pPr algn="ctr"/>
                      <a:endParaRPr lang="en-I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272" name="TextBox 271"/>
          <p:cNvSpPr txBox="1"/>
          <p:nvPr/>
        </p:nvSpPr>
        <p:spPr>
          <a:xfrm>
            <a:off x="2908052" y="2974078"/>
            <a:ext cx="679450" cy="369332"/>
          </a:xfrm>
          <a:prstGeom prst="rect">
            <a:avLst/>
          </a:prstGeom>
          <a:noFill/>
        </p:spPr>
        <p:txBody>
          <a:bodyPr wrap="square" rtlCol="0">
            <a:spAutoFit/>
          </a:bodyPr>
          <a:lstStyle/>
          <a:p>
            <a:r>
              <a:rPr lang="en-IE" b="1" dirty="0" smtClean="0"/>
              <a:t>-6</a:t>
            </a:r>
            <a:endParaRPr lang="en-IE" b="1" dirty="0"/>
          </a:p>
        </p:txBody>
      </p:sp>
      <p:sp>
        <p:nvSpPr>
          <p:cNvPr id="273" name="TextBox 272"/>
          <p:cNvSpPr txBox="1"/>
          <p:nvPr/>
        </p:nvSpPr>
        <p:spPr>
          <a:xfrm>
            <a:off x="1460337" y="2119899"/>
            <a:ext cx="875261" cy="369332"/>
          </a:xfrm>
          <a:prstGeom prst="rect">
            <a:avLst/>
          </a:prstGeom>
          <a:noFill/>
        </p:spPr>
        <p:txBody>
          <a:bodyPr wrap="square" rtlCol="0">
            <a:spAutoFit/>
          </a:bodyPr>
          <a:lstStyle/>
          <a:p>
            <a:r>
              <a:rPr lang="en-IE" b="1" dirty="0" smtClean="0"/>
              <a:t>-3</a:t>
            </a:r>
            <a:endParaRPr lang="en-IE" b="1" dirty="0"/>
          </a:p>
        </p:txBody>
      </p:sp>
      <p:sp>
        <p:nvSpPr>
          <p:cNvPr id="274" name="TextBox 273"/>
          <p:cNvSpPr txBox="1"/>
          <p:nvPr/>
        </p:nvSpPr>
        <p:spPr>
          <a:xfrm>
            <a:off x="2910206" y="2976929"/>
            <a:ext cx="679450" cy="369332"/>
          </a:xfrm>
          <a:prstGeom prst="rect">
            <a:avLst/>
          </a:prstGeom>
          <a:noFill/>
        </p:spPr>
        <p:txBody>
          <a:bodyPr wrap="square" rtlCol="0">
            <a:spAutoFit/>
          </a:bodyPr>
          <a:lstStyle/>
          <a:p>
            <a:r>
              <a:rPr lang="en-IE" b="1" dirty="0" smtClean="0"/>
              <a:t>-6</a:t>
            </a:r>
            <a:endParaRPr lang="en-IE" b="1" dirty="0"/>
          </a:p>
        </p:txBody>
      </p:sp>
      <p:sp>
        <p:nvSpPr>
          <p:cNvPr id="30" name="TextBox 29"/>
          <p:cNvSpPr txBox="1"/>
          <p:nvPr/>
        </p:nvSpPr>
        <p:spPr>
          <a:xfrm>
            <a:off x="3709693" y="4191875"/>
            <a:ext cx="873738" cy="369332"/>
          </a:xfrm>
          <a:prstGeom prst="rect">
            <a:avLst/>
          </a:prstGeom>
          <a:noFill/>
        </p:spPr>
        <p:txBody>
          <a:bodyPr wrap="square" rtlCol="0">
            <a:spAutoFit/>
          </a:bodyPr>
          <a:lstStyle/>
          <a:p>
            <a:r>
              <a:rPr lang="en-IE" b="1" dirty="0" smtClean="0"/>
              <a:t>-4</a:t>
            </a:r>
          </a:p>
        </p:txBody>
      </p:sp>
      <p:sp>
        <p:nvSpPr>
          <p:cNvPr id="37" name="TextBox 36"/>
          <p:cNvSpPr txBox="1"/>
          <p:nvPr/>
        </p:nvSpPr>
        <p:spPr>
          <a:xfrm>
            <a:off x="2198234" y="3692628"/>
            <a:ext cx="850900" cy="369332"/>
          </a:xfrm>
          <a:prstGeom prst="rect">
            <a:avLst/>
          </a:prstGeom>
          <a:noFill/>
        </p:spPr>
        <p:txBody>
          <a:bodyPr wrap="square" rtlCol="0">
            <a:spAutoFit/>
          </a:bodyPr>
          <a:lstStyle/>
          <a:p>
            <a:r>
              <a:rPr lang="en-IE" b="1" dirty="0" smtClean="0"/>
              <a:t>-2</a:t>
            </a:r>
          </a:p>
        </p:txBody>
      </p:sp>
      <p:sp>
        <p:nvSpPr>
          <p:cNvPr id="502" name="TextBox 501"/>
          <p:cNvSpPr txBox="1"/>
          <p:nvPr/>
        </p:nvSpPr>
        <p:spPr>
          <a:xfrm>
            <a:off x="4565667" y="4821556"/>
            <a:ext cx="679450" cy="369332"/>
          </a:xfrm>
          <a:prstGeom prst="rect">
            <a:avLst/>
          </a:prstGeom>
          <a:noFill/>
        </p:spPr>
        <p:txBody>
          <a:bodyPr wrap="square" rtlCol="0">
            <a:spAutoFit/>
          </a:bodyPr>
          <a:lstStyle/>
          <a:p>
            <a:r>
              <a:rPr lang="en-IE" b="1" dirty="0" smtClean="0"/>
              <a:t>-2</a:t>
            </a:r>
            <a:endParaRPr lang="en-IE" b="1" dirty="0"/>
          </a:p>
        </p:txBody>
      </p:sp>
      <p:sp>
        <p:nvSpPr>
          <p:cNvPr id="503" name="TextBox 502"/>
          <p:cNvSpPr txBox="1"/>
          <p:nvPr/>
        </p:nvSpPr>
        <p:spPr>
          <a:xfrm>
            <a:off x="3109513" y="4603584"/>
            <a:ext cx="850900" cy="369332"/>
          </a:xfrm>
          <a:prstGeom prst="rect">
            <a:avLst/>
          </a:prstGeom>
          <a:noFill/>
        </p:spPr>
        <p:txBody>
          <a:bodyPr wrap="square" rtlCol="0">
            <a:spAutoFit/>
          </a:bodyPr>
          <a:lstStyle/>
          <a:p>
            <a:r>
              <a:rPr lang="en-IE" b="1" dirty="0" smtClean="0"/>
              <a:t>-1</a:t>
            </a:r>
          </a:p>
        </p:txBody>
      </p:sp>
      <p:sp>
        <p:nvSpPr>
          <p:cNvPr id="275" name="TextBox 274"/>
          <p:cNvSpPr txBox="1"/>
          <p:nvPr/>
        </p:nvSpPr>
        <p:spPr>
          <a:xfrm>
            <a:off x="2383225" y="2003765"/>
            <a:ext cx="679450" cy="369332"/>
          </a:xfrm>
          <a:prstGeom prst="rect">
            <a:avLst/>
          </a:prstGeom>
          <a:noFill/>
        </p:spPr>
        <p:txBody>
          <a:bodyPr wrap="square" rtlCol="0">
            <a:spAutoFit/>
          </a:bodyPr>
          <a:lstStyle/>
          <a:p>
            <a:r>
              <a:rPr lang="en-IE" b="1" dirty="0"/>
              <a:t>1</a:t>
            </a:r>
          </a:p>
        </p:txBody>
      </p:sp>
      <p:sp>
        <p:nvSpPr>
          <p:cNvPr id="276" name="TextBox 275"/>
          <p:cNvSpPr txBox="1"/>
          <p:nvPr/>
        </p:nvSpPr>
        <p:spPr>
          <a:xfrm>
            <a:off x="4024462" y="4540329"/>
            <a:ext cx="679450" cy="369332"/>
          </a:xfrm>
          <a:prstGeom prst="rect">
            <a:avLst/>
          </a:prstGeom>
          <a:noFill/>
        </p:spPr>
        <p:txBody>
          <a:bodyPr wrap="square" rtlCol="0">
            <a:spAutoFit/>
          </a:bodyPr>
          <a:lstStyle/>
          <a:p>
            <a:r>
              <a:rPr lang="en-IE" b="1" dirty="0"/>
              <a:t>1</a:t>
            </a:r>
          </a:p>
        </p:txBody>
      </p:sp>
      <p:sp>
        <p:nvSpPr>
          <p:cNvPr id="277" name="TextBox 276"/>
          <p:cNvSpPr txBox="1"/>
          <p:nvPr/>
        </p:nvSpPr>
        <p:spPr>
          <a:xfrm>
            <a:off x="7731444" y="5142024"/>
            <a:ext cx="339725" cy="369332"/>
          </a:xfrm>
          <a:prstGeom prst="rect">
            <a:avLst/>
          </a:prstGeom>
          <a:noFill/>
        </p:spPr>
        <p:txBody>
          <a:bodyPr wrap="square" rtlCol="0">
            <a:spAutoFit/>
          </a:bodyPr>
          <a:lstStyle/>
          <a:p>
            <a:r>
              <a:rPr lang="en-IE" b="1" dirty="0"/>
              <a:t>0</a:t>
            </a:r>
          </a:p>
        </p:txBody>
      </p:sp>
      <p:sp>
        <p:nvSpPr>
          <p:cNvPr id="278" name="TextBox 277"/>
          <p:cNvSpPr txBox="1"/>
          <p:nvPr/>
        </p:nvSpPr>
        <p:spPr>
          <a:xfrm>
            <a:off x="8420862" y="5149284"/>
            <a:ext cx="339725" cy="369332"/>
          </a:xfrm>
          <a:prstGeom prst="rect">
            <a:avLst/>
          </a:prstGeom>
          <a:noFill/>
        </p:spPr>
        <p:txBody>
          <a:bodyPr wrap="square" rtlCol="0">
            <a:spAutoFit/>
          </a:bodyPr>
          <a:lstStyle/>
          <a:p>
            <a:r>
              <a:rPr lang="en-IE" b="1" dirty="0" smtClean="0"/>
              <a:t>0</a:t>
            </a:r>
            <a:endParaRPr lang="en-IE" b="1" dirty="0"/>
          </a:p>
        </p:txBody>
      </p:sp>
      <p:sp>
        <p:nvSpPr>
          <p:cNvPr id="279" name="TextBox 278"/>
          <p:cNvSpPr txBox="1"/>
          <p:nvPr/>
        </p:nvSpPr>
        <p:spPr>
          <a:xfrm>
            <a:off x="7724190" y="5526648"/>
            <a:ext cx="339725" cy="369332"/>
          </a:xfrm>
          <a:prstGeom prst="rect">
            <a:avLst/>
          </a:prstGeom>
          <a:noFill/>
        </p:spPr>
        <p:txBody>
          <a:bodyPr wrap="square" rtlCol="0">
            <a:spAutoFit/>
          </a:bodyPr>
          <a:lstStyle/>
          <a:p>
            <a:r>
              <a:rPr lang="en-IE" b="1" dirty="0" smtClean="0"/>
              <a:t>1</a:t>
            </a:r>
            <a:endParaRPr lang="en-IE" b="1" dirty="0"/>
          </a:p>
        </p:txBody>
      </p:sp>
      <p:sp>
        <p:nvSpPr>
          <p:cNvPr id="280" name="TextBox 279"/>
          <p:cNvSpPr txBox="1"/>
          <p:nvPr/>
        </p:nvSpPr>
        <p:spPr>
          <a:xfrm>
            <a:off x="8413608" y="5533908"/>
            <a:ext cx="339725" cy="369332"/>
          </a:xfrm>
          <a:prstGeom prst="rect">
            <a:avLst/>
          </a:prstGeom>
          <a:noFill/>
        </p:spPr>
        <p:txBody>
          <a:bodyPr wrap="square" rtlCol="0">
            <a:spAutoFit/>
          </a:bodyPr>
          <a:lstStyle/>
          <a:p>
            <a:r>
              <a:rPr lang="en-IE" b="1" dirty="0" smtClean="0"/>
              <a:t>2</a:t>
            </a:r>
            <a:endParaRPr lang="en-IE" b="1" dirty="0"/>
          </a:p>
        </p:txBody>
      </p:sp>
      <p:sp>
        <p:nvSpPr>
          <p:cNvPr id="281" name="TextBox 280"/>
          <p:cNvSpPr txBox="1"/>
          <p:nvPr/>
        </p:nvSpPr>
        <p:spPr>
          <a:xfrm>
            <a:off x="7724190" y="5845956"/>
            <a:ext cx="339725" cy="369332"/>
          </a:xfrm>
          <a:prstGeom prst="rect">
            <a:avLst/>
          </a:prstGeom>
          <a:noFill/>
        </p:spPr>
        <p:txBody>
          <a:bodyPr wrap="square" rtlCol="0">
            <a:spAutoFit/>
          </a:bodyPr>
          <a:lstStyle/>
          <a:p>
            <a:r>
              <a:rPr lang="en-IE" b="1" dirty="0" smtClean="0"/>
              <a:t>2</a:t>
            </a:r>
            <a:endParaRPr lang="en-IE" b="1" dirty="0"/>
          </a:p>
        </p:txBody>
      </p:sp>
      <p:sp>
        <p:nvSpPr>
          <p:cNvPr id="282" name="TextBox 281"/>
          <p:cNvSpPr txBox="1"/>
          <p:nvPr/>
        </p:nvSpPr>
        <p:spPr>
          <a:xfrm>
            <a:off x="8413608" y="5853216"/>
            <a:ext cx="339725" cy="369332"/>
          </a:xfrm>
          <a:prstGeom prst="rect">
            <a:avLst/>
          </a:prstGeom>
          <a:noFill/>
        </p:spPr>
        <p:txBody>
          <a:bodyPr wrap="square" rtlCol="0">
            <a:spAutoFit/>
          </a:bodyPr>
          <a:lstStyle/>
          <a:p>
            <a:r>
              <a:rPr lang="en-IE" b="1" dirty="0" smtClean="0"/>
              <a:t>4</a:t>
            </a:r>
            <a:endParaRPr lang="en-IE" b="1" dirty="0"/>
          </a:p>
        </p:txBody>
      </p:sp>
      <p:sp>
        <p:nvSpPr>
          <p:cNvPr id="283" name="TextBox 282"/>
          <p:cNvSpPr txBox="1"/>
          <p:nvPr/>
        </p:nvSpPr>
        <p:spPr>
          <a:xfrm>
            <a:off x="7724190" y="6223320"/>
            <a:ext cx="339725" cy="369332"/>
          </a:xfrm>
          <a:prstGeom prst="rect">
            <a:avLst/>
          </a:prstGeom>
          <a:noFill/>
        </p:spPr>
        <p:txBody>
          <a:bodyPr wrap="square" rtlCol="0">
            <a:spAutoFit/>
          </a:bodyPr>
          <a:lstStyle/>
          <a:p>
            <a:r>
              <a:rPr lang="en-IE" b="1" dirty="0" smtClean="0"/>
              <a:t>3</a:t>
            </a:r>
            <a:endParaRPr lang="en-IE" b="1" dirty="0"/>
          </a:p>
        </p:txBody>
      </p:sp>
      <p:sp>
        <p:nvSpPr>
          <p:cNvPr id="284" name="TextBox 283"/>
          <p:cNvSpPr txBox="1"/>
          <p:nvPr/>
        </p:nvSpPr>
        <p:spPr>
          <a:xfrm>
            <a:off x="8413608" y="6230580"/>
            <a:ext cx="339725" cy="369332"/>
          </a:xfrm>
          <a:prstGeom prst="rect">
            <a:avLst/>
          </a:prstGeom>
          <a:noFill/>
        </p:spPr>
        <p:txBody>
          <a:bodyPr wrap="square" rtlCol="0">
            <a:spAutoFit/>
          </a:bodyPr>
          <a:lstStyle/>
          <a:p>
            <a:r>
              <a:rPr lang="en-IE" b="1" dirty="0" smtClean="0"/>
              <a:t>6</a:t>
            </a:r>
            <a:endParaRPr lang="en-IE" b="1" dirty="0"/>
          </a:p>
        </p:txBody>
      </p:sp>
    </p:spTree>
    <p:extLst>
      <p:ext uri="{BB962C8B-B14F-4D97-AF65-F5344CB8AC3E}">
        <p14:creationId xmlns:p14="http://schemas.microsoft.com/office/powerpoint/2010/main" val="400586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wipe(left)">
                                      <p:cBhvr>
                                        <p:cTn id="7" dur="500"/>
                                        <p:tgtEl>
                                          <p:spTgt spid="25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6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6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59"/>
                                        </p:tgtEl>
                                        <p:attrNameLst>
                                          <p:attrName>style.visibility</p:attrName>
                                        </p:attrNameLst>
                                      </p:cBhvr>
                                      <p:to>
                                        <p:strVal val="visible"/>
                                      </p:to>
                                    </p:set>
                                    <p:animEffect transition="in" filter="wipe(up)">
                                      <p:cBhvr>
                                        <p:cTn id="28" dur="500"/>
                                        <p:tgtEl>
                                          <p:spTgt spid="25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2"/>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4.72222E-6 -1.32948E-6 L 0.68402 0.26243 " pathEditMode="relative" rAng="0" ptsTypes="AA">
                                      <p:cBhvr>
                                        <p:cTn id="48" dur="2000" fill="hold"/>
                                        <p:tgtEl>
                                          <p:spTgt spid="273"/>
                                        </p:tgtEl>
                                        <p:attrNameLst>
                                          <p:attrName>ppt_x</p:attrName>
                                          <p:attrName>ppt_y</p:attrName>
                                        </p:attrNameLst>
                                      </p:cBhvr>
                                      <p:rCtr x="34201" y="13110"/>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1.66667E-6 -4.39306E-6 L 0.59687 0.14428 " pathEditMode="relative" rAng="0" ptsTypes="AA">
                                      <p:cBhvr>
                                        <p:cTn id="52" dur="2000" fill="hold"/>
                                        <p:tgtEl>
                                          <p:spTgt spid="272"/>
                                        </p:tgtEl>
                                        <p:attrNameLst>
                                          <p:attrName>ppt_x</p:attrName>
                                          <p:attrName>ppt_y</p:attrName>
                                        </p:attrNameLst>
                                      </p:cBhvr>
                                      <p:rCtr x="29844" y="7214"/>
                                    </p:animMotion>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5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7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7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61"/>
                                        </p:tgtEl>
                                        <p:attrNameLst>
                                          <p:attrName>style.visibility</p:attrName>
                                        </p:attrNameLst>
                                      </p:cBhvr>
                                      <p:to>
                                        <p:strVal val="visible"/>
                                      </p:to>
                                    </p:set>
                                    <p:animEffect transition="in" filter="wipe(up)">
                                      <p:cBhvr>
                                        <p:cTn id="67" dur="500"/>
                                        <p:tgtEl>
                                          <p:spTgt spid="26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5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childTnLst>
                                </p:cTn>
                              </p:par>
                              <p:par>
                                <p:cTn id="78" presetID="42" presetClass="path" presetSubtype="0" accel="50000" decel="50000" fill="hold" grpId="1" nodeType="withEffect">
                                  <p:stCondLst>
                                    <p:cond delay="0"/>
                                  </p:stCondLst>
                                  <p:childTnLst>
                                    <p:animMotion origin="layout" path="M 8.33333E-7 -4.27746E-6 L 0.60156 0.10012 " pathEditMode="relative" rAng="0" ptsTypes="AA">
                                      <p:cBhvr>
                                        <p:cTn id="79" dur="2000" fill="hold"/>
                                        <p:tgtEl>
                                          <p:spTgt spid="37"/>
                                        </p:tgtEl>
                                        <p:attrNameLst>
                                          <p:attrName>ppt_x</p:attrName>
                                          <p:attrName>ppt_y</p:attrName>
                                        </p:attrNameLst>
                                      </p:cBhvr>
                                      <p:rCtr x="30069" y="4994"/>
                                    </p:animMotion>
                                  </p:childTnLst>
                                </p:cTn>
                              </p:par>
                              <p:par>
                                <p:cTn id="80" presetID="1"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2.22222E-6 3.3526E-6 L 0.50469 0.03005 " pathEditMode="relative" rAng="0" ptsTypes="AA">
                                      <p:cBhvr>
                                        <p:cTn id="85" dur="2000" fill="hold"/>
                                        <p:tgtEl>
                                          <p:spTgt spid="30"/>
                                        </p:tgtEl>
                                        <p:attrNameLst>
                                          <p:attrName>ppt_x</p:attrName>
                                          <p:attrName>ppt_y</p:attrName>
                                        </p:attrNameLst>
                                      </p:cBhvr>
                                      <p:rCtr x="25226" y="1503"/>
                                    </p:animMotion>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261"/>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3"/>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5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63"/>
                                        </p:tgtEl>
                                        <p:attrNameLst>
                                          <p:attrName>style.visibility</p:attrName>
                                        </p:attrNameLst>
                                      </p:cBhvr>
                                      <p:to>
                                        <p:strVal val="visible"/>
                                      </p:to>
                                    </p:set>
                                    <p:animEffect transition="in" filter="wipe(left)">
                                      <p:cBhvr>
                                        <p:cTn id="98" dur="500"/>
                                        <p:tgtEl>
                                          <p:spTgt spid="263"/>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7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03"/>
                                        </p:tgtEl>
                                        <p:attrNameLst>
                                          <p:attrName>style.visibility</p:attrName>
                                        </p:attrNameLst>
                                      </p:cBhvr>
                                      <p:to>
                                        <p:strVal val="visible"/>
                                      </p:to>
                                    </p:set>
                                  </p:childTnLst>
                                </p:cTn>
                              </p:par>
                              <p:par>
                                <p:cTn id="109" presetID="42" presetClass="path" presetSubtype="0" accel="50000" decel="50000" fill="hold" grpId="1" nodeType="withEffect">
                                  <p:stCondLst>
                                    <p:cond delay="0"/>
                                  </p:stCondLst>
                                  <p:childTnLst>
                                    <p:animMotion origin="layout" path="M -1.94444E-6 -1.04046E-6 L 0.50018 0.01965 " pathEditMode="relative" rAng="0" ptsTypes="AA">
                                      <p:cBhvr>
                                        <p:cTn id="110" dur="2000" fill="hold"/>
                                        <p:tgtEl>
                                          <p:spTgt spid="503"/>
                                        </p:tgtEl>
                                        <p:attrNameLst>
                                          <p:attrName>ppt_x</p:attrName>
                                          <p:attrName>ppt_y</p:attrName>
                                        </p:attrNameLst>
                                      </p:cBhvr>
                                      <p:rCtr x="25000" y="971"/>
                                    </p:animMotion>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02"/>
                                        </p:tgtEl>
                                        <p:attrNameLst>
                                          <p:attrName>style.visibility</p:attrName>
                                        </p:attrNameLst>
                                      </p:cBhvr>
                                      <p:to>
                                        <p:strVal val="visible"/>
                                      </p:to>
                                    </p:set>
                                  </p:childTnLst>
                                </p:cTn>
                              </p:par>
                              <p:par>
                                <p:cTn id="115" presetID="42" presetClass="path" presetSubtype="0" accel="50000" decel="50000" fill="hold" grpId="1" nodeType="withEffect">
                                  <p:stCondLst>
                                    <p:cond delay="0"/>
                                  </p:stCondLst>
                                  <p:childTnLst>
                                    <p:animMotion origin="layout" path="M 1.66667E-6 2.65896E-6 L 0.41406 -0.0111 " pathEditMode="relative" rAng="0" ptsTypes="AA">
                                      <p:cBhvr>
                                        <p:cTn id="116" dur="2000" fill="hold"/>
                                        <p:tgtEl>
                                          <p:spTgt spid="502"/>
                                        </p:tgtEl>
                                        <p:attrNameLst>
                                          <p:attrName>ppt_x</p:attrName>
                                          <p:attrName>ppt_y</p:attrName>
                                        </p:attrNameLst>
                                      </p:cBhvr>
                                      <p:rCtr x="20694" y="-555"/>
                                    </p:animMotion>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263"/>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35"/>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76"/>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265"/>
                                        </p:tgtEl>
                                        <p:attrNameLst>
                                          <p:attrName>style.visibility</p:attrName>
                                        </p:attrNameLst>
                                      </p:cBhvr>
                                      <p:to>
                                        <p:strVal val="visible"/>
                                      </p:to>
                                    </p:set>
                                    <p:animEffect transition="in" filter="wipe(left)">
                                      <p:cBhvr>
                                        <p:cTn id="129" dur="500"/>
                                        <p:tgtEl>
                                          <p:spTgt spid="265"/>
                                        </p:tgtEl>
                                      </p:cBhvr>
                                    </p:animEffect>
                                  </p:childTnLst>
                                  <p:subTnLst>
                                    <p:set>
                                      <p:cBhvr override="childStyle">
                                        <p:cTn dur="1" fill="hold" display="0" masterRel="nextClick" afterEffect="1"/>
                                        <p:tgtEl>
                                          <p:spTgt spid="265"/>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277"/>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278"/>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267"/>
                                        </p:tgtEl>
                                        <p:attrNameLst>
                                          <p:attrName>style.visibility</p:attrName>
                                        </p:attrNameLst>
                                      </p:cBhvr>
                                      <p:to>
                                        <p:strVal val="visible"/>
                                      </p:to>
                                    </p:set>
                                    <p:animEffect transition="in" filter="wipe(down)">
                                      <p:cBhvr>
                                        <p:cTn id="140" dur="500"/>
                                        <p:tgtEl>
                                          <p:spTgt spid="267"/>
                                        </p:tgtEl>
                                      </p:cBhvr>
                                    </p:animEffect>
                                  </p:childTnLst>
                                  <p:subTnLst>
                                    <p:set>
                                      <p:cBhvr override="childStyle">
                                        <p:cTn dur="1" fill="hold" display="0" masterRel="nextClick" afterEffect="1"/>
                                        <p:tgtEl>
                                          <p:spTgt spid="267"/>
                                        </p:tgtEl>
                                        <p:attrNameLst>
                                          <p:attrName>style.visibility</p:attrName>
                                        </p:attrNameLst>
                                      </p:cBhvr>
                                      <p:to>
                                        <p:strVal val="hidden"/>
                                      </p:to>
                                    </p:set>
                                  </p:sub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7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8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grpId="0" nodeType="clickEffect">
                                  <p:stCondLst>
                                    <p:cond delay="0"/>
                                  </p:stCondLst>
                                  <p:childTnLst>
                                    <p:set>
                                      <p:cBhvr>
                                        <p:cTn id="150" dur="1" fill="hold">
                                          <p:stCondLst>
                                            <p:cond delay="0"/>
                                          </p:stCondLst>
                                        </p:cTn>
                                        <p:tgtEl>
                                          <p:spTgt spid="269"/>
                                        </p:tgtEl>
                                        <p:attrNameLst>
                                          <p:attrName>style.visibility</p:attrName>
                                        </p:attrNameLst>
                                      </p:cBhvr>
                                      <p:to>
                                        <p:strVal val="visible"/>
                                      </p:to>
                                    </p:set>
                                    <p:animEffect transition="in" filter="wipe(down)">
                                      <p:cBhvr>
                                        <p:cTn id="151" dur="500"/>
                                        <p:tgtEl>
                                          <p:spTgt spid="269"/>
                                        </p:tgtEl>
                                      </p:cBhvr>
                                    </p:animEffect>
                                  </p:childTnLst>
                                  <p:subTnLst>
                                    <p:set>
                                      <p:cBhvr override="childStyle">
                                        <p:cTn dur="1" fill="hold" display="0" masterRel="nextClick" afterEffect="1"/>
                                        <p:tgtEl>
                                          <p:spTgt spid="269"/>
                                        </p:tgtEl>
                                        <p:attrNameLst>
                                          <p:attrName>style.visibility</p:attrName>
                                        </p:attrNameLst>
                                      </p:cBhvr>
                                      <p:to>
                                        <p:strVal val="hidden"/>
                                      </p:to>
                                    </p:set>
                                  </p:sub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281"/>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282"/>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271"/>
                                        </p:tgtEl>
                                        <p:attrNameLst>
                                          <p:attrName>style.visibility</p:attrName>
                                        </p:attrNameLst>
                                      </p:cBhvr>
                                      <p:to>
                                        <p:strVal val="visible"/>
                                      </p:to>
                                    </p:set>
                                    <p:animEffect transition="in" filter="wipe(down)">
                                      <p:cBhvr>
                                        <p:cTn id="162" dur="500"/>
                                        <p:tgtEl>
                                          <p:spTgt spid="271"/>
                                        </p:tgtEl>
                                      </p:cBhvr>
                                    </p:animEffect>
                                  </p:childTnLst>
                                  <p:subTnLst>
                                    <p:set>
                                      <p:cBhvr override="childStyle">
                                        <p:cTn dur="1" fill="hold" display="0" masterRel="nextClick" afterEffect="1"/>
                                        <p:tgtEl>
                                          <p:spTgt spid="271"/>
                                        </p:tgtEl>
                                        <p:attrNameLst>
                                          <p:attrName>style.visibility</p:attrName>
                                        </p:attrNameLst>
                                      </p:cBhvr>
                                      <p:to>
                                        <p:strVal val="hidden"/>
                                      </p:to>
                                    </p:set>
                                  </p:sub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8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P spid="258" grpId="0"/>
      <p:bldP spid="259" grpId="0" animBg="1"/>
      <p:bldP spid="259" grpId="1" animBg="1"/>
      <p:bldP spid="260" grpId="0"/>
      <p:bldP spid="261" grpId="0" animBg="1"/>
      <p:bldP spid="261" grpId="1" animBg="1"/>
      <p:bldP spid="262" grpId="0"/>
      <p:bldP spid="263" grpId="0" animBg="1"/>
      <p:bldP spid="263" grpId="1" animBg="1"/>
      <p:bldP spid="264" grpId="0"/>
      <p:bldP spid="265" grpId="0" animBg="1"/>
      <p:bldP spid="266" grpId="0"/>
      <p:bldP spid="267" grpId="0" animBg="1"/>
      <p:bldP spid="268" grpId="0"/>
      <p:bldP spid="269" grpId="0" animBg="1"/>
      <p:bldP spid="270" grpId="0"/>
      <p:bldP spid="271" grpId="0" animBg="1"/>
      <p:bldP spid="31" grpId="0" animBg="1"/>
      <p:bldP spid="31" grpId="1" animBg="1"/>
      <p:bldP spid="32" grpId="0"/>
      <p:bldP spid="252" grpId="0"/>
      <p:bldP spid="252" grpId="1"/>
      <p:bldP spid="272" grpId="0"/>
      <p:bldP spid="272" grpId="1"/>
      <p:bldP spid="273" grpId="0"/>
      <p:bldP spid="273" grpId="1"/>
      <p:bldP spid="274" grpId="0"/>
      <p:bldP spid="274" grpId="1"/>
      <p:bldP spid="30" grpId="0"/>
      <p:bldP spid="30" grpId="1"/>
      <p:bldP spid="37" grpId="0"/>
      <p:bldP spid="37" grpId="1"/>
      <p:bldP spid="502" grpId="0"/>
      <p:bldP spid="502" grpId="1"/>
      <p:bldP spid="503" grpId="0"/>
      <p:bldP spid="503" grpId="1"/>
      <p:bldP spid="275" grpId="0"/>
      <p:bldP spid="275" grpId="1"/>
      <p:bldP spid="276" grpId="0"/>
      <p:bldP spid="276" grpId="1"/>
      <p:bldP spid="277" grpId="0"/>
      <p:bldP spid="278" grpId="0"/>
      <p:bldP spid="279" grpId="0"/>
      <p:bldP spid="280" grpId="0"/>
      <p:bldP spid="281" grpId="0"/>
      <p:bldP spid="282" grpId="0"/>
      <p:bldP spid="283" grpId="0"/>
      <p:bldP spid="2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2"/>
          <p:cNvGrpSpPr/>
          <p:nvPr/>
        </p:nvGrpSpPr>
        <p:grpSpPr>
          <a:xfrm>
            <a:off x="125731" y="1094020"/>
            <a:ext cx="8964613" cy="4968875"/>
            <a:chOff x="125731" y="668338"/>
            <a:chExt cx="8964613" cy="4968875"/>
          </a:xfrm>
        </p:grpSpPr>
        <p:sp>
          <p:nvSpPr>
            <p:cNvPr id="3" name="AutoShape 4"/>
            <p:cNvSpPr>
              <a:spLocks noChangeAspect="1" noChangeArrowheads="1" noTextEdit="1"/>
            </p:cNvSpPr>
            <p:nvPr/>
          </p:nvSpPr>
          <p:spPr bwMode="auto">
            <a:xfrm>
              <a:off x="125731" y="668338"/>
              <a:ext cx="89535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nvGrpSpPr>
            <p:cNvPr id="4" name="Group 206"/>
            <p:cNvGrpSpPr>
              <a:grpSpLocks/>
            </p:cNvGrpSpPr>
            <p:nvPr/>
          </p:nvGrpSpPr>
          <p:grpSpPr bwMode="auto">
            <a:xfrm>
              <a:off x="125731" y="673101"/>
              <a:ext cx="8964613" cy="4891088"/>
              <a:chOff x="97" y="394"/>
              <a:chExt cx="5647" cy="3081"/>
            </a:xfrm>
          </p:grpSpPr>
          <p:sp>
            <p:nvSpPr>
              <p:cNvPr id="52" name="Rectangle 6"/>
              <p:cNvSpPr>
                <a:spLocks noChangeArrowheads="1"/>
              </p:cNvSpPr>
              <p:nvPr/>
            </p:nvSpPr>
            <p:spPr bwMode="auto">
              <a:xfrm>
                <a:off x="97" y="394"/>
                <a:ext cx="5647" cy="3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53" name="Line 7"/>
              <p:cNvSpPr>
                <a:spLocks noChangeShapeType="1"/>
              </p:cNvSpPr>
              <p:nvPr/>
            </p:nvSpPr>
            <p:spPr bwMode="auto">
              <a:xfrm flipV="1">
                <a:off x="24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4" name="Line 8"/>
              <p:cNvSpPr>
                <a:spLocks noChangeShapeType="1"/>
              </p:cNvSpPr>
              <p:nvPr/>
            </p:nvSpPr>
            <p:spPr bwMode="auto">
              <a:xfrm flipV="1">
                <a:off x="35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5" name="Line 9"/>
              <p:cNvSpPr>
                <a:spLocks noChangeShapeType="1"/>
              </p:cNvSpPr>
              <p:nvPr/>
            </p:nvSpPr>
            <p:spPr bwMode="auto">
              <a:xfrm flipV="1">
                <a:off x="45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6" name="Line 10"/>
              <p:cNvSpPr>
                <a:spLocks noChangeShapeType="1"/>
              </p:cNvSpPr>
              <p:nvPr/>
            </p:nvSpPr>
            <p:spPr bwMode="auto">
              <a:xfrm flipV="1">
                <a:off x="565"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7" name="Line 11"/>
              <p:cNvSpPr>
                <a:spLocks noChangeShapeType="1"/>
              </p:cNvSpPr>
              <p:nvPr/>
            </p:nvSpPr>
            <p:spPr bwMode="auto">
              <a:xfrm flipV="1">
                <a:off x="67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8" name="Line 12"/>
              <p:cNvSpPr>
                <a:spLocks noChangeShapeType="1"/>
              </p:cNvSpPr>
              <p:nvPr/>
            </p:nvSpPr>
            <p:spPr bwMode="auto">
              <a:xfrm flipV="1">
                <a:off x="77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9" name="Line 13"/>
              <p:cNvSpPr>
                <a:spLocks noChangeShapeType="1"/>
              </p:cNvSpPr>
              <p:nvPr/>
            </p:nvSpPr>
            <p:spPr bwMode="auto">
              <a:xfrm flipV="1">
                <a:off x="88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0" name="Line 14"/>
              <p:cNvSpPr>
                <a:spLocks noChangeShapeType="1"/>
              </p:cNvSpPr>
              <p:nvPr/>
            </p:nvSpPr>
            <p:spPr bwMode="auto">
              <a:xfrm flipV="1">
                <a:off x="99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1" name="Line 15"/>
              <p:cNvSpPr>
                <a:spLocks noChangeShapeType="1"/>
              </p:cNvSpPr>
              <p:nvPr/>
            </p:nvSpPr>
            <p:spPr bwMode="auto">
              <a:xfrm flipV="1">
                <a:off x="110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2" name="Line 16"/>
              <p:cNvSpPr>
                <a:spLocks noChangeShapeType="1"/>
              </p:cNvSpPr>
              <p:nvPr/>
            </p:nvSpPr>
            <p:spPr bwMode="auto">
              <a:xfrm flipV="1">
                <a:off x="120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3" name="Line 17"/>
              <p:cNvSpPr>
                <a:spLocks noChangeShapeType="1"/>
              </p:cNvSpPr>
              <p:nvPr/>
            </p:nvSpPr>
            <p:spPr bwMode="auto">
              <a:xfrm flipV="1">
                <a:off x="131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4" name="Line 18"/>
              <p:cNvSpPr>
                <a:spLocks noChangeShapeType="1"/>
              </p:cNvSpPr>
              <p:nvPr/>
            </p:nvSpPr>
            <p:spPr bwMode="auto">
              <a:xfrm flipV="1">
                <a:off x="142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5" name="Line 19"/>
              <p:cNvSpPr>
                <a:spLocks noChangeShapeType="1"/>
              </p:cNvSpPr>
              <p:nvPr/>
            </p:nvSpPr>
            <p:spPr bwMode="auto">
              <a:xfrm flipV="1">
                <a:off x="152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7" name="Line 20"/>
              <p:cNvSpPr>
                <a:spLocks noChangeShapeType="1"/>
              </p:cNvSpPr>
              <p:nvPr/>
            </p:nvSpPr>
            <p:spPr bwMode="auto">
              <a:xfrm flipV="1">
                <a:off x="163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8" name="Line 21"/>
              <p:cNvSpPr>
                <a:spLocks noChangeShapeType="1"/>
              </p:cNvSpPr>
              <p:nvPr/>
            </p:nvSpPr>
            <p:spPr bwMode="auto">
              <a:xfrm flipV="1">
                <a:off x="174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9" name="Line 22"/>
              <p:cNvSpPr>
                <a:spLocks noChangeShapeType="1"/>
              </p:cNvSpPr>
              <p:nvPr/>
            </p:nvSpPr>
            <p:spPr bwMode="auto">
              <a:xfrm flipV="1">
                <a:off x="1850"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0" name="Line 23"/>
              <p:cNvSpPr>
                <a:spLocks noChangeShapeType="1"/>
              </p:cNvSpPr>
              <p:nvPr/>
            </p:nvSpPr>
            <p:spPr bwMode="auto">
              <a:xfrm flipV="1">
                <a:off x="1957"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1" name="Line 24"/>
              <p:cNvSpPr>
                <a:spLocks noChangeShapeType="1"/>
              </p:cNvSpPr>
              <p:nvPr/>
            </p:nvSpPr>
            <p:spPr bwMode="auto">
              <a:xfrm flipV="1">
                <a:off x="206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2" name="Line 25"/>
              <p:cNvSpPr>
                <a:spLocks noChangeShapeType="1"/>
              </p:cNvSpPr>
              <p:nvPr/>
            </p:nvSpPr>
            <p:spPr bwMode="auto">
              <a:xfrm flipV="1">
                <a:off x="217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3" name="Line 26"/>
              <p:cNvSpPr>
                <a:spLocks noChangeShapeType="1"/>
              </p:cNvSpPr>
              <p:nvPr/>
            </p:nvSpPr>
            <p:spPr bwMode="auto">
              <a:xfrm flipV="1">
                <a:off x="227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4" name="Line 27"/>
              <p:cNvSpPr>
                <a:spLocks noChangeShapeType="1"/>
              </p:cNvSpPr>
              <p:nvPr/>
            </p:nvSpPr>
            <p:spPr bwMode="auto">
              <a:xfrm flipV="1">
                <a:off x="238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5" name="Line 28"/>
              <p:cNvSpPr>
                <a:spLocks noChangeShapeType="1"/>
              </p:cNvSpPr>
              <p:nvPr/>
            </p:nvSpPr>
            <p:spPr bwMode="auto">
              <a:xfrm flipV="1">
                <a:off x="249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6" name="Line 29"/>
              <p:cNvSpPr>
                <a:spLocks noChangeShapeType="1"/>
              </p:cNvSpPr>
              <p:nvPr/>
            </p:nvSpPr>
            <p:spPr bwMode="auto">
              <a:xfrm flipV="1">
                <a:off x="2600"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7" name="Line 30"/>
              <p:cNvSpPr>
                <a:spLocks noChangeShapeType="1"/>
              </p:cNvSpPr>
              <p:nvPr/>
            </p:nvSpPr>
            <p:spPr bwMode="auto">
              <a:xfrm flipV="1">
                <a:off x="2707"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8" name="Line 31"/>
              <p:cNvSpPr>
                <a:spLocks noChangeShapeType="1"/>
              </p:cNvSpPr>
              <p:nvPr/>
            </p:nvSpPr>
            <p:spPr bwMode="auto">
              <a:xfrm flipV="1">
                <a:off x="281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9" name="Line 32"/>
              <p:cNvSpPr>
                <a:spLocks noChangeShapeType="1"/>
              </p:cNvSpPr>
              <p:nvPr/>
            </p:nvSpPr>
            <p:spPr bwMode="auto">
              <a:xfrm flipV="1">
                <a:off x="292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0" name="Line 33"/>
              <p:cNvSpPr>
                <a:spLocks noChangeShapeType="1"/>
              </p:cNvSpPr>
              <p:nvPr/>
            </p:nvSpPr>
            <p:spPr bwMode="auto">
              <a:xfrm flipV="1">
                <a:off x="302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1" name="Line 34"/>
              <p:cNvSpPr>
                <a:spLocks noChangeShapeType="1"/>
              </p:cNvSpPr>
              <p:nvPr/>
            </p:nvSpPr>
            <p:spPr bwMode="auto">
              <a:xfrm flipV="1">
                <a:off x="3135"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2" name="Line 35"/>
              <p:cNvSpPr>
                <a:spLocks noChangeShapeType="1"/>
              </p:cNvSpPr>
              <p:nvPr/>
            </p:nvSpPr>
            <p:spPr bwMode="auto">
              <a:xfrm flipV="1">
                <a:off x="324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3" name="Line 36"/>
              <p:cNvSpPr>
                <a:spLocks noChangeShapeType="1"/>
              </p:cNvSpPr>
              <p:nvPr/>
            </p:nvSpPr>
            <p:spPr bwMode="auto">
              <a:xfrm flipV="1">
                <a:off x="334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4" name="Line 37"/>
              <p:cNvSpPr>
                <a:spLocks noChangeShapeType="1"/>
              </p:cNvSpPr>
              <p:nvPr/>
            </p:nvSpPr>
            <p:spPr bwMode="auto">
              <a:xfrm flipV="1">
                <a:off x="345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5" name="Line 38"/>
              <p:cNvSpPr>
                <a:spLocks noChangeShapeType="1"/>
              </p:cNvSpPr>
              <p:nvPr/>
            </p:nvSpPr>
            <p:spPr bwMode="auto">
              <a:xfrm flipV="1">
                <a:off x="356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6" name="Line 39"/>
              <p:cNvSpPr>
                <a:spLocks noChangeShapeType="1"/>
              </p:cNvSpPr>
              <p:nvPr/>
            </p:nvSpPr>
            <p:spPr bwMode="auto">
              <a:xfrm flipV="1">
                <a:off x="367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7" name="Line 40"/>
              <p:cNvSpPr>
                <a:spLocks noChangeShapeType="1"/>
              </p:cNvSpPr>
              <p:nvPr/>
            </p:nvSpPr>
            <p:spPr bwMode="auto">
              <a:xfrm flipV="1">
                <a:off x="377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8" name="Line 41"/>
              <p:cNvSpPr>
                <a:spLocks noChangeShapeType="1"/>
              </p:cNvSpPr>
              <p:nvPr/>
            </p:nvSpPr>
            <p:spPr bwMode="auto">
              <a:xfrm flipV="1">
                <a:off x="3885"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9" name="Line 42"/>
              <p:cNvSpPr>
                <a:spLocks noChangeShapeType="1"/>
              </p:cNvSpPr>
              <p:nvPr/>
            </p:nvSpPr>
            <p:spPr bwMode="auto">
              <a:xfrm flipV="1">
                <a:off x="399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0" name="Line 43"/>
              <p:cNvSpPr>
                <a:spLocks noChangeShapeType="1"/>
              </p:cNvSpPr>
              <p:nvPr/>
            </p:nvSpPr>
            <p:spPr bwMode="auto">
              <a:xfrm flipV="1">
                <a:off x="409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1" name="Line 44"/>
              <p:cNvSpPr>
                <a:spLocks noChangeShapeType="1"/>
              </p:cNvSpPr>
              <p:nvPr/>
            </p:nvSpPr>
            <p:spPr bwMode="auto">
              <a:xfrm flipV="1">
                <a:off x="420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2" name="Line 45"/>
              <p:cNvSpPr>
                <a:spLocks noChangeShapeType="1"/>
              </p:cNvSpPr>
              <p:nvPr/>
            </p:nvSpPr>
            <p:spPr bwMode="auto">
              <a:xfrm flipV="1">
                <a:off x="431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3" name="Line 46"/>
              <p:cNvSpPr>
                <a:spLocks noChangeShapeType="1"/>
              </p:cNvSpPr>
              <p:nvPr/>
            </p:nvSpPr>
            <p:spPr bwMode="auto">
              <a:xfrm flipV="1">
                <a:off x="442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4" name="Line 47"/>
              <p:cNvSpPr>
                <a:spLocks noChangeShapeType="1"/>
              </p:cNvSpPr>
              <p:nvPr/>
            </p:nvSpPr>
            <p:spPr bwMode="auto">
              <a:xfrm flipV="1">
                <a:off x="452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5" name="Line 48"/>
              <p:cNvSpPr>
                <a:spLocks noChangeShapeType="1"/>
              </p:cNvSpPr>
              <p:nvPr/>
            </p:nvSpPr>
            <p:spPr bwMode="auto">
              <a:xfrm flipV="1">
                <a:off x="463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6" name="Line 49"/>
              <p:cNvSpPr>
                <a:spLocks noChangeShapeType="1"/>
              </p:cNvSpPr>
              <p:nvPr/>
            </p:nvSpPr>
            <p:spPr bwMode="auto">
              <a:xfrm flipV="1">
                <a:off x="474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7" name="Line 50"/>
              <p:cNvSpPr>
                <a:spLocks noChangeShapeType="1"/>
              </p:cNvSpPr>
              <p:nvPr/>
            </p:nvSpPr>
            <p:spPr bwMode="auto">
              <a:xfrm flipV="1">
                <a:off x="484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8" name="Line 51"/>
              <p:cNvSpPr>
                <a:spLocks noChangeShapeType="1"/>
              </p:cNvSpPr>
              <p:nvPr/>
            </p:nvSpPr>
            <p:spPr bwMode="auto">
              <a:xfrm flipV="1">
                <a:off x="495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9" name="Line 52"/>
              <p:cNvSpPr>
                <a:spLocks noChangeShapeType="1"/>
              </p:cNvSpPr>
              <p:nvPr/>
            </p:nvSpPr>
            <p:spPr bwMode="auto">
              <a:xfrm flipV="1">
                <a:off x="506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0" name="Line 53"/>
              <p:cNvSpPr>
                <a:spLocks noChangeShapeType="1"/>
              </p:cNvSpPr>
              <p:nvPr/>
            </p:nvSpPr>
            <p:spPr bwMode="auto">
              <a:xfrm flipV="1">
                <a:off x="5170"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1" name="Line 54"/>
              <p:cNvSpPr>
                <a:spLocks noChangeShapeType="1"/>
              </p:cNvSpPr>
              <p:nvPr/>
            </p:nvSpPr>
            <p:spPr bwMode="auto">
              <a:xfrm flipV="1">
                <a:off x="5277"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2" name="Line 55"/>
              <p:cNvSpPr>
                <a:spLocks noChangeShapeType="1"/>
              </p:cNvSpPr>
              <p:nvPr/>
            </p:nvSpPr>
            <p:spPr bwMode="auto">
              <a:xfrm flipV="1">
                <a:off x="538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3" name="Line 56"/>
              <p:cNvSpPr>
                <a:spLocks noChangeShapeType="1"/>
              </p:cNvSpPr>
              <p:nvPr/>
            </p:nvSpPr>
            <p:spPr bwMode="auto">
              <a:xfrm flipV="1">
                <a:off x="549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4" name="Line 57"/>
              <p:cNvSpPr>
                <a:spLocks noChangeShapeType="1"/>
              </p:cNvSpPr>
              <p:nvPr/>
            </p:nvSpPr>
            <p:spPr bwMode="auto">
              <a:xfrm>
                <a:off x="244" y="335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5" name="Line 58"/>
              <p:cNvSpPr>
                <a:spLocks noChangeShapeType="1"/>
              </p:cNvSpPr>
              <p:nvPr/>
            </p:nvSpPr>
            <p:spPr bwMode="auto">
              <a:xfrm>
                <a:off x="244" y="33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6" name="Line 59"/>
              <p:cNvSpPr>
                <a:spLocks noChangeShapeType="1"/>
              </p:cNvSpPr>
              <p:nvPr/>
            </p:nvSpPr>
            <p:spPr bwMode="auto">
              <a:xfrm>
                <a:off x="244" y="327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7" name="Line 60"/>
              <p:cNvSpPr>
                <a:spLocks noChangeShapeType="1"/>
              </p:cNvSpPr>
              <p:nvPr/>
            </p:nvSpPr>
            <p:spPr bwMode="auto">
              <a:xfrm>
                <a:off x="244" y="32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8" name="Line 61"/>
              <p:cNvSpPr>
                <a:spLocks noChangeShapeType="1"/>
              </p:cNvSpPr>
              <p:nvPr/>
            </p:nvSpPr>
            <p:spPr bwMode="auto">
              <a:xfrm>
                <a:off x="244" y="319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9" name="Line 62"/>
              <p:cNvSpPr>
                <a:spLocks noChangeShapeType="1"/>
              </p:cNvSpPr>
              <p:nvPr/>
            </p:nvSpPr>
            <p:spPr bwMode="auto">
              <a:xfrm>
                <a:off x="244" y="315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0" name="Line 63"/>
              <p:cNvSpPr>
                <a:spLocks noChangeShapeType="1"/>
              </p:cNvSpPr>
              <p:nvPr/>
            </p:nvSpPr>
            <p:spPr bwMode="auto">
              <a:xfrm>
                <a:off x="244" y="31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1" name="Line 64"/>
              <p:cNvSpPr>
                <a:spLocks noChangeShapeType="1"/>
              </p:cNvSpPr>
              <p:nvPr/>
            </p:nvSpPr>
            <p:spPr bwMode="auto">
              <a:xfrm>
                <a:off x="244" y="307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2" name="Line 65"/>
              <p:cNvSpPr>
                <a:spLocks noChangeShapeType="1"/>
              </p:cNvSpPr>
              <p:nvPr/>
            </p:nvSpPr>
            <p:spPr bwMode="auto">
              <a:xfrm>
                <a:off x="244" y="30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3" name="Line 66"/>
              <p:cNvSpPr>
                <a:spLocks noChangeShapeType="1"/>
              </p:cNvSpPr>
              <p:nvPr/>
            </p:nvSpPr>
            <p:spPr bwMode="auto">
              <a:xfrm>
                <a:off x="244" y="299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4" name="Line 67"/>
              <p:cNvSpPr>
                <a:spLocks noChangeShapeType="1"/>
              </p:cNvSpPr>
              <p:nvPr/>
            </p:nvSpPr>
            <p:spPr bwMode="auto">
              <a:xfrm>
                <a:off x="244" y="295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5" name="Line 68"/>
              <p:cNvSpPr>
                <a:spLocks noChangeShapeType="1"/>
              </p:cNvSpPr>
              <p:nvPr/>
            </p:nvSpPr>
            <p:spPr bwMode="auto">
              <a:xfrm>
                <a:off x="244" y="29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6" name="Line 69"/>
              <p:cNvSpPr>
                <a:spLocks noChangeShapeType="1"/>
              </p:cNvSpPr>
              <p:nvPr/>
            </p:nvSpPr>
            <p:spPr bwMode="auto">
              <a:xfrm>
                <a:off x="244" y="287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7" name="Line 70"/>
              <p:cNvSpPr>
                <a:spLocks noChangeShapeType="1"/>
              </p:cNvSpPr>
              <p:nvPr/>
            </p:nvSpPr>
            <p:spPr bwMode="auto">
              <a:xfrm>
                <a:off x="244" y="28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8" name="Line 71"/>
              <p:cNvSpPr>
                <a:spLocks noChangeShapeType="1"/>
              </p:cNvSpPr>
              <p:nvPr/>
            </p:nvSpPr>
            <p:spPr bwMode="auto">
              <a:xfrm>
                <a:off x="244" y="279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9" name="Line 72"/>
              <p:cNvSpPr>
                <a:spLocks noChangeShapeType="1"/>
              </p:cNvSpPr>
              <p:nvPr/>
            </p:nvSpPr>
            <p:spPr bwMode="auto">
              <a:xfrm>
                <a:off x="244" y="27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0" name="Line 73"/>
              <p:cNvSpPr>
                <a:spLocks noChangeShapeType="1"/>
              </p:cNvSpPr>
              <p:nvPr/>
            </p:nvSpPr>
            <p:spPr bwMode="auto">
              <a:xfrm>
                <a:off x="244" y="27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1" name="Line 74"/>
              <p:cNvSpPr>
                <a:spLocks noChangeShapeType="1"/>
              </p:cNvSpPr>
              <p:nvPr/>
            </p:nvSpPr>
            <p:spPr bwMode="auto">
              <a:xfrm>
                <a:off x="244" y="26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2" name="Line 75"/>
              <p:cNvSpPr>
                <a:spLocks noChangeShapeType="1"/>
              </p:cNvSpPr>
              <p:nvPr/>
            </p:nvSpPr>
            <p:spPr bwMode="auto">
              <a:xfrm>
                <a:off x="244" y="26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3" name="Line 76"/>
              <p:cNvSpPr>
                <a:spLocks noChangeShapeType="1"/>
              </p:cNvSpPr>
              <p:nvPr/>
            </p:nvSpPr>
            <p:spPr bwMode="auto">
              <a:xfrm>
                <a:off x="244" y="25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4" name="Line 77"/>
              <p:cNvSpPr>
                <a:spLocks noChangeShapeType="1"/>
              </p:cNvSpPr>
              <p:nvPr/>
            </p:nvSpPr>
            <p:spPr bwMode="auto">
              <a:xfrm>
                <a:off x="244" y="25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5" name="Line 78"/>
              <p:cNvSpPr>
                <a:spLocks noChangeShapeType="1"/>
              </p:cNvSpPr>
              <p:nvPr/>
            </p:nvSpPr>
            <p:spPr bwMode="auto">
              <a:xfrm>
                <a:off x="244" y="25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6" name="Line 79"/>
              <p:cNvSpPr>
                <a:spLocks noChangeShapeType="1"/>
              </p:cNvSpPr>
              <p:nvPr/>
            </p:nvSpPr>
            <p:spPr bwMode="auto">
              <a:xfrm>
                <a:off x="244" y="24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7" name="Line 80"/>
              <p:cNvSpPr>
                <a:spLocks noChangeShapeType="1"/>
              </p:cNvSpPr>
              <p:nvPr/>
            </p:nvSpPr>
            <p:spPr bwMode="auto">
              <a:xfrm>
                <a:off x="244" y="24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8" name="Line 81"/>
              <p:cNvSpPr>
                <a:spLocks noChangeShapeType="1"/>
              </p:cNvSpPr>
              <p:nvPr/>
            </p:nvSpPr>
            <p:spPr bwMode="auto">
              <a:xfrm>
                <a:off x="244" y="23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9" name="Line 82"/>
              <p:cNvSpPr>
                <a:spLocks noChangeShapeType="1"/>
              </p:cNvSpPr>
              <p:nvPr/>
            </p:nvSpPr>
            <p:spPr bwMode="auto">
              <a:xfrm>
                <a:off x="244" y="23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0" name="Line 83"/>
              <p:cNvSpPr>
                <a:spLocks noChangeShapeType="1"/>
              </p:cNvSpPr>
              <p:nvPr/>
            </p:nvSpPr>
            <p:spPr bwMode="auto">
              <a:xfrm>
                <a:off x="244" y="23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1" name="Line 84"/>
              <p:cNvSpPr>
                <a:spLocks noChangeShapeType="1"/>
              </p:cNvSpPr>
              <p:nvPr/>
            </p:nvSpPr>
            <p:spPr bwMode="auto">
              <a:xfrm>
                <a:off x="244" y="22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2" name="Line 85"/>
              <p:cNvSpPr>
                <a:spLocks noChangeShapeType="1"/>
              </p:cNvSpPr>
              <p:nvPr/>
            </p:nvSpPr>
            <p:spPr bwMode="auto">
              <a:xfrm>
                <a:off x="244" y="22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3" name="Line 86"/>
              <p:cNvSpPr>
                <a:spLocks noChangeShapeType="1"/>
              </p:cNvSpPr>
              <p:nvPr/>
            </p:nvSpPr>
            <p:spPr bwMode="auto">
              <a:xfrm>
                <a:off x="244" y="21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4" name="Line 87"/>
              <p:cNvSpPr>
                <a:spLocks noChangeShapeType="1"/>
              </p:cNvSpPr>
              <p:nvPr/>
            </p:nvSpPr>
            <p:spPr bwMode="auto">
              <a:xfrm>
                <a:off x="244" y="21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5" name="Line 88"/>
              <p:cNvSpPr>
                <a:spLocks noChangeShapeType="1"/>
              </p:cNvSpPr>
              <p:nvPr/>
            </p:nvSpPr>
            <p:spPr bwMode="auto">
              <a:xfrm>
                <a:off x="244" y="21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6" name="Line 89"/>
              <p:cNvSpPr>
                <a:spLocks noChangeShapeType="1"/>
              </p:cNvSpPr>
              <p:nvPr/>
            </p:nvSpPr>
            <p:spPr bwMode="auto">
              <a:xfrm>
                <a:off x="244" y="20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7" name="Line 90"/>
              <p:cNvSpPr>
                <a:spLocks noChangeShapeType="1"/>
              </p:cNvSpPr>
              <p:nvPr/>
            </p:nvSpPr>
            <p:spPr bwMode="auto">
              <a:xfrm>
                <a:off x="244" y="20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8" name="Line 91"/>
              <p:cNvSpPr>
                <a:spLocks noChangeShapeType="1"/>
              </p:cNvSpPr>
              <p:nvPr/>
            </p:nvSpPr>
            <p:spPr bwMode="auto">
              <a:xfrm>
                <a:off x="244" y="19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9" name="Line 92"/>
              <p:cNvSpPr>
                <a:spLocks noChangeShapeType="1"/>
              </p:cNvSpPr>
              <p:nvPr/>
            </p:nvSpPr>
            <p:spPr bwMode="auto">
              <a:xfrm>
                <a:off x="244" y="19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0" name="Line 93"/>
              <p:cNvSpPr>
                <a:spLocks noChangeShapeType="1"/>
              </p:cNvSpPr>
              <p:nvPr/>
            </p:nvSpPr>
            <p:spPr bwMode="auto">
              <a:xfrm>
                <a:off x="244" y="19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1" name="Line 94"/>
              <p:cNvSpPr>
                <a:spLocks noChangeShapeType="1"/>
              </p:cNvSpPr>
              <p:nvPr/>
            </p:nvSpPr>
            <p:spPr bwMode="auto">
              <a:xfrm>
                <a:off x="244" y="18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2" name="Line 95"/>
              <p:cNvSpPr>
                <a:spLocks noChangeShapeType="1"/>
              </p:cNvSpPr>
              <p:nvPr/>
            </p:nvSpPr>
            <p:spPr bwMode="auto">
              <a:xfrm>
                <a:off x="244" y="18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3" name="Line 96"/>
              <p:cNvSpPr>
                <a:spLocks noChangeShapeType="1"/>
              </p:cNvSpPr>
              <p:nvPr/>
            </p:nvSpPr>
            <p:spPr bwMode="auto">
              <a:xfrm>
                <a:off x="244" y="17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4" name="Line 97"/>
              <p:cNvSpPr>
                <a:spLocks noChangeShapeType="1"/>
              </p:cNvSpPr>
              <p:nvPr/>
            </p:nvSpPr>
            <p:spPr bwMode="auto">
              <a:xfrm>
                <a:off x="244" y="17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5" name="Line 98"/>
              <p:cNvSpPr>
                <a:spLocks noChangeShapeType="1"/>
              </p:cNvSpPr>
              <p:nvPr/>
            </p:nvSpPr>
            <p:spPr bwMode="auto">
              <a:xfrm>
                <a:off x="244" y="17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6" name="Line 99"/>
              <p:cNvSpPr>
                <a:spLocks noChangeShapeType="1"/>
              </p:cNvSpPr>
              <p:nvPr/>
            </p:nvSpPr>
            <p:spPr bwMode="auto">
              <a:xfrm>
                <a:off x="244" y="16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7" name="Line 100"/>
              <p:cNvSpPr>
                <a:spLocks noChangeShapeType="1"/>
              </p:cNvSpPr>
              <p:nvPr/>
            </p:nvSpPr>
            <p:spPr bwMode="auto">
              <a:xfrm>
                <a:off x="244" y="16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8" name="Line 101"/>
              <p:cNvSpPr>
                <a:spLocks noChangeShapeType="1"/>
              </p:cNvSpPr>
              <p:nvPr/>
            </p:nvSpPr>
            <p:spPr bwMode="auto">
              <a:xfrm>
                <a:off x="244" y="15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9" name="Line 102"/>
              <p:cNvSpPr>
                <a:spLocks noChangeShapeType="1"/>
              </p:cNvSpPr>
              <p:nvPr/>
            </p:nvSpPr>
            <p:spPr bwMode="auto">
              <a:xfrm>
                <a:off x="244" y="15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0" name="Line 103"/>
              <p:cNvSpPr>
                <a:spLocks noChangeShapeType="1"/>
              </p:cNvSpPr>
              <p:nvPr/>
            </p:nvSpPr>
            <p:spPr bwMode="auto">
              <a:xfrm>
                <a:off x="244" y="15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1" name="Line 104"/>
              <p:cNvSpPr>
                <a:spLocks noChangeShapeType="1"/>
              </p:cNvSpPr>
              <p:nvPr/>
            </p:nvSpPr>
            <p:spPr bwMode="auto">
              <a:xfrm>
                <a:off x="244" y="14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2" name="Line 105"/>
              <p:cNvSpPr>
                <a:spLocks noChangeShapeType="1"/>
              </p:cNvSpPr>
              <p:nvPr/>
            </p:nvSpPr>
            <p:spPr bwMode="auto">
              <a:xfrm>
                <a:off x="244" y="14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3" name="Line 106"/>
              <p:cNvSpPr>
                <a:spLocks noChangeShapeType="1"/>
              </p:cNvSpPr>
              <p:nvPr/>
            </p:nvSpPr>
            <p:spPr bwMode="auto">
              <a:xfrm>
                <a:off x="244" y="13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4" name="Line 107"/>
              <p:cNvSpPr>
                <a:spLocks noChangeShapeType="1"/>
              </p:cNvSpPr>
              <p:nvPr/>
            </p:nvSpPr>
            <p:spPr bwMode="auto">
              <a:xfrm>
                <a:off x="244" y="13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5" name="Line 108"/>
              <p:cNvSpPr>
                <a:spLocks noChangeShapeType="1"/>
              </p:cNvSpPr>
              <p:nvPr/>
            </p:nvSpPr>
            <p:spPr bwMode="auto">
              <a:xfrm>
                <a:off x="244" y="13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6" name="Line 109"/>
              <p:cNvSpPr>
                <a:spLocks noChangeShapeType="1"/>
              </p:cNvSpPr>
              <p:nvPr/>
            </p:nvSpPr>
            <p:spPr bwMode="auto">
              <a:xfrm>
                <a:off x="244" y="12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7" name="Line 110"/>
              <p:cNvSpPr>
                <a:spLocks noChangeShapeType="1"/>
              </p:cNvSpPr>
              <p:nvPr/>
            </p:nvSpPr>
            <p:spPr bwMode="auto">
              <a:xfrm>
                <a:off x="244" y="12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8" name="Line 111"/>
              <p:cNvSpPr>
                <a:spLocks noChangeShapeType="1"/>
              </p:cNvSpPr>
              <p:nvPr/>
            </p:nvSpPr>
            <p:spPr bwMode="auto">
              <a:xfrm>
                <a:off x="244" y="11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9" name="Line 112"/>
              <p:cNvSpPr>
                <a:spLocks noChangeShapeType="1"/>
              </p:cNvSpPr>
              <p:nvPr/>
            </p:nvSpPr>
            <p:spPr bwMode="auto">
              <a:xfrm>
                <a:off x="244" y="11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0" name="Line 113"/>
              <p:cNvSpPr>
                <a:spLocks noChangeShapeType="1"/>
              </p:cNvSpPr>
              <p:nvPr/>
            </p:nvSpPr>
            <p:spPr bwMode="auto">
              <a:xfrm>
                <a:off x="244" y="111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1" name="Line 114"/>
              <p:cNvSpPr>
                <a:spLocks noChangeShapeType="1"/>
              </p:cNvSpPr>
              <p:nvPr/>
            </p:nvSpPr>
            <p:spPr bwMode="auto">
              <a:xfrm>
                <a:off x="244" y="10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2" name="Line 115"/>
              <p:cNvSpPr>
                <a:spLocks noChangeShapeType="1"/>
              </p:cNvSpPr>
              <p:nvPr/>
            </p:nvSpPr>
            <p:spPr bwMode="auto">
              <a:xfrm>
                <a:off x="244" y="10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3" name="Line 116"/>
              <p:cNvSpPr>
                <a:spLocks noChangeShapeType="1"/>
              </p:cNvSpPr>
              <p:nvPr/>
            </p:nvSpPr>
            <p:spPr bwMode="auto">
              <a:xfrm>
                <a:off x="244" y="9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4" name="Line 117"/>
              <p:cNvSpPr>
                <a:spLocks noChangeShapeType="1"/>
              </p:cNvSpPr>
              <p:nvPr/>
            </p:nvSpPr>
            <p:spPr bwMode="auto">
              <a:xfrm>
                <a:off x="244" y="9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5" name="Line 118"/>
              <p:cNvSpPr>
                <a:spLocks noChangeShapeType="1"/>
              </p:cNvSpPr>
              <p:nvPr/>
            </p:nvSpPr>
            <p:spPr bwMode="auto">
              <a:xfrm>
                <a:off x="244" y="91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6" name="Line 119"/>
              <p:cNvSpPr>
                <a:spLocks noChangeShapeType="1"/>
              </p:cNvSpPr>
              <p:nvPr/>
            </p:nvSpPr>
            <p:spPr bwMode="auto">
              <a:xfrm>
                <a:off x="244" y="8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7" name="Line 120"/>
              <p:cNvSpPr>
                <a:spLocks noChangeShapeType="1"/>
              </p:cNvSpPr>
              <p:nvPr/>
            </p:nvSpPr>
            <p:spPr bwMode="auto">
              <a:xfrm>
                <a:off x="244" y="8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8" name="Line 121"/>
              <p:cNvSpPr>
                <a:spLocks noChangeShapeType="1"/>
              </p:cNvSpPr>
              <p:nvPr/>
            </p:nvSpPr>
            <p:spPr bwMode="auto">
              <a:xfrm>
                <a:off x="244" y="7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9" name="Line 122"/>
              <p:cNvSpPr>
                <a:spLocks noChangeShapeType="1"/>
              </p:cNvSpPr>
              <p:nvPr/>
            </p:nvSpPr>
            <p:spPr bwMode="auto">
              <a:xfrm>
                <a:off x="244" y="7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0" name="Line 123"/>
              <p:cNvSpPr>
                <a:spLocks noChangeShapeType="1"/>
              </p:cNvSpPr>
              <p:nvPr/>
            </p:nvSpPr>
            <p:spPr bwMode="auto">
              <a:xfrm>
                <a:off x="244" y="71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1" name="Line 124"/>
              <p:cNvSpPr>
                <a:spLocks noChangeShapeType="1"/>
              </p:cNvSpPr>
              <p:nvPr/>
            </p:nvSpPr>
            <p:spPr bwMode="auto">
              <a:xfrm>
                <a:off x="244" y="6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2" name="Line 125"/>
              <p:cNvSpPr>
                <a:spLocks noChangeShapeType="1"/>
              </p:cNvSpPr>
              <p:nvPr/>
            </p:nvSpPr>
            <p:spPr bwMode="auto">
              <a:xfrm>
                <a:off x="244" y="6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3" name="Line 126"/>
              <p:cNvSpPr>
                <a:spLocks noChangeShapeType="1"/>
              </p:cNvSpPr>
              <p:nvPr/>
            </p:nvSpPr>
            <p:spPr bwMode="auto">
              <a:xfrm>
                <a:off x="244" y="5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4" name="Line 127"/>
              <p:cNvSpPr>
                <a:spLocks noChangeShapeType="1"/>
              </p:cNvSpPr>
              <p:nvPr/>
            </p:nvSpPr>
            <p:spPr bwMode="auto">
              <a:xfrm>
                <a:off x="244" y="5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5" name="Line 128"/>
              <p:cNvSpPr>
                <a:spLocks noChangeShapeType="1"/>
              </p:cNvSpPr>
              <p:nvPr/>
            </p:nvSpPr>
            <p:spPr bwMode="auto">
              <a:xfrm flipV="1">
                <a:off x="244"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6" name="Line 129"/>
              <p:cNvSpPr>
                <a:spLocks noChangeShapeType="1"/>
              </p:cNvSpPr>
              <p:nvPr/>
            </p:nvSpPr>
            <p:spPr bwMode="auto">
              <a:xfrm flipV="1">
                <a:off x="244"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7" name="Line 130"/>
              <p:cNvSpPr>
                <a:spLocks noChangeShapeType="1"/>
              </p:cNvSpPr>
              <p:nvPr/>
            </p:nvSpPr>
            <p:spPr bwMode="auto">
              <a:xfrm flipV="1">
                <a:off x="779"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8" name="Line 131"/>
              <p:cNvSpPr>
                <a:spLocks noChangeShapeType="1"/>
              </p:cNvSpPr>
              <p:nvPr/>
            </p:nvSpPr>
            <p:spPr bwMode="auto">
              <a:xfrm flipV="1">
                <a:off x="779"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9" name="Line 132"/>
              <p:cNvSpPr>
                <a:spLocks noChangeShapeType="1"/>
              </p:cNvSpPr>
              <p:nvPr/>
            </p:nvSpPr>
            <p:spPr bwMode="auto">
              <a:xfrm flipV="1">
                <a:off x="1314"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0" name="Line 133"/>
              <p:cNvSpPr>
                <a:spLocks noChangeShapeType="1"/>
              </p:cNvSpPr>
              <p:nvPr/>
            </p:nvSpPr>
            <p:spPr bwMode="auto">
              <a:xfrm flipV="1">
                <a:off x="1314"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1" name="Line 134"/>
              <p:cNvSpPr>
                <a:spLocks noChangeShapeType="1"/>
              </p:cNvSpPr>
              <p:nvPr/>
            </p:nvSpPr>
            <p:spPr bwMode="auto">
              <a:xfrm flipV="1">
                <a:off x="1850"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2" name="Line 135"/>
              <p:cNvSpPr>
                <a:spLocks noChangeShapeType="1"/>
              </p:cNvSpPr>
              <p:nvPr/>
            </p:nvSpPr>
            <p:spPr bwMode="auto">
              <a:xfrm flipV="1">
                <a:off x="1850"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3" name="Line 136"/>
              <p:cNvSpPr>
                <a:spLocks noChangeShapeType="1"/>
              </p:cNvSpPr>
              <p:nvPr/>
            </p:nvSpPr>
            <p:spPr bwMode="auto">
              <a:xfrm flipV="1">
                <a:off x="2386"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4" name="Line 137"/>
              <p:cNvSpPr>
                <a:spLocks noChangeShapeType="1"/>
              </p:cNvSpPr>
              <p:nvPr/>
            </p:nvSpPr>
            <p:spPr bwMode="auto">
              <a:xfrm flipV="1">
                <a:off x="2386"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5" name="Line 138"/>
              <p:cNvSpPr>
                <a:spLocks noChangeShapeType="1"/>
              </p:cNvSpPr>
              <p:nvPr/>
            </p:nvSpPr>
            <p:spPr bwMode="auto">
              <a:xfrm flipV="1">
                <a:off x="3456"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6" name="Line 139"/>
              <p:cNvSpPr>
                <a:spLocks noChangeShapeType="1"/>
              </p:cNvSpPr>
              <p:nvPr/>
            </p:nvSpPr>
            <p:spPr bwMode="auto">
              <a:xfrm flipV="1">
                <a:off x="3456"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7" name="Line 140"/>
              <p:cNvSpPr>
                <a:spLocks noChangeShapeType="1"/>
              </p:cNvSpPr>
              <p:nvPr/>
            </p:nvSpPr>
            <p:spPr bwMode="auto">
              <a:xfrm flipV="1">
                <a:off x="3992"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8" name="Line 141"/>
              <p:cNvSpPr>
                <a:spLocks noChangeShapeType="1"/>
              </p:cNvSpPr>
              <p:nvPr/>
            </p:nvSpPr>
            <p:spPr bwMode="auto">
              <a:xfrm flipV="1">
                <a:off x="3992"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9" name="Line 142"/>
              <p:cNvSpPr>
                <a:spLocks noChangeShapeType="1"/>
              </p:cNvSpPr>
              <p:nvPr/>
            </p:nvSpPr>
            <p:spPr bwMode="auto">
              <a:xfrm flipV="1">
                <a:off x="4528"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0" name="Line 143"/>
              <p:cNvSpPr>
                <a:spLocks noChangeShapeType="1"/>
              </p:cNvSpPr>
              <p:nvPr/>
            </p:nvSpPr>
            <p:spPr bwMode="auto">
              <a:xfrm flipV="1">
                <a:off x="4528"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1" name="Line 144"/>
              <p:cNvSpPr>
                <a:spLocks noChangeShapeType="1"/>
              </p:cNvSpPr>
              <p:nvPr/>
            </p:nvSpPr>
            <p:spPr bwMode="auto">
              <a:xfrm flipV="1">
                <a:off x="5063"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2" name="Line 145"/>
              <p:cNvSpPr>
                <a:spLocks noChangeShapeType="1"/>
              </p:cNvSpPr>
              <p:nvPr/>
            </p:nvSpPr>
            <p:spPr bwMode="auto">
              <a:xfrm flipV="1">
                <a:off x="5063"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3" name="Line 146"/>
              <p:cNvSpPr>
                <a:spLocks noChangeShapeType="1"/>
              </p:cNvSpPr>
              <p:nvPr/>
            </p:nvSpPr>
            <p:spPr bwMode="auto">
              <a:xfrm flipV="1">
                <a:off x="5598"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4" name="Line 147"/>
              <p:cNvSpPr>
                <a:spLocks noChangeShapeType="1"/>
              </p:cNvSpPr>
              <p:nvPr/>
            </p:nvSpPr>
            <p:spPr bwMode="auto">
              <a:xfrm flipV="1">
                <a:off x="5598"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5" name="Line 148"/>
              <p:cNvSpPr>
                <a:spLocks noChangeShapeType="1"/>
              </p:cNvSpPr>
              <p:nvPr/>
            </p:nvSpPr>
            <p:spPr bwMode="auto">
              <a:xfrm>
                <a:off x="244" y="3356"/>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6" name="Line 149"/>
              <p:cNvSpPr>
                <a:spLocks noChangeShapeType="1"/>
              </p:cNvSpPr>
              <p:nvPr/>
            </p:nvSpPr>
            <p:spPr bwMode="auto">
              <a:xfrm>
                <a:off x="2905" y="3356"/>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7" name="Line 150"/>
              <p:cNvSpPr>
                <a:spLocks noChangeShapeType="1"/>
              </p:cNvSpPr>
              <p:nvPr/>
            </p:nvSpPr>
            <p:spPr bwMode="auto">
              <a:xfrm>
                <a:off x="244" y="3156"/>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8" name="Line 151"/>
              <p:cNvSpPr>
                <a:spLocks noChangeShapeType="1"/>
              </p:cNvSpPr>
              <p:nvPr/>
            </p:nvSpPr>
            <p:spPr bwMode="auto">
              <a:xfrm>
                <a:off x="2905" y="3156"/>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9" name="Line 152"/>
              <p:cNvSpPr>
                <a:spLocks noChangeShapeType="1"/>
              </p:cNvSpPr>
              <p:nvPr/>
            </p:nvSpPr>
            <p:spPr bwMode="auto">
              <a:xfrm>
                <a:off x="244" y="27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0" name="Line 153"/>
              <p:cNvSpPr>
                <a:spLocks noChangeShapeType="1"/>
              </p:cNvSpPr>
              <p:nvPr/>
            </p:nvSpPr>
            <p:spPr bwMode="auto">
              <a:xfrm>
                <a:off x="2905" y="27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1" name="Line 154"/>
              <p:cNvSpPr>
                <a:spLocks noChangeShapeType="1"/>
              </p:cNvSpPr>
              <p:nvPr/>
            </p:nvSpPr>
            <p:spPr bwMode="auto">
              <a:xfrm>
                <a:off x="244" y="25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2" name="Line 155"/>
              <p:cNvSpPr>
                <a:spLocks noChangeShapeType="1"/>
              </p:cNvSpPr>
              <p:nvPr/>
            </p:nvSpPr>
            <p:spPr bwMode="auto">
              <a:xfrm>
                <a:off x="2905" y="25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3" name="Line 156"/>
              <p:cNvSpPr>
                <a:spLocks noChangeShapeType="1"/>
              </p:cNvSpPr>
              <p:nvPr/>
            </p:nvSpPr>
            <p:spPr bwMode="auto">
              <a:xfrm>
                <a:off x="244" y="23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4" name="Line 157"/>
              <p:cNvSpPr>
                <a:spLocks noChangeShapeType="1"/>
              </p:cNvSpPr>
              <p:nvPr/>
            </p:nvSpPr>
            <p:spPr bwMode="auto">
              <a:xfrm>
                <a:off x="2905" y="23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5" name="Line 158"/>
              <p:cNvSpPr>
                <a:spLocks noChangeShapeType="1"/>
              </p:cNvSpPr>
              <p:nvPr/>
            </p:nvSpPr>
            <p:spPr bwMode="auto">
              <a:xfrm>
                <a:off x="244" y="21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6" name="Line 159"/>
              <p:cNvSpPr>
                <a:spLocks noChangeShapeType="1"/>
              </p:cNvSpPr>
              <p:nvPr/>
            </p:nvSpPr>
            <p:spPr bwMode="auto">
              <a:xfrm>
                <a:off x="2905" y="21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7" name="Line 160"/>
              <p:cNvSpPr>
                <a:spLocks noChangeShapeType="1"/>
              </p:cNvSpPr>
              <p:nvPr/>
            </p:nvSpPr>
            <p:spPr bwMode="auto">
              <a:xfrm>
                <a:off x="244" y="19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8" name="Line 161"/>
              <p:cNvSpPr>
                <a:spLocks noChangeShapeType="1"/>
              </p:cNvSpPr>
              <p:nvPr/>
            </p:nvSpPr>
            <p:spPr bwMode="auto">
              <a:xfrm>
                <a:off x="2905" y="19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9" name="Line 162"/>
              <p:cNvSpPr>
                <a:spLocks noChangeShapeType="1"/>
              </p:cNvSpPr>
              <p:nvPr/>
            </p:nvSpPr>
            <p:spPr bwMode="auto">
              <a:xfrm>
                <a:off x="244" y="17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0" name="Line 163"/>
              <p:cNvSpPr>
                <a:spLocks noChangeShapeType="1"/>
              </p:cNvSpPr>
              <p:nvPr/>
            </p:nvSpPr>
            <p:spPr bwMode="auto">
              <a:xfrm>
                <a:off x="2905" y="17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1" name="Line 164"/>
              <p:cNvSpPr>
                <a:spLocks noChangeShapeType="1"/>
              </p:cNvSpPr>
              <p:nvPr/>
            </p:nvSpPr>
            <p:spPr bwMode="auto">
              <a:xfrm>
                <a:off x="244" y="15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2" name="Line 165"/>
              <p:cNvSpPr>
                <a:spLocks noChangeShapeType="1"/>
              </p:cNvSpPr>
              <p:nvPr/>
            </p:nvSpPr>
            <p:spPr bwMode="auto">
              <a:xfrm>
                <a:off x="2905" y="15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3" name="Line 166"/>
              <p:cNvSpPr>
                <a:spLocks noChangeShapeType="1"/>
              </p:cNvSpPr>
              <p:nvPr/>
            </p:nvSpPr>
            <p:spPr bwMode="auto">
              <a:xfrm>
                <a:off x="244" y="13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4" name="Line 167"/>
              <p:cNvSpPr>
                <a:spLocks noChangeShapeType="1"/>
              </p:cNvSpPr>
              <p:nvPr/>
            </p:nvSpPr>
            <p:spPr bwMode="auto">
              <a:xfrm>
                <a:off x="2905" y="13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5" name="Line 168"/>
              <p:cNvSpPr>
                <a:spLocks noChangeShapeType="1"/>
              </p:cNvSpPr>
              <p:nvPr/>
            </p:nvSpPr>
            <p:spPr bwMode="auto">
              <a:xfrm>
                <a:off x="244" y="11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6" name="Line 169"/>
              <p:cNvSpPr>
                <a:spLocks noChangeShapeType="1"/>
              </p:cNvSpPr>
              <p:nvPr/>
            </p:nvSpPr>
            <p:spPr bwMode="auto">
              <a:xfrm>
                <a:off x="2905" y="11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7" name="Line 170"/>
              <p:cNvSpPr>
                <a:spLocks noChangeShapeType="1"/>
              </p:cNvSpPr>
              <p:nvPr/>
            </p:nvSpPr>
            <p:spPr bwMode="auto">
              <a:xfrm>
                <a:off x="244" y="9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8" name="Line 171"/>
              <p:cNvSpPr>
                <a:spLocks noChangeShapeType="1"/>
              </p:cNvSpPr>
              <p:nvPr/>
            </p:nvSpPr>
            <p:spPr bwMode="auto">
              <a:xfrm>
                <a:off x="2905" y="9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9" name="Line 172"/>
              <p:cNvSpPr>
                <a:spLocks noChangeShapeType="1"/>
              </p:cNvSpPr>
              <p:nvPr/>
            </p:nvSpPr>
            <p:spPr bwMode="auto">
              <a:xfrm>
                <a:off x="244" y="7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0" name="Line 173"/>
              <p:cNvSpPr>
                <a:spLocks noChangeShapeType="1"/>
              </p:cNvSpPr>
              <p:nvPr/>
            </p:nvSpPr>
            <p:spPr bwMode="auto">
              <a:xfrm>
                <a:off x="2905" y="7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1" name="Line 174"/>
              <p:cNvSpPr>
                <a:spLocks noChangeShapeType="1"/>
              </p:cNvSpPr>
              <p:nvPr/>
            </p:nvSpPr>
            <p:spPr bwMode="auto">
              <a:xfrm>
                <a:off x="244" y="5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2" name="Line 175"/>
              <p:cNvSpPr>
                <a:spLocks noChangeShapeType="1"/>
              </p:cNvSpPr>
              <p:nvPr/>
            </p:nvSpPr>
            <p:spPr bwMode="auto">
              <a:xfrm>
                <a:off x="2905" y="5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3" name="Line 176"/>
              <p:cNvSpPr>
                <a:spLocks noChangeShapeType="1"/>
              </p:cNvSpPr>
              <p:nvPr/>
            </p:nvSpPr>
            <p:spPr bwMode="auto">
              <a:xfrm>
                <a:off x="244" y="2956"/>
                <a:ext cx="535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4" name="Freeform 177"/>
              <p:cNvSpPr>
                <a:spLocks/>
              </p:cNvSpPr>
              <p:nvPr/>
            </p:nvSpPr>
            <p:spPr bwMode="auto">
              <a:xfrm>
                <a:off x="5598" y="2928"/>
                <a:ext cx="42" cy="55"/>
              </a:xfrm>
              <a:custGeom>
                <a:avLst/>
                <a:gdLst>
                  <a:gd name="T0" fmla="*/ 0 w 42"/>
                  <a:gd name="T1" fmla="*/ 55 h 55"/>
                  <a:gd name="T2" fmla="*/ 0 w 42"/>
                  <a:gd name="T3" fmla="*/ 0 h 55"/>
                  <a:gd name="T4" fmla="*/ 42 w 42"/>
                  <a:gd name="T5" fmla="*/ 28 h 55"/>
                  <a:gd name="T6" fmla="*/ 0 w 42"/>
                  <a:gd name="T7" fmla="*/ 55 h 55"/>
                </a:gdLst>
                <a:ahLst/>
                <a:cxnLst>
                  <a:cxn ang="0">
                    <a:pos x="T0" y="T1"/>
                  </a:cxn>
                  <a:cxn ang="0">
                    <a:pos x="T2" y="T3"/>
                  </a:cxn>
                  <a:cxn ang="0">
                    <a:pos x="T4" y="T5"/>
                  </a:cxn>
                  <a:cxn ang="0">
                    <a:pos x="T6" y="T7"/>
                  </a:cxn>
                </a:cxnLst>
                <a:rect l="0" t="0" r="r" b="b"/>
                <a:pathLst>
                  <a:path w="42" h="55">
                    <a:moveTo>
                      <a:pt x="0" y="55"/>
                    </a:moveTo>
                    <a:lnTo>
                      <a:pt x="0" y="0"/>
                    </a:lnTo>
                    <a:lnTo>
                      <a:pt x="42" y="28"/>
                    </a:lnTo>
                    <a:lnTo>
                      <a:pt x="0" y="55"/>
                    </a:lnTo>
                    <a:close/>
                  </a:path>
                </a:pathLst>
              </a:custGeom>
              <a:solidFill>
                <a:srgbClr val="00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185" name="Line 178"/>
              <p:cNvSpPr>
                <a:spLocks noChangeShapeType="1"/>
              </p:cNvSpPr>
              <p:nvPr/>
            </p:nvSpPr>
            <p:spPr bwMode="auto">
              <a:xfrm flipV="1">
                <a:off x="2921" y="554"/>
                <a:ext cx="0" cy="2802"/>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6" name="Freeform 179"/>
              <p:cNvSpPr>
                <a:spLocks/>
              </p:cNvSpPr>
              <p:nvPr/>
            </p:nvSpPr>
            <p:spPr bwMode="auto">
              <a:xfrm>
                <a:off x="2900" y="499"/>
                <a:ext cx="42" cy="55"/>
              </a:xfrm>
              <a:custGeom>
                <a:avLst/>
                <a:gdLst>
                  <a:gd name="T0" fmla="*/ 0 w 42"/>
                  <a:gd name="T1" fmla="*/ 55 h 55"/>
                  <a:gd name="T2" fmla="*/ 42 w 42"/>
                  <a:gd name="T3" fmla="*/ 55 h 55"/>
                  <a:gd name="T4" fmla="*/ 21 w 42"/>
                  <a:gd name="T5" fmla="*/ 0 h 55"/>
                  <a:gd name="T6" fmla="*/ 0 w 42"/>
                  <a:gd name="T7" fmla="*/ 55 h 55"/>
                </a:gdLst>
                <a:ahLst/>
                <a:cxnLst>
                  <a:cxn ang="0">
                    <a:pos x="T0" y="T1"/>
                  </a:cxn>
                  <a:cxn ang="0">
                    <a:pos x="T2" y="T3"/>
                  </a:cxn>
                  <a:cxn ang="0">
                    <a:pos x="T4" y="T5"/>
                  </a:cxn>
                  <a:cxn ang="0">
                    <a:pos x="T6" y="T7"/>
                  </a:cxn>
                </a:cxnLst>
                <a:rect l="0" t="0" r="r" b="b"/>
                <a:pathLst>
                  <a:path w="42" h="55">
                    <a:moveTo>
                      <a:pt x="0" y="55"/>
                    </a:moveTo>
                    <a:lnTo>
                      <a:pt x="42" y="55"/>
                    </a:lnTo>
                    <a:lnTo>
                      <a:pt x="21" y="0"/>
                    </a:lnTo>
                    <a:lnTo>
                      <a:pt x="0" y="55"/>
                    </a:lnTo>
                    <a:close/>
                  </a:path>
                </a:pathLst>
              </a:custGeom>
              <a:solidFill>
                <a:srgbClr val="00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188" name="Line 181"/>
              <p:cNvSpPr>
                <a:spLocks noChangeShapeType="1"/>
              </p:cNvSpPr>
              <p:nvPr/>
            </p:nvSpPr>
            <p:spPr bwMode="auto">
              <a:xfrm flipV="1">
                <a:off x="244"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9" name="Rectangle 182"/>
              <p:cNvSpPr>
                <a:spLocks noChangeArrowheads="1"/>
              </p:cNvSpPr>
              <p:nvPr/>
            </p:nvSpPr>
            <p:spPr bwMode="auto">
              <a:xfrm>
                <a:off x="188"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0" name="Line 183"/>
              <p:cNvSpPr>
                <a:spLocks noChangeShapeType="1"/>
              </p:cNvSpPr>
              <p:nvPr/>
            </p:nvSpPr>
            <p:spPr bwMode="auto">
              <a:xfrm flipV="1">
                <a:off x="779"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1" name="Rectangle 184"/>
              <p:cNvSpPr>
                <a:spLocks noChangeArrowheads="1"/>
              </p:cNvSpPr>
              <p:nvPr/>
            </p:nvSpPr>
            <p:spPr bwMode="auto">
              <a:xfrm>
                <a:off x="723"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2" name="Line 185"/>
              <p:cNvSpPr>
                <a:spLocks noChangeShapeType="1"/>
              </p:cNvSpPr>
              <p:nvPr/>
            </p:nvSpPr>
            <p:spPr bwMode="auto">
              <a:xfrm flipV="1">
                <a:off x="1314"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3" name="Rectangle 186"/>
              <p:cNvSpPr>
                <a:spLocks noChangeArrowheads="1"/>
              </p:cNvSpPr>
              <p:nvPr/>
            </p:nvSpPr>
            <p:spPr bwMode="auto">
              <a:xfrm>
                <a:off x="1259"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4" name="Line 187"/>
              <p:cNvSpPr>
                <a:spLocks noChangeShapeType="1"/>
              </p:cNvSpPr>
              <p:nvPr/>
            </p:nvSpPr>
            <p:spPr bwMode="auto">
              <a:xfrm flipV="1">
                <a:off x="1850"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5" name="Rectangle 188"/>
              <p:cNvSpPr>
                <a:spLocks noChangeArrowheads="1"/>
              </p:cNvSpPr>
              <p:nvPr/>
            </p:nvSpPr>
            <p:spPr bwMode="auto">
              <a:xfrm>
                <a:off x="1795"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6" name="Line 189"/>
              <p:cNvSpPr>
                <a:spLocks noChangeShapeType="1"/>
              </p:cNvSpPr>
              <p:nvPr/>
            </p:nvSpPr>
            <p:spPr bwMode="auto">
              <a:xfrm flipV="1">
                <a:off x="2386"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7" name="Rectangle 190"/>
              <p:cNvSpPr>
                <a:spLocks noChangeArrowheads="1"/>
              </p:cNvSpPr>
              <p:nvPr/>
            </p:nvSpPr>
            <p:spPr bwMode="auto">
              <a:xfrm>
                <a:off x="2331"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 name="Line 191"/>
              <p:cNvSpPr>
                <a:spLocks noChangeShapeType="1"/>
              </p:cNvSpPr>
              <p:nvPr/>
            </p:nvSpPr>
            <p:spPr bwMode="auto">
              <a:xfrm flipV="1">
                <a:off x="3456"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9" name="Rectangle 192"/>
              <p:cNvSpPr>
                <a:spLocks noChangeArrowheads="1"/>
              </p:cNvSpPr>
              <p:nvPr/>
            </p:nvSpPr>
            <p:spPr bwMode="auto">
              <a:xfrm>
                <a:off x="3423"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0" name="Line 193"/>
              <p:cNvSpPr>
                <a:spLocks noChangeShapeType="1"/>
              </p:cNvSpPr>
              <p:nvPr/>
            </p:nvSpPr>
            <p:spPr bwMode="auto">
              <a:xfrm flipV="1">
                <a:off x="3992"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1" name="Rectangle 194"/>
              <p:cNvSpPr>
                <a:spLocks noChangeArrowheads="1"/>
              </p:cNvSpPr>
              <p:nvPr/>
            </p:nvSpPr>
            <p:spPr bwMode="auto">
              <a:xfrm>
                <a:off x="3958"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2" name="Line 195"/>
              <p:cNvSpPr>
                <a:spLocks noChangeShapeType="1"/>
              </p:cNvSpPr>
              <p:nvPr/>
            </p:nvSpPr>
            <p:spPr bwMode="auto">
              <a:xfrm flipV="1">
                <a:off x="4528"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3" name="Rectangle 196"/>
              <p:cNvSpPr>
                <a:spLocks noChangeArrowheads="1"/>
              </p:cNvSpPr>
              <p:nvPr/>
            </p:nvSpPr>
            <p:spPr bwMode="auto">
              <a:xfrm>
                <a:off x="4494"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4" name="Line 197"/>
              <p:cNvSpPr>
                <a:spLocks noChangeShapeType="1"/>
              </p:cNvSpPr>
              <p:nvPr/>
            </p:nvSpPr>
            <p:spPr bwMode="auto">
              <a:xfrm flipV="1">
                <a:off x="5063"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5" name="Rectangle 198"/>
              <p:cNvSpPr>
                <a:spLocks noChangeArrowheads="1"/>
              </p:cNvSpPr>
              <p:nvPr/>
            </p:nvSpPr>
            <p:spPr bwMode="auto">
              <a:xfrm>
                <a:off x="5030"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6" name="Line 199"/>
              <p:cNvSpPr>
                <a:spLocks noChangeShapeType="1"/>
              </p:cNvSpPr>
              <p:nvPr/>
            </p:nvSpPr>
            <p:spPr bwMode="auto">
              <a:xfrm flipV="1">
                <a:off x="5598"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7" name="Rectangle 200"/>
              <p:cNvSpPr>
                <a:spLocks noChangeArrowheads="1"/>
              </p:cNvSpPr>
              <p:nvPr/>
            </p:nvSpPr>
            <p:spPr bwMode="auto">
              <a:xfrm>
                <a:off x="5566"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 name="Line 201"/>
              <p:cNvSpPr>
                <a:spLocks noChangeShapeType="1"/>
              </p:cNvSpPr>
              <p:nvPr/>
            </p:nvSpPr>
            <p:spPr bwMode="auto">
              <a:xfrm>
                <a:off x="2896" y="3356"/>
                <a:ext cx="51"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9" name="Rectangle 202"/>
              <p:cNvSpPr>
                <a:spLocks noChangeArrowheads="1"/>
              </p:cNvSpPr>
              <p:nvPr/>
            </p:nvSpPr>
            <p:spPr bwMode="auto">
              <a:xfrm>
                <a:off x="2755" y="3314"/>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0" name="Line 203"/>
              <p:cNvSpPr>
                <a:spLocks noChangeShapeType="1"/>
              </p:cNvSpPr>
              <p:nvPr/>
            </p:nvSpPr>
            <p:spPr bwMode="auto">
              <a:xfrm>
                <a:off x="2896" y="3156"/>
                <a:ext cx="51"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11" name="Rectangle 204"/>
              <p:cNvSpPr>
                <a:spLocks noChangeArrowheads="1"/>
              </p:cNvSpPr>
              <p:nvPr/>
            </p:nvSpPr>
            <p:spPr bwMode="auto">
              <a:xfrm>
                <a:off x="2755" y="3114"/>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2" name="Line 205"/>
              <p:cNvSpPr>
                <a:spLocks noChangeShapeType="1"/>
              </p:cNvSpPr>
              <p:nvPr/>
            </p:nvSpPr>
            <p:spPr bwMode="auto">
              <a:xfrm>
                <a:off x="2896" y="2755"/>
                <a:ext cx="51"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grpSp>
        <p:sp>
          <p:nvSpPr>
            <p:cNvPr id="5" name="Rectangle 207"/>
            <p:cNvSpPr>
              <a:spLocks noChangeArrowheads="1"/>
            </p:cNvSpPr>
            <p:nvPr/>
          </p:nvSpPr>
          <p:spPr bwMode="auto">
            <a:xfrm>
              <a:off x="4408806" y="43545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Line 208"/>
            <p:cNvSpPr>
              <a:spLocks noChangeShapeType="1"/>
            </p:cNvSpPr>
            <p:nvPr/>
          </p:nvSpPr>
          <p:spPr bwMode="auto">
            <a:xfrm>
              <a:off x="4569144" y="41036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Rectangle 209"/>
            <p:cNvSpPr>
              <a:spLocks noChangeArrowheads="1"/>
            </p:cNvSpPr>
            <p:nvPr/>
          </p:nvSpPr>
          <p:spPr bwMode="auto">
            <a:xfrm>
              <a:off x="4408806" y="40370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Line 210"/>
            <p:cNvSpPr>
              <a:spLocks noChangeShapeType="1"/>
            </p:cNvSpPr>
            <p:nvPr/>
          </p:nvSpPr>
          <p:spPr bwMode="auto">
            <a:xfrm>
              <a:off x="4569144" y="37861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Rectangle 211"/>
            <p:cNvSpPr>
              <a:spLocks noChangeArrowheads="1"/>
            </p:cNvSpPr>
            <p:nvPr/>
          </p:nvSpPr>
          <p:spPr bwMode="auto">
            <a:xfrm>
              <a:off x="4408806" y="37195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Line 212"/>
            <p:cNvSpPr>
              <a:spLocks noChangeShapeType="1"/>
            </p:cNvSpPr>
            <p:nvPr/>
          </p:nvSpPr>
          <p:spPr bwMode="auto">
            <a:xfrm>
              <a:off x="4569144" y="34686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 name="Rectangle 213"/>
            <p:cNvSpPr>
              <a:spLocks noChangeArrowheads="1"/>
            </p:cNvSpPr>
            <p:nvPr/>
          </p:nvSpPr>
          <p:spPr bwMode="auto">
            <a:xfrm>
              <a:off x="4408806" y="34020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Line 214"/>
            <p:cNvSpPr>
              <a:spLocks noChangeShapeType="1"/>
            </p:cNvSpPr>
            <p:nvPr/>
          </p:nvSpPr>
          <p:spPr bwMode="auto">
            <a:xfrm>
              <a:off x="4569144" y="31511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3" name="Rectangle 215"/>
            <p:cNvSpPr>
              <a:spLocks noChangeArrowheads="1"/>
            </p:cNvSpPr>
            <p:nvPr/>
          </p:nvSpPr>
          <p:spPr bwMode="auto">
            <a:xfrm>
              <a:off x="4408806" y="3082926"/>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Line 216"/>
            <p:cNvSpPr>
              <a:spLocks noChangeShapeType="1"/>
            </p:cNvSpPr>
            <p:nvPr/>
          </p:nvSpPr>
          <p:spPr bwMode="auto">
            <a:xfrm>
              <a:off x="4569144" y="28336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5" name="Rectangle 217"/>
            <p:cNvSpPr>
              <a:spLocks noChangeArrowheads="1"/>
            </p:cNvSpPr>
            <p:nvPr/>
          </p:nvSpPr>
          <p:spPr bwMode="auto">
            <a:xfrm>
              <a:off x="4408806" y="2765426"/>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Line 218"/>
            <p:cNvSpPr>
              <a:spLocks noChangeShapeType="1"/>
            </p:cNvSpPr>
            <p:nvPr/>
          </p:nvSpPr>
          <p:spPr bwMode="auto">
            <a:xfrm>
              <a:off x="4569144" y="25146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7" name="Rectangle 219"/>
            <p:cNvSpPr>
              <a:spLocks noChangeArrowheads="1"/>
            </p:cNvSpPr>
            <p:nvPr/>
          </p:nvSpPr>
          <p:spPr bwMode="auto">
            <a:xfrm>
              <a:off x="4408806" y="2447926"/>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Line 220"/>
            <p:cNvSpPr>
              <a:spLocks noChangeShapeType="1"/>
            </p:cNvSpPr>
            <p:nvPr/>
          </p:nvSpPr>
          <p:spPr bwMode="auto">
            <a:xfrm>
              <a:off x="4569144" y="21971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9" name="Rectangle 221"/>
            <p:cNvSpPr>
              <a:spLocks noChangeArrowheads="1"/>
            </p:cNvSpPr>
            <p:nvPr/>
          </p:nvSpPr>
          <p:spPr bwMode="auto">
            <a:xfrm>
              <a:off x="4408806" y="2128838"/>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222"/>
            <p:cNvSpPr>
              <a:spLocks noChangeShapeType="1"/>
            </p:cNvSpPr>
            <p:nvPr/>
          </p:nvSpPr>
          <p:spPr bwMode="auto">
            <a:xfrm>
              <a:off x="4569144" y="18796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1" name="Rectangle 223"/>
            <p:cNvSpPr>
              <a:spLocks noChangeArrowheads="1"/>
            </p:cNvSpPr>
            <p:nvPr/>
          </p:nvSpPr>
          <p:spPr bwMode="auto">
            <a:xfrm>
              <a:off x="4408806" y="1811338"/>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224"/>
            <p:cNvSpPr>
              <a:spLocks noChangeShapeType="1"/>
            </p:cNvSpPr>
            <p:nvPr/>
          </p:nvSpPr>
          <p:spPr bwMode="auto">
            <a:xfrm>
              <a:off x="4569144" y="15621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3" name="Rectangle 225"/>
            <p:cNvSpPr>
              <a:spLocks noChangeArrowheads="1"/>
            </p:cNvSpPr>
            <p:nvPr/>
          </p:nvSpPr>
          <p:spPr bwMode="auto">
            <a:xfrm>
              <a:off x="4345306" y="1493838"/>
              <a:ext cx="1778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Line 226"/>
            <p:cNvSpPr>
              <a:spLocks noChangeShapeType="1"/>
            </p:cNvSpPr>
            <p:nvPr/>
          </p:nvSpPr>
          <p:spPr bwMode="auto">
            <a:xfrm>
              <a:off x="4569144" y="12446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5" name="Rectangle 227"/>
            <p:cNvSpPr>
              <a:spLocks noChangeArrowheads="1"/>
            </p:cNvSpPr>
            <p:nvPr/>
          </p:nvSpPr>
          <p:spPr bwMode="auto">
            <a:xfrm>
              <a:off x="4345306" y="1174751"/>
              <a:ext cx="1778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228"/>
            <p:cNvSpPr>
              <a:spLocks noChangeShapeType="1"/>
            </p:cNvSpPr>
            <p:nvPr/>
          </p:nvSpPr>
          <p:spPr bwMode="auto">
            <a:xfrm>
              <a:off x="4569144" y="9271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7" name="Rectangle 229"/>
            <p:cNvSpPr>
              <a:spLocks noChangeArrowheads="1"/>
            </p:cNvSpPr>
            <p:nvPr/>
          </p:nvSpPr>
          <p:spPr bwMode="auto">
            <a:xfrm>
              <a:off x="4345306" y="857251"/>
              <a:ext cx="1778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0"/>
            <p:cNvSpPr>
              <a:spLocks noChangeArrowheads="1"/>
            </p:cNvSpPr>
            <p:nvPr/>
          </p:nvSpPr>
          <p:spPr bwMode="auto">
            <a:xfrm>
              <a:off x="8756969" y="4484688"/>
              <a:ext cx="1079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31"/>
            <p:cNvSpPr>
              <a:spLocks noChangeArrowheads="1"/>
            </p:cNvSpPr>
            <p:nvPr/>
          </p:nvSpPr>
          <p:spPr bwMode="auto">
            <a:xfrm>
              <a:off x="4700906" y="857251"/>
              <a:ext cx="1079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57" name="Freeform 232"/>
          <p:cNvSpPr>
            <a:spLocks/>
          </p:cNvSpPr>
          <p:nvPr/>
        </p:nvSpPr>
        <p:spPr bwMode="auto">
          <a:xfrm>
            <a:off x="1654494" y="1327383"/>
            <a:ext cx="5908675" cy="3838575"/>
          </a:xfrm>
          <a:custGeom>
            <a:avLst/>
            <a:gdLst>
              <a:gd name="T0" fmla="*/ 54 w 3722"/>
              <a:gd name="T1" fmla="*/ 138 h 2418"/>
              <a:gd name="T2" fmla="*/ 114 w 3722"/>
              <a:gd name="T3" fmla="*/ 287 h 2418"/>
              <a:gd name="T4" fmla="*/ 174 w 3722"/>
              <a:gd name="T5" fmla="*/ 431 h 2418"/>
              <a:gd name="T6" fmla="*/ 235 w 3722"/>
              <a:gd name="T7" fmla="*/ 571 h 2418"/>
              <a:gd name="T8" fmla="*/ 295 w 3722"/>
              <a:gd name="T9" fmla="*/ 705 h 2418"/>
              <a:gd name="T10" fmla="*/ 355 w 3722"/>
              <a:gd name="T11" fmla="*/ 835 h 2418"/>
              <a:gd name="T12" fmla="*/ 415 w 3722"/>
              <a:gd name="T13" fmla="*/ 958 h 2418"/>
              <a:gd name="T14" fmla="*/ 476 w 3722"/>
              <a:gd name="T15" fmla="*/ 1077 h 2418"/>
              <a:gd name="T16" fmla="*/ 536 w 3722"/>
              <a:gd name="T17" fmla="*/ 1191 h 2418"/>
              <a:gd name="T18" fmla="*/ 596 w 3722"/>
              <a:gd name="T19" fmla="*/ 1301 h 2418"/>
              <a:gd name="T20" fmla="*/ 656 w 3722"/>
              <a:gd name="T21" fmla="*/ 1404 h 2418"/>
              <a:gd name="T22" fmla="*/ 716 w 3722"/>
              <a:gd name="T23" fmla="*/ 1503 h 2418"/>
              <a:gd name="T24" fmla="*/ 777 w 3722"/>
              <a:gd name="T25" fmla="*/ 1597 h 2418"/>
              <a:gd name="T26" fmla="*/ 837 w 3722"/>
              <a:gd name="T27" fmla="*/ 1686 h 2418"/>
              <a:gd name="T28" fmla="*/ 897 w 3722"/>
              <a:gd name="T29" fmla="*/ 1769 h 2418"/>
              <a:gd name="T30" fmla="*/ 958 w 3722"/>
              <a:gd name="T31" fmla="*/ 1847 h 2418"/>
              <a:gd name="T32" fmla="*/ 1018 w 3722"/>
              <a:gd name="T33" fmla="*/ 1921 h 2418"/>
              <a:gd name="T34" fmla="*/ 1078 w 3722"/>
              <a:gd name="T35" fmla="*/ 1989 h 2418"/>
              <a:gd name="T36" fmla="*/ 1138 w 3722"/>
              <a:gd name="T37" fmla="*/ 2053 h 2418"/>
              <a:gd name="T38" fmla="*/ 1198 w 3722"/>
              <a:gd name="T39" fmla="*/ 2111 h 2418"/>
              <a:gd name="T40" fmla="*/ 1258 w 3722"/>
              <a:gd name="T41" fmla="*/ 2164 h 2418"/>
              <a:gd name="T42" fmla="*/ 1319 w 3722"/>
              <a:gd name="T43" fmla="*/ 2213 h 2418"/>
              <a:gd name="T44" fmla="*/ 1379 w 3722"/>
              <a:gd name="T45" fmla="*/ 2256 h 2418"/>
              <a:gd name="T46" fmla="*/ 1439 w 3722"/>
              <a:gd name="T47" fmla="*/ 2293 h 2418"/>
              <a:gd name="T48" fmla="*/ 1500 w 3722"/>
              <a:gd name="T49" fmla="*/ 2327 h 2418"/>
              <a:gd name="T50" fmla="*/ 1560 w 3722"/>
              <a:gd name="T51" fmla="*/ 2354 h 2418"/>
              <a:gd name="T52" fmla="*/ 1620 w 3722"/>
              <a:gd name="T53" fmla="*/ 2377 h 2418"/>
              <a:gd name="T54" fmla="*/ 1680 w 3722"/>
              <a:gd name="T55" fmla="*/ 2395 h 2418"/>
              <a:gd name="T56" fmla="*/ 1740 w 3722"/>
              <a:gd name="T57" fmla="*/ 2408 h 2418"/>
              <a:gd name="T58" fmla="*/ 1801 w 3722"/>
              <a:gd name="T59" fmla="*/ 2415 h 2418"/>
              <a:gd name="T60" fmla="*/ 1861 w 3722"/>
              <a:gd name="T61" fmla="*/ 2418 h 2418"/>
              <a:gd name="T62" fmla="*/ 1922 w 3722"/>
              <a:gd name="T63" fmla="*/ 2415 h 2418"/>
              <a:gd name="T64" fmla="*/ 1982 w 3722"/>
              <a:gd name="T65" fmla="*/ 2408 h 2418"/>
              <a:gd name="T66" fmla="*/ 2042 w 3722"/>
              <a:gd name="T67" fmla="*/ 2395 h 2418"/>
              <a:gd name="T68" fmla="*/ 2102 w 3722"/>
              <a:gd name="T69" fmla="*/ 2377 h 2418"/>
              <a:gd name="T70" fmla="*/ 2162 w 3722"/>
              <a:gd name="T71" fmla="*/ 2354 h 2418"/>
              <a:gd name="T72" fmla="*/ 2223 w 3722"/>
              <a:gd name="T73" fmla="*/ 2327 h 2418"/>
              <a:gd name="T74" fmla="*/ 2283 w 3722"/>
              <a:gd name="T75" fmla="*/ 2293 h 2418"/>
              <a:gd name="T76" fmla="*/ 2343 w 3722"/>
              <a:gd name="T77" fmla="*/ 2256 h 2418"/>
              <a:gd name="T78" fmla="*/ 2403 w 3722"/>
              <a:gd name="T79" fmla="*/ 2213 h 2418"/>
              <a:gd name="T80" fmla="*/ 2464 w 3722"/>
              <a:gd name="T81" fmla="*/ 2164 h 2418"/>
              <a:gd name="T82" fmla="*/ 2524 w 3722"/>
              <a:gd name="T83" fmla="*/ 2111 h 2418"/>
              <a:gd name="T84" fmla="*/ 2584 w 3722"/>
              <a:gd name="T85" fmla="*/ 2053 h 2418"/>
              <a:gd name="T86" fmla="*/ 2644 w 3722"/>
              <a:gd name="T87" fmla="*/ 1989 h 2418"/>
              <a:gd name="T88" fmla="*/ 2704 w 3722"/>
              <a:gd name="T89" fmla="*/ 1921 h 2418"/>
              <a:gd name="T90" fmla="*/ 2765 w 3722"/>
              <a:gd name="T91" fmla="*/ 1847 h 2418"/>
              <a:gd name="T92" fmla="*/ 2825 w 3722"/>
              <a:gd name="T93" fmla="*/ 1769 h 2418"/>
              <a:gd name="T94" fmla="*/ 2885 w 3722"/>
              <a:gd name="T95" fmla="*/ 1686 h 2418"/>
              <a:gd name="T96" fmla="*/ 2945 w 3722"/>
              <a:gd name="T97" fmla="*/ 1597 h 2418"/>
              <a:gd name="T98" fmla="*/ 3006 w 3722"/>
              <a:gd name="T99" fmla="*/ 1503 h 2418"/>
              <a:gd name="T100" fmla="*/ 3066 w 3722"/>
              <a:gd name="T101" fmla="*/ 1404 h 2418"/>
              <a:gd name="T102" fmla="*/ 3126 w 3722"/>
              <a:gd name="T103" fmla="*/ 1301 h 2418"/>
              <a:gd name="T104" fmla="*/ 3186 w 3722"/>
              <a:gd name="T105" fmla="*/ 1191 h 2418"/>
              <a:gd name="T106" fmla="*/ 3247 w 3722"/>
              <a:gd name="T107" fmla="*/ 1077 h 2418"/>
              <a:gd name="T108" fmla="*/ 3307 w 3722"/>
              <a:gd name="T109" fmla="*/ 958 h 2418"/>
              <a:gd name="T110" fmla="*/ 3367 w 3722"/>
              <a:gd name="T111" fmla="*/ 835 h 2418"/>
              <a:gd name="T112" fmla="*/ 3427 w 3722"/>
              <a:gd name="T113" fmla="*/ 705 h 2418"/>
              <a:gd name="T114" fmla="*/ 3487 w 3722"/>
              <a:gd name="T115" fmla="*/ 571 h 2418"/>
              <a:gd name="T116" fmla="*/ 3548 w 3722"/>
              <a:gd name="T117" fmla="*/ 431 h 2418"/>
              <a:gd name="T118" fmla="*/ 3608 w 3722"/>
              <a:gd name="T119" fmla="*/ 287 h 2418"/>
              <a:gd name="T120" fmla="*/ 3668 w 3722"/>
              <a:gd name="T121" fmla="*/ 138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2" h="2418">
                <a:moveTo>
                  <a:pt x="0" y="0"/>
                </a:moveTo>
                <a:lnTo>
                  <a:pt x="7" y="18"/>
                </a:lnTo>
                <a:lnTo>
                  <a:pt x="14" y="35"/>
                </a:lnTo>
                <a:lnTo>
                  <a:pt x="20" y="53"/>
                </a:lnTo>
                <a:lnTo>
                  <a:pt x="27" y="70"/>
                </a:lnTo>
                <a:lnTo>
                  <a:pt x="34" y="87"/>
                </a:lnTo>
                <a:lnTo>
                  <a:pt x="41" y="104"/>
                </a:lnTo>
                <a:lnTo>
                  <a:pt x="47" y="121"/>
                </a:lnTo>
                <a:lnTo>
                  <a:pt x="54" y="138"/>
                </a:lnTo>
                <a:lnTo>
                  <a:pt x="61" y="155"/>
                </a:lnTo>
                <a:lnTo>
                  <a:pt x="67" y="171"/>
                </a:lnTo>
                <a:lnTo>
                  <a:pt x="74" y="188"/>
                </a:lnTo>
                <a:lnTo>
                  <a:pt x="81" y="205"/>
                </a:lnTo>
                <a:lnTo>
                  <a:pt x="87" y="221"/>
                </a:lnTo>
                <a:lnTo>
                  <a:pt x="94" y="238"/>
                </a:lnTo>
                <a:lnTo>
                  <a:pt x="101" y="254"/>
                </a:lnTo>
                <a:lnTo>
                  <a:pt x="107" y="271"/>
                </a:lnTo>
                <a:lnTo>
                  <a:pt x="114" y="287"/>
                </a:lnTo>
                <a:lnTo>
                  <a:pt x="121" y="304"/>
                </a:lnTo>
                <a:lnTo>
                  <a:pt x="128" y="320"/>
                </a:lnTo>
                <a:lnTo>
                  <a:pt x="134" y="336"/>
                </a:lnTo>
                <a:lnTo>
                  <a:pt x="141" y="352"/>
                </a:lnTo>
                <a:lnTo>
                  <a:pt x="148" y="368"/>
                </a:lnTo>
                <a:lnTo>
                  <a:pt x="154" y="384"/>
                </a:lnTo>
                <a:lnTo>
                  <a:pt x="161" y="400"/>
                </a:lnTo>
                <a:lnTo>
                  <a:pt x="168" y="416"/>
                </a:lnTo>
                <a:lnTo>
                  <a:pt x="174" y="431"/>
                </a:lnTo>
                <a:lnTo>
                  <a:pt x="181" y="447"/>
                </a:lnTo>
                <a:lnTo>
                  <a:pt x="188" y="463"/>
                </a:lnTo>
                <a:lnTo>
                  <a:pt x="194" y="478"/>
                </a:lnTo>
                <a:lnTo>
                  <a:pt x="201" y="494"/>
                </a:lnTo>
                <a:lnTo>
                  <a:pt x="208" y="510"/>
                </a:lnTo>
                <a:lnTo>
                  <a:pt x="215" y="525"/>
                </a:lnTo>
                <a:lnTo>
                  <a:pt x="221" y="540"/>
                </a:lnTo>
                <a:lnTo>
                  <a:pt x="228" y="556"/>
                </a:lnTo>
                <a:lnTo>
                  <a:pt x="235" y="571"/>
                </a:lnTo>
                <a:lnTo>
                  <a:pt x="241" y="586"/>
                </a:lnTo>
                <a:lnTo>
                  <a:pt x="248" y="601"/>
                </a:lnTo>
                <a:lnTo>
                  <a:pt x="254" y="616"/>
                </a:lnTo>
                <a:lnTo>
                  <a:pt x="261" y="632"/>
                </a:lnTo>
                <a:lnTo>
                  <a:pt x="268" y="646"/>
                </a:lnTo>
                <a:lnTo>
                  <a:pt x="275" y="661"/>
                </a:lnTo>
                <a:lnTo>
                  <a:pt x="281" y="676"/>
                </a:lnTo>
                <a:lnTo>
                  <a:pt x="288" y="690"/>
                </a:lnTo>
                <a:lnTo>
                  <a:pt x="295" y="705"/>
                </a:lnTo>
                <a:lnTo>
                  <a:pt x="301" y="720"/>
                </a:lnTo>
                <a:lnTo>
                  <a:pt x="308" y="735"/>
                </a:lnTo>
                <a:lnTo>
                  <a:pt x="315" y="749"/>
                </a:lnTo>
                <a:lnTo>
                  <a:pt x="322" y="763"/>
                </a:lnTo>
                <a:lnTo>
                  <a:pt x="328" y="778"/>
                </a:lnTo>
                <a:lnTo>
                  <a:pt x="335" y="792"/>
                </a:lnTo>
                <a:lnTo>
                  <a:pt x="341" y="806"/>
                </a:lnTo>
                <a:lnTo>
                  <a:pt x="349" y="820"/>
                </a:lnTo>
                <a:lnTo>
                  <a:pt x="355" y="835"/>
                </a:lnTo>
                <a:lnTo>
                  <a:pt x="362" y="848"/>
                </a:lnTo>
                <a:lnTo>
                  <a:pt x="368" y="862"/>
                </a:lnTo>
                <a:lnTo>
                  <a:pt x="375" y="877"/>
                </a:lnTo>
                <a:lnTo>
                  <a:pt x="382" y="890"/>
                </a:lnTo>
                <a:lnTo>
                  <a:pt x="389" y="904"/>
                </a:lnTo>
                <a:lnTo>
                  <a:pt x="395" y="917"/>
                </a:lnTo>
                <a:lnTo>
                  <a:pt x="402" y="931"/>
                </a:lnTo>
                <a:lnTo>
                  <a:pt x="409" y="945"/>
                </a:lnTo>
                <a:lnTo>
                  <a:pt x="415" y="958"/>
                </a:lnTo>
                <a:lnTo>
                  <a:pt x="422" y="972"/>
                </a:lnTo>
                <a:lnTo>
                  <a:pt x="429" y="985"/>
                </a:lnTo>
                <a:lnTo>
                  <a:pt x="436" y="999"/>
                </a:lnTo>
                <a:lnTo>
                  <a:pt x="442" y="1012"/>
                </a:lnTo>
                <a:lnTo>
                  <a:pt x="449" y="1025"/>
                </a:lnTo>
                <a:lnTo>
                  <a:pt x="455" y="1038"/>
                </a:lnTo>
                <a:lnTo>
                  <a:pt x="462" y="1052"/>
                </a:lnTo>
                <a:lnTo>
                  <a:pt x="469" y="1065"/>
                </a:lnTo>
                <a:lnTo>
                  <a:pt x="476" y="1077"/>
                </a:lnTo>
                <a:lnTo>
                  <a:pt x="482" y="1091"/>
                </a:lnTo>
                <a:lnTo>
                  <a:pt x="489" y="1103"/>
                </a:lnTo>
                <a:lnTo>
                  <a:pt x="496" y="1116"/>
                </a:lnTo>
                <a:lnTo>
                  <a:pt x="502" y="1129"/>
                </a:lnTo>
                <a:lnTo>
                  <a:pt x="509" y="1141"/>
                </a:lnTo>
                <a:lnTo>
                  <a:pt x="516" y="1154"/>
                </a:lnTo>
                <a:lnTo>
                  <a:pt x="523" y="1167"/>
                </a:lnTo>
                <a:lnTo>
                  <a:pt x="529" y="1179"/>
                </a:lnTo>
                <a:lnTo>
                  <a:pt x="536" y="1191"/>
                </a:lnTo>
                <a:lnTo>
                  <a:pt x="542" y="1204"/>
                </a:lnTo>
                <a:lnTo>
                  <a:pt x="549" y="1216"/>
                </a:lnTo>
                <a:lnTo>
                  <a:pt x="556" y="1228"/>
                </a:lnTo>
                <a:lnTo>
                  <a:pt x="563" y="1241"/>
                </a:lnTo>
                <a:lnTo>
                  <a:pt x="569" y="1252"/>
                </a:lnTo>
                <a:lnTo>
                  <a:pt x="576" y="1265"/>
                </a:lnTo>
                <a:lnTo>
                  <a:pt x="583" y="1277"/>
                </a:lnTo>
                <a:lnTo>
                  <a:pt x="589" y="1289"/>
                </a:lnTo>
                <a:lnTo>
                  <a:pt x="596" y="1301"/>
                </a:lnTo>
                <a:lnTo>
                  <a:pt x="603" y="1312"/>
                </a:lnTo>
                <a:lnTo>
                  <a:pt x="610" y="1324"/>
                </a:lnTo>
                <a:lnTo>
                  <a:pt x="616" y="1336"/>
                </a:lnTo>
                <a:lnTo>
                  <a:pt x="623" y="1347"/>
                </a:lnTo>
                <a:lnTo>
                  <a:pt x="629" y="1359"/>
                </a:lnTo>
                <a:lnTo>
                  <a:pt x="636" y="1370"/>
                </a:lnTo>
                <a:lnTo>
                  <a:pt x="643" y="1382"/>
                </a:lnTo>
                <a:lnTo>
                  <a:pt x="649" y="1393"/>
                </a:lnTo>
                <a:lnTo>
                  <a:pt x="656" y="1404"/>
                </a:lnTo>
                <a:lnTo>
                  <a:pt x="663" y="1416"/>
                </a:lnTo>
                <a:lnTo>
                  <a:pt x="670" y="1427"/>
                </a:lnTo>
                <a:lnTo>
                  <a:pt x="676" y="1438"/>
                </a:lnTo>
                <a:lnTo>
                  <a:pt x="683" y="1449"/>
                </a:lnTo>
                <a:lnTo>
                  <a:pt x="690" y="1460"/>
                </a:lnTo>
                <a:lnTo>
                  <a:pt x="696" y="1471"/>
                </a:lnTo>
                <a:lnTo>
                  <a:pt x="703" y="1481"/>
                </a:lnTo>
                <a:lnTo>
                  <a:pt x="710" y="1492"/>
                </a:lnTo>
                <a:lnTo>
                  <a:pt x="716" y="1503"/>
                </a:lnTo>
                <a:lnTo>
                  <a:pt x="723" y="1514"/>
                </a:lnTo>
                <a:lnTo>
                  <a:pt x="730" y="1525"/>
                </a:lnTo>
                <a:lnTo>
                  <a:pt x="737" y="1535"/>
                </a:lnTo>
                <a:lnTo>
                  <a:pt x="743" y="1545"/>
                </a:lnTo>
                <a:lnTo>
                  <a:pt x="750" y="1556"/>
                </a:lnTo>
                <a:lnTo>
                  <a:pt x="757" y="1566"/>
                </a:lnTo>
                <a:lnTo>
                  <a:pt x="763" y="1576"/>
                </a:lnTo>
                <a:lnTo>
                  <a:pt x="770" y="1587"/>
                </a:lnTo>
                <a:lnTo>
                  <a:pt x="777" y="1597"/>
                </a:lnTo>
                <a:lnTo>
                  <a:pt x="784" y="1607"/>
                </a:lnTo>
                <a:lnTo>
                  <a:pt x="790" y="1617"/>
                </a:lnTo>
                <a:lnTo>
                  <a:pt x="797" y="1627"/>
                </a:lnTo>
                <a:lnTo>
                  <a:pt x="803" y="1637"/>
                </a:lnTo>
                <a:lnTo>
                  <a:pt x="810" y="1647"/>
                </a:lnTo>
                <a:lnTo>
                  <a:pt x="817" y="1656"/>
                </a:lnTo>
                <a:lnTo>
                  <a:pt x="824" y="1666"/>
                </a:lnTo>
                <a:lnTo>
                  <a:pt x="830" y="1676"/>
                </a:lnTo>
                <a:lnTo>
                  <a:pt x="837" y="1686"/>
                </a:lnTo>
                <a:lnTo>
                  <a:pt x="844" y="1695"/>
                </a:lnTo>
                <a:lnTo>
                  <a:pt x="850" y="1705"/>
                </a:lnTo>
                <a:lnTo>
                  <a:pt x="857" y="1714"/>
                </a:lnTo>
                <a:lnTo>
                  <a:pt x="864" y="1723"/>
                </a:lnTo>
                <a:lnTo>
                  <a:pt x="871" y="1733"/>
                </a:lnTo>
                <a:lnTo>
                  <a:pt x="877" y="1741"/>
                </a:lnTo>
                <a:lnTo>
                  <a:pt x="884" y="1751"/>
                </a:lnTo>
                <a:lnTo>
                  <a:pt x="891" y="1760"/>
                </a:lnTo>
                <a:lnTo>
                  <a:pt x="897" y="1769"/>
                </a:lnTo>
                <a:lnTo>
                  <a:pt x="904" y="1778"/>
                </a:lnTo>
                <a:lnTo>
                  <a:pt x="911" y="1787"/>
                </a:lnTo>
                <a:lnTo>
                  <a:pt x="917" y="1796"/>
                </a:lnTo>
                <a:lnTo>
                  <a:pt x="924" y="1805"/>
                </a:lnTo>
                <a:lnTo>
                  <a:pt x="931" y="1813"/>
                </a:lnTo>
                <a:lnTo>
                  <a:pt x="937" y="1822"/>
                </a:lnTo>
                <a:lnTo>
                  <a:pt x="944" y="1831"/>
                </a:lnTo>
                <a:lnTo>
                  <a:pt x="951" y="1839"/>
                </a:lnTo>
                <a:lnTo>
                  <a:pt x="958" y="1847"/>
                </a:lnTo>
                <a:lnTo>
                  <a:pt x="964" y="1856"/>
                </a:lnTo>
                <a:lnTo>
                  <a:pt x="971" y="1865"/>
                </a:lnTo>
                <a:lnTo>
                  <a:pt x="978" y="1873"/>
                </a:lnTo>
                <a:lnTo>
                  <a:pt x="984" y="1881"/>
                </a:lnTo>
                <a:lnTo>
                  <a:pt x="991" y="1889"/>
                </a:lnTo>
                <a:lnTo>
                  <a:pt x="997" y="1897"/>
                </a:lnTo>
                <a:lnTo>
                  <a:pt x="1004" y="1905"/>
                </a:lnTo>
                <a:lnTo>
                  <a:pt x="1011" y="1913"/>
                </a:lnTo>
                <a:lnTo>
                  <a:pt x="1018" y="1921"/>
                </a:lnTo>
                <a:lnTo>
                  <a:pt x="1024" y="1929"/>
                </a:lnTo>
                <a:lnTo>
                  <a:pt x="1031" y="1936"/>
                </a:lnTo>
                <a:lnTo>
                  <a:pt x="1038" y="1945"/>
                </a:lnTo>
                <a:lnTo>
                  <a:pt x="1044" y="1952"/>
                </a:lnTo>
                <a:lnTo>
                  <a:pt x="1051" y="1960"/>
                </a:lnTo>
                <a:lnTo>
                  <a:pt x="1058" y="1967"/>
                </a:lnTo>
                <a:lnTo>
                  <a:pt x="1065" y="1975"/>
                </a:lnTo>
                <a:lnTo>
                  <a:pt x="1071" y="1982"/>
                </a:lnTo>
                <a:lnTo>
                  <a:pt x="1078" y="1989"/>
                </a:lnTo>
                <a:lnTo>
                  <a:pt x="1084" y="1997"/>
                </a:lnTo>
                <a:lnTo>
                  <a:pt x="1091" y="2004"/>
                </a:lnTo>
                <a:lnTo>
                  <a:pt x="1098" y="2011"/>
                </a:lnTo>
                <a:lnTo>
                  <a:pt x="1105" y="2018"/>
                </a:lnTo>
                <a:lnTo>
                  <a:pt x="1111" y="2025"/>
                </a:lnTo>
                <a:lnTo>
                  <a:pt x="1118" y="2033"/>
                </a:lnTo>
                <a:lnTo>
                  <a:pt x="1125" y="2039"/>
                </a:lnTo>
                <a:lnTo>
                  <a:pt x="1132" y="2046"/>
                </a:lnTo>
                <a:lnTo>
                  <a:pt x="1138" y="2053"/>
                </a:lnTo>
                <a:lnTo>
                  <a:pt x="1145" y="2060"/>
                </a:lnTo>
                <a:lnTo>
                  <a:pt x="1152" y="2067"/>
                </a:lnTo>
                <a:lnTo>
                  <a:pt x="1158" y="2073"/>
                </a:lnTo>
                <a:lnTo>
                  <a:pt x="1165" y="2079"/>
                </a:lnTo>
                <a:lnTo>
                  <a:pt x="1172" y="2086"/>
                </a:lnTo>
                <a:lnTo>
                  <a:pt x="1179" y="2092"/>
                </a:lnTo>
                <a:lnTo>
                  <a:pt x="1185" y="2099"/>
                </a:lnTo>
                <a:lnTo>
                  <a:pt x="1192" y="2105"/>
                </a:lnTo>
                <a:lnTo>
                  <a:pt x="1198" y="2111"/>
                </a:lnTo>
                <a:lnTo>
                  <a:pt x="1205" y="2117"/>
                </a:lnTo>
                <a:lnTo>
                  <a:pt x="1212" y="2123"/>
                </a:lnTo>
                <a:lnTo>
                  <a:pt x="1219" y="2129"/>
                </a:lnTo>
                <a:lnTo>
                  <a:pt x="1225" y="2136"/>
                </a:lnTo>
                <a:lnTo>
                  <a:pt x="1232" y="2141"/>
                </a:lnTo>
                <a:lnTo>
                  <a:pt x="1239" y="2147"/>
                </a:lnTo>
                <a:lnTo>
                  <a:pt x="1245" y="2153"/>
                </a:lnTo>
                <a:lnTo>
                  <a:pt x="1252" y="2159"/>
                </a:lnTo>
                <a:lnTo>
                  <a:pt x="1258" y="2164"/>
                </a:lnTo>
                <a:lnTo>
                  <a:pt x="1266" y="2170"/>
                </a:lnTo>
                <a:lnTo>
                  <a:pt x="1272" y="2175"/>
                </a:lnTo>
                <a:lnTo>
                  <a:pt x="1279" y="2181"/>
                </a:lnTo>
                <a:lnTo>
                  <a:pt x="1285" y="2186"/>
                </a:lnTo>
                <a:lnTo>
                  <a:pt x="1292" y="2192"/>
                </a:lnTo>
                <a:lnTo>
                  <a:pt x="1299" y="2197"/>
                </a:lnTo>
                <a:lnTo>
                  <a:pt x="1305" y="2202"/>
                </a:lnTo>
                <a:lnTo>
                  <a:pt x="1312" y="2207"/>
                </a:lnTo>
                <a:lnTo>
                  <a:pt x="1319" y="2213"/>
                </a:lnTo>
                <a:lnTo>
                  <a:pt x="1326" y="2217"/>
                </a:lnTo>
                <a:lnTo>
                  <a:pt x="1332" y="2222"/>
                </a:lnTo>
                <a:lnTo>
                  <a:pt x="1339" y="2228"/>
                </a:lnTo>
                <a:lnTo>
                  <a:pt x="1345" y="2232"/>
                </a:lnTo>
                <a:lnTo>
                  <a:pt x="1353" y="2237"/>
                </a:lnTo>
                <a:lnTo>
                  <a:pt x="1359" y="2242"/>
                </a:lnTo>
                <a:lnTo>
                  <a:pt x="1366" y="2247"/>
                </a:lnTo>
                <a:lnTo>
                  <a:pt x="1372" y="2251"/>
                </a:lnTo>
                <a:lnTo>
                  <a:pt x="1379" y="2256"/>
                </a:lnTo>
                <a:lnTo>
                  <a:pt x="1386" y="2260"/>
                </a:lnTo>
                <a:lnTo>
                  <a:pt x="1392" y="2264"/>
                </a:lnTo>
                <a:lnTo>
                  <a:pt x="1399" y="2268"/>
                </a:lnTo>
                <a:lnTo>
                  <a:pt x="1406" y="2273"/>
                </a:lnTo>
                <a:lnTo>
                  <a:pt x="1413" y="2277"/>
                </a:lnTo>
                <a:lnTo>
                  <a:pt x="1419" y="2281"/>
                </a:lnTo>
                <a:lnTo>
                  <a:pt x="1426" y="2286"/>
                </a:lnTo>
                <a:lnTo>
                  <a:pt x="1433" y="2289"/>
                </a:lnTo>
                <a:lnTo>
                  <a:pt x="1439" y="2293"/>
                </a:lnTo>
                <a:lnTo>
                  <a:pt x="1446" y="2297"/>
                </a:lnTo>
                <a:lnTo>
                  <a:pt x="1453" y="2301"/>
                </a:lnTo>
                <a:lnTo>
                  <a:pt x="1459" y="2305"/>
                </a:lnTo>
                <a:lnTo>
                  <a:pt x="1466" y="2309"/>
                </a:lnTo>
                <a:lnTo>
                  <a:pt x="1473" y="2312"/>
                </a:lnTo>
                <a:lnTo>
                  <a:pt x="1480" y="2316"/>
                </a:lnTo>
                <a:lnTo>
                  <a:pt x="1486" y="2320"/>
                </a:lnTo>
                <a:lnTo>
                  <a:pt x="1493" y="2323"/>
                </a:lnTo>
                <a:lnTo>
                  <a:pt x="1500" y="2327"/>
                </a:lnTo>
                <a:lnTo>
                  <a:pt x="1506" y="2330"/>
                </a:lnTo>
                <a:lnTo>
                  <a:pt x="1513" y="2333"/>
                </a:lnTo>
                <a:lnTo>
                  <a:pt x="1520" y="2336"/>
                </a:lnTo>
                <a:lnTo>
                  <a:pt x="1527" y="2339"/>
                </a:lnTo>
                <a:lnTo>
                  <a:pt x="1533" y="2343"/>
                </a:lnTo>
                <a:lnTo>
                  <a:pt x="1540" y="2346"/>
                </a:lnTo>
                <a:lnTo>
                  <a:pt x="1546" y="2348"/>
                </a:lnTo>
                <a:lnTo>
                  <a:pt x="1553" y="2351"/>
                </a:lnTo>
                <a:lnTo>
                  <a:pt x="1560" y="2354"/>
                </a:lnTo>
                <a:lnTo>
                  <a:pt x="1567" y="2357"/>
                </a:lnTo>
                <a:lnTo>
                  <a:pt x="1573" y="2360"/>
                </a:lnTo>
                <a:lnTo>
                  <a:pt x="1580" y="2362"/>
                </a:lnTo>
                <a:lnTo>
                  <a:pt x="1587" y="2365"/>
                </a:lnTo>
                <a:lnTo>
                  <a:pt x="1593" y="2367"/>
                </a:lnTo>
                <a:lnTo>
                  <a:pt x="1600" y="2370"/>
                </a:lnTo>
                <a:lnTo>
                  <a:pt x="1607" y="2373"/>
                </a:lnTo>
                <a:lnTo>
                  <a:pt x="1614" y="2375"/>
                </a:lnTo>
                <a:lnTo>
                  <a:pt x="1620" y="2377"/>
                </a:lnTo>
                <a:lnTo>
                  <a:pt x="1627" y="2380"/>
                </a:lnTo>
                <a:lnTo>
                  <a:pt x="1634" y="2381"/>
                </a:lnTo>
                <a:lnTo>
                  <a:pt x="1640" y="2384"/>
                </a:lnTo>
                <a:lnTo>
                  <a:pt x="1647" y="2386"/>
                </a:lnTo>
                <a:lnTo>
                  <a:pt x="1653" y="2388"/>
                </a:lnTo>
                <a:lnTo>
                  <a:pt x="1660" y="2389"/>
                </a:lnTo>
                <a:lnTo>
                  <a:pt x="1667" y="2392"/>
                </a:lnTo>
                <a:lnTo>
                  <a:pt x="1674" y="2393"/>
                </a:lnTo>
                <a:lnTo>
                  <a:pt x="1680" y="2395"/>
                </a:lnTo>
                <a:lnTo>
                  <a:pt x="1687" y="2396"/>
                </a:lnTo>
                <a:lnTo>
                  <a:pt x="1694" y="2398"/>
                </a:lnTo>
                <a:lnTo>
                  <a:pt x="1700" y="2400"/>
                </a:lnTo>
                <a:lnTo>
                  <a:pt x="1707" y="2401"/>
                </a:lnTo>
                <a:lnTo>
                  <a:pt x="1714" y="2403"/>
                </a:lnTo>
                <a:lnTo>
                  <a:pt x="1721" y="2404"/>
                </a:lnTo>
                <a:lnTo>
                  <a:pt x="1727" y="2405"/>
                </a:lnTo>
                <a:lnTo>
                  <a:pt x="1734" y="2406"/>
                </a:lnTo>
                <a:lnTo>
                  <a:pt x="1740" y="2408"/>
                </a:lnTo>
                <a:lnTo>
                  <a:pt x="1747" y="2409"/>
                </a:lnTo>
                <a:lnTo>
                  <a:pt x="1754" y="2409"/>
                </a:lnTo>
                <a:lnTo>
                  <a:pt x="1761" y="2411"/>
                </a:lnTo>
                <a:lnTo>
                  <a:pt x="1767" y="2412"/>
                </a:lnTo>
                <a:lnTo>
                  <a:pt x="1774" y="2412"/>
                </a:lnTo>
                <a:lnTo>
                  <a:pt x="1781" y="2413"/>
                </a:lnTo>
                <a:lnTo>
                  <a:pt x="1787" y="2414"/>
                </a:lnTo>
                <a:lnTo>
                  <a:pt x="1794" y="2415"/>
                </a:lnTo>
                <a:lnTo>
                  <a:pt x="1801" y="2415"/>
                </a:lnTo>
                <a:lnTo>
                  <a:pt x="1808" y="2416"/>
                </a:lnTo>
                <a:lnTo>
                  <a:pt x="1814" y="2416"/>
                </a:lnTo>
                <a:lnTo>
                  <a:pt x="1821" y="2416"/>
                </a:lnTo>
                <a:lnTo>
                  <a:pt x="1827" y="2417"/>
                </a:lnTo>
                <a:lnTo>
                  <a:pt x="1834" y="2417"/>
                </a:lnTo>
                <a:lnTo>
                  <a:pt x="1841" y="2417"/>
                </a:lnTo>
                <a:lnTo>
                  <a:pt x="1848" y="2418"/>
                </a:lnTo>
                <a:lnTo>
                  <a:pt x="1854" y="2418"/>
                </a:lnTo>
                <a:lnTo>
                  <a:pt x="1861" y="2418"/>
                </a:lnTo>
                <a:lnTo>
                  <a:pt x="1868" y="2418"/>
                </a:lnTo>
                <a:lnTo>
                  <a:pt x="1875" y="2418"/>
                </a:lnTo>
                <a:lnTo>
                  <a:pt x="1881" y="2417"/>
                </a:lnTo>
                <a:lnTo>
                  <a:pt x="1888" y="2417"/>
                </a:lnTo>
                <a:lnTo>
                  <a:pt x="1895" y="2417"/>
                </a:lnTo>
                <a:lnTo>
                  <a:pt x="1901" y="2416"/>
                </a:lnTo>
                <a:lnTo>
                  <a:pt x="1908" y="2416"/>
                </a:lnTo>
                <a:lnTo>
                  <a:pt x="1915" y="2416"/>
                </a:lnTo>
                <a:lnTo>
                  <a:pt x="1922" y="2415"/>
                </a:lnTo>
                <a:lnTo>
                  <a:pt x="1928" y="2415"/>
                </a:lnTo>
                <a:lnTo>
                  <a:pt x="1935" y="2414"/>
                </a:lnTo>
                <a:lnTo>
                  <a:pt x="1941" y="2413"/>
                </a:lnTo>
                <a:lnTo>
                  <a:pt x="1948" y="2412"/>
                </a:lnTo>
                <a:lnTo>
                  <a:pt x="1955" y="2412"/>
                </a:lnTo>
                <a:lnTo>
                  <a:pt x="1962" y="2411"/>
                </a:lnTo>
                <a:lnTo>
                  <a:pt x="1968" y="2409"/>
                </a:lnTo>
                <a:lnTo>
                  <a:pt x="1975" y="2409"/>
                </a:lnTo>
                <a:lnTo>
                  <a:pt x="1982" y="2408"/>
                </a:lnTo>
                <a:lnTo>
                  <a:pt x="1988" y="2406"/>
                </a:lnTo>
                <a:lnTo>
                  <a:pt x="1995" y="2405"/>
                </a:lnTo>
                <a:lnTo>
                  <a:pt x="2001" y="2404"/>
                </a:lnTo>
                <a:lnTo>
                  <a:pt x="2009" y="2403"/>
                </a:lnTo>
                <a:lnTo>
                  <a:pt x="2015" y="2401"/>
                </a:lnTo>
                <a:lnTo>
                  <a:pt x="2022" y="2400"/>
                </a:lnTo>
                <a:lnTo>
                  <a:pt x="2028" y="2398"/>
                </a:lnTo>
                <a:lnTo>
                  <a:pt x="2035" y="2396"/>
                </a:lnTo>
                <a:lnTo>
                  <a:pt x="2042" y="2395"/>
                </a:lnTo>
                <a:lnTo>
                  <a:pt x="2048" y="2393"/>
                </a:lnTo>
                <a:lnTo>
                  <a:pt x="2055" y="2392"/>
                </a:lnTo>
                <a:lnTo>
                  <a:pt x="2062" y="2389"/>
                </a:lnTo>
                <a:lnTo>
                  <a:pt x="2069" y="2388"/>
                </a:lnTo>
                <a:lnTo>
                  <a:pt x="2075" y="2386"/>
                </a:lnTo>
                <a:lnTo>
                  <a:pt x="2082" y="2384"/>
                </a:lnTo>
                <a:lnTo>
                  <a:pt x="2088" y="2381"/>
                </a:lnTo>
                <a:lnTo>
                  <a:pt x="2095" y="2380"/>
                </a:lnTo>
                <a:lnTo>
                  <a:pt x="2102" y="2377"/>
                </a:lnTo>
                <a:lnTo>
                  <a:pt x="2109" y="2375"/>
                </a:lnTo>
                <a:lnTo>
                  <a:pt x="2115" y="2373"/>
                </a:lnTo>
                <a:lnTo>
                  <a:pt x="2122" y="2370"/>
                </a:lnTo>
                <a:lnTo>
                  <a:pt x="2129" y="2367"/>
                </a:lnTo>
                <a:lnTo>
                  <a:pt x="2135" y="2365"/>
                </a:lnTo>
                <a:lnTo>
                  <a:pt x="2142" y="2362"/>
                </a:lnTo>
                <a:lnTo>
                  <a:pt x="2149" y="2360"/>
                </a:lnTo>
                <a:lnTo>
                  <a:pt x="2156" y="2357"/>
                </a:lnTo>
                <a:lnTo>
                  <a:pt x="2162" y="2354"/>
                </a:lnTo>
                <a:lnTo>
                  <a:pt x="2169" y="2351"/>
                </a:lnTo>
                <a:lnTo>
                  <a:pt x="2175" y="2348"/>
                </a:lnTo>
                <a:lnTo>
                  <a:pt x="2182" y="2346"/>
                </a:lnTo>
                <a:lnTo>
                  <a:pt x="2189" y="2343"/>
                </a:lnTo>
                <a:lnTo>
                  <a:pt x="2196" y="2339"/>
                </a:lnTo>
                <a:lnTo>
                  <a:pt x="2202" y="2336"/>
                </a:lnTo>
                <a:lnTo>
                  <a:pt x="2209" y="2333"/>
                </a:lnTo>
                <a:lnTo>
                  <a:pt x="2216" y="2330"/>
                </a:lnTo>
                <a:lnTo>
                  <a:pt x="2223" y="2327"/>
                </a:lnTo>
                <a:lnTo>
                  <a:pt x="2229" y="2323"/>
                </a:lnTo>
                <a:lnTo>
                  <a:pt x="2236" y="2320"/>
                </a:lnTo>
                <a:lnTo>
                  <a:pt x="2243" y="2316"/>
                </a:lnTo>
                <a:lnTo>
                  <a:pt x="2249" y="2312"/>
                </a:lnTo>
                <a:lnTo>
                  <a:pt x="2256" y="2309"/>
                </a:lnTo>
                <a:lnTo>
                  <a:pt x="2263" y="2305"/>
                </a:lnTo>
                <a:lnTo>
                  <a:pt x="2270" y="2301"/>
                </a:lnTo>
                <a:lnTo>
                  <a:pt x="2276" y="2297"/>
                </a:lnTo>
                <a:lnTo>
                  <a:pt x="2283" y="2293"/>
                </a:lnTo>
                <a:lnTo>
                  <a:pt x="2289" y="2289"/>
                </a:lnTo>
                <a:lnTo>
                  <a:pt x="2296" y="2286"/>
                </a:lnTo>
                <a:lnTo>
                  <a:pt x="2303" y="2281"/>
                </a:lnTo>
                <a:lnTo>
                  <a:pt x="2309" y="2277"/>
                </a:lnTo>
                <a:lnTo>
                  <a:pt x="2316" y="2273"/>
                </a:lnTo>
                <a:lnTo>
                  <a:pt x="2323" y="2268"/>
                </a:lnTo>
                <a:lnTo>
                  <a:pt x="2330" y="2264"/>
                </a:lnTo>
                <a:lnTo>
                  <a:pt x="2336" y="2260"/>
                </a:lnTo>
                <a:lnTo>
                  <a:pt x="2343" y="2256"/>
                </a:lnTo>
                <a:lnTo>
                  <a:pt x="2350" y="2251"/>
                </a:lnTo>
                <a:lnTo>
                  <a:pt x="2357" y="2247"/>
                </a:lnTo>
                <a:lnTo>
                  <a:pt x="2363" y="2242"/>
                </a:lnTo>
                <a:lnTo>
                  <a:pt x="2370" y="2237"/>
                </a:lnTo>
                <a:lnTo>
                  <a:pt x="2376" y="2232"/>
                </a:lnTo>
                <a:lnTo>
                  <a:pt x="2383" y="2228"/>
                </a:lnTo>
                <a:lnTo>
                  <a:pt x="2390" y="2222"/>
                </a:lnTo>
                <a:lnTo>
                  <a:pt x="2396" y="2217"/>
                </a:lnTo>
                <a:lnTo>
                  <a:pt x="2403" y="2213"/>
                </a:lnTo>
                <a:lnTo>
                  <a:pt x="2410" y="2207"/>
                </a:lnTo>
                <a:lnTo>
                  <a:pt x="2417" y="2202"/>
                </a:lnTo>
                <a:lnTo>
                  <a:pt x="2423" y="2197"/>
                </a:lnTo>
                <a:lnTo>
                  <a:pt x="2430" y="2192"/>
                </a:lnTo>
                <a:lnTo>
                  <a:pt x="2437" y="2186"/>
                </a:lnTo>
                <a:lnTo>
                  <a:pt x="2443" y="2181"/>
                </a:lnTo>
                <a:lnTo>
                  <a:pt x="2450" y="2175"/>
                </a:lnTo>
                <a:lnTo>
                  <a:pt x="2457" y="2170"/>
                </a:lnTo>
                <a:lnTo>
                  <a:pt x="2464" y="2164"/>
                </a:lnTo>
                <a:lnTo>
                  <a:pt x="2470" y="2159"/>
                </a:lnTo>
                <a:lnTo>
                  <a:pt x="2477" y="2153"/>
                </a:lnTo>
                <a:lnTo>
                  <a:pt x="2483" y="2147"/>
                </a:lnTo>
                <a:lnTo>
                  <a:pt x="2490" y="2141"/>
                </a:lnTo>
                <a:lnTo>
                  <a:pt x="2497" y="2136"/>
                </a:lnTo>
                <a:lnTo>
                  <a:pt x="2504" y="2129"/>
                </a:lnTo>
                <a:lnTo>
                  <a:pt x="2510" y="2123"/>
                </a:lnTo>
                <a:lnTo>
                  <a:pt x="2517" y="2117"/>
                </a:lnTo>
                <a:lnTo>
                  <a:pt x="2524" y="2111"/>
                </a:lnTo>
                <a:lnTo>
                  <a:pt x="2530" y="2105"/>
                </a:lnTo>
                <a:lnTo>
                  <a:pt x="2537" y="2099"/>
                </a:lnTo>
                <a:lnTo>
                  <a:pt x="2544" y="2092"/>
                </a:lnTo>
                <a:lnTo>
                  <a:pt x="2551" y="2086"/>
                </a:lnTo>
                <a:lnTo>
                  <a:pt x="2557" y="2079"/>
                </a:lnTo>
                <a:lnTo>
                  <a:pt x="2564" y="2073"/>
                </a:lnTo>
                <a:lnTo>
                  <a:pt x="2570" y="2067"/>
                </a:lnTo>
                <a:lnTo>
                  <a:pt x="2577" y="2060"/>
                </a:lnTo>
                <a:lnTo>
                  <a:pt x="2584" y="2053"/>
                </a:lnTo>
                <a:lnTo>
                  <a:pt x="2591" y="2046"/>
                </a:lnTo>
                <a:lnTo>
                  <a:pt x="2597" y="2039"/>
                </a:lnTo>
                <a:lnTo>
                  <a:pt x="2604" y="2033"/>
                </a:lnTo>
                <a:lnTo>
                  <a:pt x="2611" y="2025"/>
                </a:lnTo>
                <a:lnTo>
                  <a:pt x="2618" y="2018"/>
                </a:lnTo>
                <a:lnTo>
                  <a:pt x="2624" y="2011"/>
                </a:lnTo>
                <a:lnTo>
                  <a:pt x="2631" y="2004"/>
                </a:lnTo>
                <a:lnTo>
                  <a:pt x="2638" y="1997"/>
                </a:lnTo>
                <a:lnTo>
                  <a:pt x="2644" y="1989"/>
                </a:lnTo>
                <a:lnTo>
                  <a:pt x="2651" y="1982"/>
                </a:lnTo>
                <a:lnTo>
                  <a:pt x="2657" y="1975"/>
                </a:lnTo>
                <a:lnTo>
                  <a:pt x="2664" y="1967"/>
                </a:lnTo>
                <a:lnTo>
                  <a:pt x="2671" y="1960"/>
                </a:lnTo>
                <a:lnTo>
                  <a:pt x="2678" y="1952"/>
                </a:lnTo>
                <a:lnTo>
                  <a:pt x="2684" y="1945"/>
                </a:lnTo>
                <a:lnTo>
                  <a:pt x="2691" y="1936"/>
                </a:lnTo>
                <a:lnTo>
                  <a:pt x="2698" y="1929"/>
                </a:lnTo>
                <a:lnTo>
                  <a:pt x="2704" y="1921"/>
                </a:lnTo>
                <a:lnTo>
                  <a:pt x="2711" y="1913"/>
                </a:lnTo>
                <a:lnTo>
                  <a:pt x="2718" y="1905"/>
                </a:lnTo>
                <a:lnTo>
                  <a:pt x="2725" y="1897"/>
                </a:lnTo>
                <a:lnTo>
                  <a:pt x="2731" y="1889"/>
                </a:lnTo>
                <a:lnTo>
                  <a:pt x="2738" y="1881"/>
                </a:lnTo>
                <a:lnTo>
                  <a:pt x="2744" y="1873"/>
                </a:lnTo>
                <a:lnTo>
                  <a:pt x="2752" y="1865"/>
                </a:lnTo>
                <a:lnTo>
                  <a:pt x="2758" y="1856"/>
                </a:lnTo>
                <a:lnTo>
                  <a:pt x="2765" y="1847"/>
                </a:lnTo>
                <a:lnTo>
                  <a:pt x="2771" y="1839"/>
                </a:lnTo>
                <a:lnTo>
                  <a:pt x="2778" y="1831"/>
                </a:lnTo>
                <a:lnTo>
                  <a:pt x="2785" y="1822"/>
                </a:lnTo>
                <a:lnTo>
                  <a:pt x="2791" y="1813"/>
                </a:lnTo>
                <a:lnTo>
                  <a:pt x="2798" y="1805"/>
                </a:lnTo>
                <a:lnTo>
                  <a:pt x="2805" y="1796"/>
                </a:lnTo>
                <a:lnTo>
                  <a:pt x="2812" y="1787"/>
                </a:lnTo>
                <a:lnTo>
                  <a:pt x="2818" y="1778"/>
                </a:lnTo>
                <a:lnTo>
                  <a:pt x="2825" y="1769"/>
                </a:lnTo>
                <a:lnTo>
                  <a:pt x="2831" y="1760"/>
                </a:lnTo>
                <a:lnTo>
                  <a:pt x="2838" y="1751"/>
                </a:lnTo>
                <a:lnTo>
                  <a:pt x="2845" y="1741"/>
                </a:lnTo>
                <a:lnTo>
                  <a:pt x="2852" y="1733"/>
                </a:lnTo>
                <a:lnTo>
                  <a:pt x="2858" y="1723"/>
                </a:lnTo>
                <a:lnTo>
                  <a:pt x="2865" y="1714"/>
                </a:lnTo>
                <a:lnTo>
                  <a:pt x="2872" y="1705"/>
                </a:lnTo>
                <a:lnTo>
                  <a:pt x="2878" y="1695"/>
                </a:lnTo>
                <a:lnTo>
                  <a:pt x="2885" y="1686"/>
                </a:lnTo>
                <a:lnTo>
                  <a:pt x="2892" y="1676"/>
                </a:lnTo>
                <a:lnTo>
                  <a:pt x="2899" y="1666"/>
                </a:lnTo>
                <a:lnTo>
                  <a:pt x="2905" y="1656"/>
                </a:lnTo>
                <a:lnTo>
                  <a:pt x="2912" y="1647"/>
                </a:lnTo>
                <a:lnTo>
                  <a:pt x="2918" y="1637"/>
                </a:lnTo>
                <a:lnTo>
                  <a:pt x="2925" y="1627"/>
                </a:lnTo>
                <a:lnTo>
                  <a:pt x="2932" y="1617"/>
                </a:lnTo>
                <a:lnTo>
                  <a:pt x="2939" y="1607"/>
                </a:lnTo>
                <a:lnTo>
                  <a:pt x="2945" y="1597"/>
                </a:lnTo>
                <a:lnTo>
                  <a:pt x="2952" y="1587"/>
                </a:lnTo>
                <a:lnTo>
                  <a:pt x="2959" y="1576"/>
                </a:lnTo>
                <a:lnTo>
                  <a:pt x="2966" y="1566"/>
                </a:lnTo>
                <a:lnTo>
                  <a:pt x="2972" y="1556"/>
                </a:lnTo>
                <a:lnTo>
                  <a:pt x="2979" y="1545"/>
                </a:lnTo>
                <a:lnTo>
                  <a:pt x="2986" y="1535"/>
                </a:lnTo>
                <a:lnTo>
                  <a:pt x="2992" y="1525"/>
                </a:lnTo>
                <a:lnTo>
                  <a:pt x="2999" y="1514"/>
                </a:lnTo>
                <a:lnTo>
                  <a:pt x="3006" y="1503"/>
                </a:lnTo>
                <a:lnTo>
                  <a:pt x="3013" y="1492"/>
                </a:lnTo>
                <a:lnTo>
                  <a:pt x="3019" y="1481"/>
                </a:lnTo>
                <a:lnTo>
                  <a:pt x="3026" y="1471"/>
                </a:lnTo>
                <a:lnTo>
                  <a:pt x="3032" y="1460"/>
                </a:lnTo>
                <a:lnTo>
                  <a:pt x="3039" y="1449"/>
                </a:lnTo>
                <a:lnTo>
                  <a:pt x="3046" y="1438"/>
                </a:lnTo>
                <a:lnTo>
                  <a:pt x="3052" y="1427"/>
                </a:lnTo>
                <a:lnTo>
                  <a:pt x="3059" y="1416"/>
                </a:lnTo>
                <a:lnTo>
                  <a:pt x="3066" y="1404"/>
                </a:lnTo>
                <a:lnTo>
                  <a:pt x="3073" y="1393"/>
                </a:lnTo>
                <a:lnTo>
                  <a:pt x="3079" y="1382"/>
                </a:lnTo>
                <a:lnTo>
                  <a:pt x="3086" y="1370"/>
                </a:lnTo>
                <a:lnTo>
                  <a:pt x="3093" y="1359"/>
                </a:lnTo>
                <a:lnTo>
                  <a:pt x="3099" y="1347"/>
                </a:lnTo>
                <a:lnTo>
                  <a:pt x="3106" y="1336"/>
                </a:lnTo>
                <a:lnTo>
                  <a:pt x="3113" y="1324"/>
                </a:lnTo>
                <a:lnTo>
                  <a:pt x="3119" y="1312"/>
                </a:lnTo>
                <a:lnTo>
                  <a:pt x="3126" y="1301"/>
                </a:lnTo>
                <a:lnTo>
                  <a:pt x="3133" y="1289"/>
                </a:lnTo>
                <a:lnTo>
                  <a:pt x="3139" y="1277"/>
                </a:lnTo>
                <a:lnTo>
                  <a:pt x="3146" y="1265"/>
                </a:lnTo>
                <a:lnTo>
                  <a:pt x="3153" y="1252"/>
                </a:lnTo>
                <a:lnTo>
                  <a:pt x="3160" y="1241"/>
                </a:lnTo>
                <a:lnTo>
                  <a:pt x="3166" y="1228"/>
                </a:lnTo>
                <a:lnTo>
                  <a:pt x="3173" y="1216"/>
                </a:lnTo>
                <a:lnTo>
                  <a:pt x="3180" y="1204"/>
                </a:lnTo>
                <a:lnTo>
                  <a:pt x="3186" y="1191"/>
                </a:lnTo>
                <a:lnTo>
                  <a:pt x="3193" y="1179"/>
                </a:lnTo>
                <a:lnTo>
                  <a:pt x="3200" y="1167"/>
                </a:lnTo>
                <a:lnTo>
                  <a:pt x="3206" y="1154"/>
                </a:lnTo>
                <a:lnTo>
                  <a:pt x="3213" y="1141"/>
                </a:lnTo>
                <a:lnTo>
                  <a:pt x="3220" y="1129"/>
                </a:lnTo>
                <a:lnTo>
                  <a:pt x="3226" y="1116"/>
                </a:lnTo>
                <a:lnTo>
                  <a:pt x="3233" y="1103"/>
                </a:lnTo>
                <a:lnTo>
                  <a:pt x="3240" y="1091"/>
                </a:lnTo>
                <a:lnTo>
                  <a:pt x="3247" y="1077"/>
                </a:lnTo>
                <a:lnTo>
                  <a:pt x="3253" y="1065"/>
                </a:lnTo>
                <a:lnTo>
                  <a:pt x="3260" y="1052"/>
                </a:lnTo>
                <a:lnTo>
                  <a:pt x="3267" y="1038"/>
                </a:lnTo>
                <a:lnTo>
                  <a:pt x="3273" y="1025"/>
                </a:lnTo>
                <a:lnTo>
                  <a:pt x="3280" y="1012"/>
                </a:lnTo>
                <a:lnTo>
                  <a:pt x="3287" y="999"/>
                </a:lnTo>
                <a:lnTo>
                  <a:pt x="3294" y="985"/>
                </a:lnTo>
                <a:lnTo>
                  <a:pt x="3300" y="972"/>
                </a:lnTo>
                <a:lnTo>
                  <a:pt x="3307" y="958"/>
                </a:lnTo>
                <a:lnTo>
                  <a:pt x="3313" y="945"/>
                </a:lnTo>
                <a:lnTo>
                  <a:pt x="3320" y="931"/>
                </a:lnTo>
                <a:lnTo>
                  <a:pt x="3327" y="917"/>
                </a:lnTo>
                <a:lnTo>
                  <a:pt x="3334" y="904"/>
                </a:lnTo>
                <a:lnTo>
                  <a:pt x="3340" y="890"/>
                </a:lnTo>
                <a:lnTo>
                  <a:pt x="3347" y="877"/>
                </a:lnTo>
                <a:lnTo>
                  <a:pt x="3354" y="862"/>
                </a:lnTo>
                <a:lnTo>
                  <a:pt x="3361" y="848"/>
                </a:lnTo>
                <a:lnTo>
                  <a:pt x="3367" y="835"/>
                </a:lnTo>
                <a:lnTo>
                  <a:pt x="3373" y="820"/>
                </a:lnTo>
                <a:lnTo>
                  <a:pt x="3381" y="806"/>
                </a:lnTo>
                <a:lnTo>
                  <a:pt x="3387" y="792"/>
                </a:lnTo>
                <a:lnTo>
                  <a:pt x="3394" y="778"/>
                </a:lnTo>
                <a:lnTo>
                  <a:pt x="3400" y="763"/>
                </a:lnTo>
                <a:lnTo>
                  <a:pt x="3407" y="749"/>
                </a:lnTo>
                <a:lnTo>
                  <a:pt x="3414" y="735"/>
                </a:lnTo>
                <a:lnTo>
                  <a:pt x="3421" y="720"/>
                </a:lnTo>
                <a:lnTo>
                  <a:pt x="3427" y="705"/>
                </a:lnTo>
                <a:lnTo>
                  <a:pt x="3434" y="690"/>
                </a:lnTo>
                <a:lnTo>
                  <a:pt x="3441" y="676"/>
                </a:lnTo>
                <a:lnTo>
                  <a:pt x="3447" y="661"/>
                </a:lnTo>
                <a:lnTo>
                  <a:pt x="3454" y="646"/>
                </a:lnTo>
                <a:lnTo>
                  <a:pt x="3461" y="632"/>
                </a:lnTo>
                <a:lnTo>
                  <a:pt x="3468" y="616"/>
                </a:lnTo>
                <a:lnTo>
                  <a:pt x="3474" y="601"/>
                </a:lnTo>
                <a:lnTo>
                  <a:pt x="3481" y="586"/>
                </a:lnTo>
                <a:lnTo>
                  <a:pt x="3487" y="571"/>
                </a:lnTo>
                <a:lnTo>
                  <a:pt x="3494" y="556"/>
                </a:lnTo>
                <a:lnTo>
                  <a:pt x="3501" y="540"/>
                </a:lnTo>
                <a:lnTo>
                  <a:pt x="3508" y="525"/>
                </a:lnTo>
                <a:lnTo>
                  <a:pt x="3514" y="510"/>
                </a:lnTo>
                <a:lnTo>
                  <a:pt x="3521" y="494"/>
                </a:lnTo>
                <a:lnTo>
                  <a:pt x="3528" y="478"/>
                </a:lnTo>
                <a:lnTo>
                  <a:pt x="3534" y="463"/>
                </a:lnTo>
                <a:lnTo>
                  <a:pt x="3541" y="447"/>
                </a:lnTo>
                <a:lnTo>
                  <a:pt x="3548" y="431"/>
                </a:lnTo>
                <a:lnTo>
                  <a:pt x="3555" y="416"/>
                </a:lnTo>
                <a:lnTo>
                  <a:pt x="3561" y="400"/>
                </a:lnTo>
                <a:lnTo>
                  <a:pt x="3568" y="384"/>
                </a:lnTo>
                <a:lnTo>
                  <a:pt x="3574" y="368"/>
                </a:lnTo>
                <a:lnTo>
                  <a:pt x="3581" y="352"/>
                </a:lnTo>
                <a:lnTo>
                  <a:pt x="3588" y="336"/>
                </a:lnTo>
                <a:lnTo>
                  <a:pt x="3595" y="320"/>
                </a:lnTo>
                <a:lnTo>
                  <a:pt x="3601" y="304"/>
                </a:lnTo>
                <a:lnTo>
                  <a:pt x="3608" y="287"/>
                </a:lnTo>
                <a:lnTo>
                  <a:pt x="3615" y="271"/>
                </a:lnTo>
                <a:lnTo>
                  <a:pt x="3621" y="254"/>
                </a:lnTo>
                <a:lnTo>
                  <a:pt x="3628" y="238"/>
                </a:lnTo>
                <a:lnTo>
                  <a:pt x="3635" y="221"/>
                </a:lnTo>
                <a:lnTo>
                  <a:pt x="3642" y="205"/>
                </a:lnTo>
                <a:lnTo>
                  <a:pt x="3648" y="188"/>
                </a:lnTo>
                <a:lnTo>
                  <a:pt x="3655" y="171"/>
                </a:lnTo>
                <a:lnTo>
                  <a:pt x="3661" y="155"/>
                </a:lnTo>
                <a:lnTo>
                  <a:pt x="3668" y="138"/>
                </a:lnTo>
                <a:lnTo>
                  <a:pt x="3675" y="121"/>
                </a:lnTo>
                <a:lnTo>
                  <a:pt x="3682" y="104"/>
                </a:lnTo>
                <a:lnTo>
                  <a:pt x="3688" y="87"/>
                </a:lnTo>
                <a:lnTo>
                  <a:pt x="3695" y="70"/>
                </a:lnTo>
                <a:lnTo>
                  <a:pt x="3702" y="53"/>
                </a:lnTo>
                <a:lnTo>
                  <a:pt x="3708" y="35"/>
                </a:lnTo>
                <a:lnTo>
                  <a:pt x="3715" y="18"/>
                </a:lnTo>
                <a:lnTo>
                  <a:pt x="3722" y="0"/>
                </a:lnTo>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58" name="Rectangle 247"/>
          <p:cNvSpPr>
            <a:spLocks noChangeArrowheads="1"/>
          </p:cNvSpPr>
          <p:nvPr/>
        </p:nvSpPr>
        <p:spPr bwMode="auto">
          <a:xfrm>
            <a:off x="1423706" y="2165583"/>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(-3, 9)</a:t>
            </a:r>
            <a:endParaRPr kumimoji="0" lang="en-US" b="0" i="0" u="none" strike="noStrike" cap="none" normalizeH="0" baseline="0" dirty="0" smtClean="0">
              <a:ln>
                <a:noFill/>
              </a:ln>
              <a:solidFill>
                <a:schemeClr val="tx1"/>
              </a:solidFill>
              <a:effectLst/>
              <a:cs typeface="Arial" pitchFamily="34" charset="0"/>
            </a:endParaRPr>
          </a:p>
        </p:txBody>
      </p:sp>
      <p:sp>
        <p:nvSpPr>
          <p:cNvPr id="260" name="Rectangle 248"/>
          <p:cNvSpPr>
            <a:spLocks noChangeArrowheads="1"/>
          </p:cNvSpPr>
          <p:nvPr/>
        </p:nvSpPr>
        <p:spPr bwMode="auto">
          <a:xfrm>
            <a:off x="2163410" y="3738795"/>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(-2, 4)</a:t>
            </a:r>
            <a:endParaRPr kumimoji="0" lang="en-US" b="0" i="0" u="none" strike="noStrike" cap="none" normalizeH="0" baseline="0" dirty="0" smtClean="0">
              <a:ln>
                <a:noFill/>
              </a:ln>
              <a:solidFill>
                <a:schemeClr val="tx1"/>
              </a:solidFill>
              <a:effectLst/>
              <a:cs typeface="Arial" pitchFamily="34" charset="0"/>
            </a:endParaRPr>
          </a:p>
        </p:txBody>
      </p:sp>
      <p:sp>
        <p:nvSpPr>
          <p:cNvPr id="262" name="Rectangle 249"/>
          <p:cNvSpPr>
            <a:spLocks noChangeArrowheads="1"/>
          </p:cNvSpPr>
          <p:nvPr/>
        </p:nvSpPr>
        <p:spPr bwMode="auto">
          <a:xfrm>
            <a:off x="3084299" y="4648433"/>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(-1, 1)</a:t>
            </a:r>
            <a:endParaRPr kumimoji="0" lang="en-US" b="0" i="0" u="none" strike="noStrike" cap="none" normalizeH="0" baseline="0" dirty="0" smtClean="0">
              <a:ln>
                <a:noFill/>
              </a:ln>
              <a:solidFill>
                <a:schemeClr val="tx1"/>
              </a:solidFill>
              <a:effectLst/>
              <a:cs typeface="Arial" pitchFamily="34" charset="0"/>
            </a:endParaRPr>
          </a:p>
        </p:txBody>
      </p:sp>
      <p:sp>
        <p:nvSpPr>
          <p:cNvPr id="264" name="Rectangle 250"/>
          <p:cNvSpPr>
            <a:spLocks noChangeArrowheads="1"/>
          </p:cNvSpPr>
          <p:nvPr/>
        </p:nvSpPr>
        <p:spPr bwMode="auto">
          <a:xfrm>
            <a:off x="4310426" y="5208820"/>
            <a:ext cx="5434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(0, 0)</a:t>
            </a:r>
            <a:endParaRPr kumimoji="0" lang="en-US" b="0" i="0" u="none" strike="noStrike" cap="none" normalizeH="0" baseline="0" dirty="0" smtClean="0">
              <a:ln>
                <a:noFill/>
              </a:ln>
              <a:solidFill>
                <a:schemeClr val="tx1"/>
              </a:solidFill>
              <a:effectLst/>
              <a:cs typeface="Arial" pitchFamily="34" charset="0"/>
            </a:endParaRPr>
          </a:p>
        </p:txBody>
      </p:sp>
      <p:sp>
        <p:nvSpPr>
          <p:cNvPr id="266" name="Rectangle 251"/>
          <p:cNvSpPr>
            <a:spLocks noChangeArrowheads="1"/>
          </p:cNvSpPr>
          <p:nvPr/>
        </p:nvSpPr>
        <p:spPr bwMode="auto">
          <a:xfrm>
            <a:off x="4917822" y="4571616"/>
            <a:ext cx="5434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(1, 1)</a:t>
            </a:r>
            <a:endParaRPr kumimoji="0" lang="en-US" b="0" i="0" u="none" strike="noStrike" cap="none" normalizeH="0" baseline="0" dirty="0" smtClean="0">
              <a:ln>
                <a:noFill/>
              </a:ln>
              <a:solidFill>
                <a:schemeClr val="tx1"/>
              </a:solidFill>
              <a:effectLst/>
              <a:cs typeface="Arial" pitchFamily="34" charset="0"/>
            </a:endParaRPr>
          </a:p>
        </p:txBody>
      </p:sp>
      <p:sp>
        <p:nvSpPr>
          <p:cNvPr id="268" name="Rectangle 252"/>
          <p:cNvSpPr>
            <a:spLocks noChangeArrowheads="1"/>
          </p:cNvSpPr>
          <p:nvPr/>
        </p:nvSpPr>
        <p:spPr bwMode="auto">
          <a:xfrm>
            <a:off x="5792203" y="3623239"/>
            <a:ext cx="490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(2, 4)</a:t>
            </a:r>
            <a:endParaRPr kumimoji="0" lang="en-US" b="0" i="0" u="none" strike="noStrike" cap="none" normalizeH="0" baseline="0" dirty="0" smtClean="0">
              <a:ln>
                <a:noFill/>
              </a:ln>
              <a:solidFill>
                <a:schemeClr val="tx1"/>
              </a:solidFill>
              <a:effectLst/>
              <a:cs typeface="Arial" pitchFamily="34" charset="0"/>
            </a:endParaRPr>
          </a:p>
        </p:txBody>
      </p:sp>
      <p:sp>
        <p:nvSpPr>
          <p:cNvPr id="270" name="Rectangle 253"/>
          <p:cNvSpPr>
            <a:spLocks noChangeArrowheads="1"/>
          </p:cNvSpPr>
          <p:nvPr/>
        </p:nvSpPr>
        <p:spPr bwMode="auto">
          <a:xfrm>
            <a:off x="6630712" y="2048108"/>
            <a:ext cx="490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(3, 9)</a:t>
            </a:r>
            <a:endParaRPr kumimoji="0" lang="en-US" b="0" i="0" u="none" strike="noStrike" cap="none" normalizeH="0" baseline="0" dirty="0" smtClean="0">
              <a:ln>
                <a:noFill/>
              </a:ln>
              <a:solidFill>
                <a:schemeClr val="tx1"/>
              </a:solidFill>
              <a:effectLst/>
              <a:cs typeface="Arial" pitchFamily="34" charset="0"/>
            </a:endParaRPr>
          </a:p>
        </p:txBody>
      </p:sp>
      <p:sp>
        <p:nvSpPr>
          <p:cNvPr id="247" name="TextBox 246"/>
          <p:cNvSpPr txBox="1"/>
          <p:nvPr/>
        </p:nvSpPr>
        <p:spPr>
          <a:xfrm>
            <a:off x="2660611" y="214290"/>
            <a:ext cx="3822778"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r>
              <a:rPr lang="en-IE" sz="4400" b="1" i="1" dirty="0" smtClean="0">
                <a:solidFill>
                  <a:srgbClr val="990033"/>
                </a:solidFill>
                <a:effectLst>
                  <a:outerShdw blurRad="38100" dist="38100" dir="2700000" algn="tl">
                    <a:srgbClr val="000000">
                      <a:alpha val="43137"/>
                    </a:srgbClr>
                  </a:outerShdw>
                </a:effectLst>
              </a:rPr>
              <a:t>Slope Functions</a:t>
            </a:r>
            <a:endParaRPr lang="en-IE" sz="4400" b="1" i="1" dirty="0">
              <a:solidFill>
                <a:srgbClr val="990033"/>
              </a:solidFill>
              <a:effectLst>
                <a:outerShdw blurRad="38100" dist="38100" dir="2700000" algn="tl">
                  <a:srgbClr val="000000">
                    <a:alpha val="43137"/>
                  </a:srgbClr>
                </a:outerShdw>
              </a:effectLst>
            </a:endParaRPr>
          </a:p>
        </p:txBody>
      </p:sp>
      <p:sp>
        <p:nvSpPr>
          <p:cNvPr id="252" name="TextBox 251"/>
          <p:cNvSpPr txBox="1"/>
          <p:nvPr/>
        </p:nvSpPr>
        <p:spPr>
          <a:xfrm>
            <a:off x="6540819" y="3894370"/>
            <a:ext cx="679450" cy="369332"/>
          </a:xfrm>
          <a:prstGeom prst="rect">
            <a:avLst/>
          </a:prstGeom>
          <a:noFill/>
        </p:spPr>
        <p:txBody>
          <a:bodyPr wrap="square" rtlCol="0">
            <a:spAutoFit/>
          </a:bodyPr>
          <a:lstStyle/>
          <a:p>
            <a:r>
              <a:rPr lang="en-IE" b="1" dirty="0"/>
              <a:t>1</a:t>
            </a:r>
          </a:p>
        </p:txBody>
      </p:sp>
      <p:grpSp>
        <p:nvGrpSpPr>
          <p:cNvPr id="33" name="Group 32"/>
          <p:cNvGrpSpPr/>
          <p:nvPr/>
        </p:nvGrpSpPr>
        <p:grpSpPr>
          <a:xfrm>
            <a:off x="6308409" y="2622783"/>
            <a:ext cx="2033628" cy="1433956"/>
            <a:chOff x="2682696" y="3506992"/>
            <a:chExt cx="2033628" cy="1433956"/>
          </a:xfrm>
        </p:grpSpPr>
        <p:sp>
          <p:nvSpPr>
            <p:cNvPr id="248" name="Right Triangle 247"/>
            <p:cNvSpPr/>
            <p:nvPr/>
          </p:nvSpPr>
          <p:spPr>
            <a:xfrm rot="10800000" flipV="1">
              <a:off x="2682696" y="3506992"/>
              <a:ext cx="851535" cy="127472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3" name="TextBox 252"/>
            <p:cNvSpPr txBox="1"/>
            <p:nvPr/>
          </p:nvSpPr>
          <p:spPr>
            <a:xfrm>
              <a:off x="4036874" y="4571616"/>
              <a:ext cx="679450" cy="369332"/>
            </a:xfrm>
            <a:prstGeom prst="rect">
              <a:avLst/>
            </a:prstGeom>
            <a:noFill/>
          </p:spPr>
          <p:txBody>
            <a:bodyPr wrap="square" rtlCol="0">
              <a:spAutoFit/>
            </a:bodyPr>
            <a:lstStyle/>
            <a:p>
              <a:endParaRPr lang="en-IE" b="1" dirty="0"/>
            </a:p>
          </p:txBody>
        </p:sp>
        <p:sp>
          <p:nvSpPr>
            <p:cNvPr id="255" name="TextBox 254"/>
            <p:cNvSpPr txBox="1"/>
            <p:nvPr/>
          </p:nvSpPr>
          <p:spPr>
            <a:xfrm>
              <a:off x="3534231" y="3946213"/>
              <a:ext cx="679450" cy="369332"/>
            </a:xfrm>
            <a:prstGeom prst="rect">
              <a:avLst/>
            </a:prstGeom>
            <a:noFill/>
          </p:spPr>
          <p:txBody>
            <a:bodyPr wrap="square" rtlCol="0">
              <a:spAutoFit/>
            </a:bodyPr>
            <a:lstStyle/>
            <a:p>
              <a:r>
                <a:rPr lang="en-IE" b="1" dirty="0" smtClean="0"/>
                <a:t>4</a:t>
              </a:r>
              <a:endParaRPr lang="en-IE" b="1" dirty="0"/>
            </a:p>
          </p:txBody>
        </p:sp>
      </p:grpSp>
      <p:grpSp>
        <p:nvGrpSpPr>
          <p:cNvPr id="35" name="Group 34"/>
          <p:cNvGrpSpPr/>
          <p:nvPr/>
        </p:nvGrpSpPr>
        <p:grpSpPr>
          <a:xfrm rot="10800000">
            <a:off x="5452605" y="4212895"/>
            <a:ext cx="1504324" cy="677248"/>
            <a:chOff x="2083522" y="5735071"/>
            <a:chExt cx="1504324" cy="677248"/>
          </a:xfrm>
        </p:grpSpPr>
        <p:sp>
          <p:nvSpPr>
            <p:cNvPr id="249" name="Right Triangle 248"/>
            <p:cNvSpPr/>
            <p:nvPr/>
          </p:nvSpPr>
          <p:spPr>
            <a:xfrm rot="10800000" flipH="1">
              <a:off x="2723846" y="5764319"/>
              <a:ext cx="864000" cy="64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34" name="Group 33"/>
            <p:cNvGrpSpPr/>
            <p:nvPr/>
          </p:nvGrpSpPr>
          <p:grpSpPr>
            <a:xfrm>
              <a:off x="2083522" y="5735071"/>
              <a:ext cx="1356631" cy="496291"/>
              <a:chOff x="2083522" y="5735071"/>
              <a:chExt cx="1356631" cy="496291"/>
            </a:xfrm>
          </p:grpSpPr>
          <p:sp>
            <p:nvSpPr>
              <p:cNvPr id="254" name="TextBox 253"/>
              <p:cNvSpPr txBox="1"/>
              <p:nvPr/>
            </p:nvSpPr>
            <p:spPr>
              <a:xfrm>
                <a:off x="2760703" y="5735071"/>
                <a:ext cx="679450" cy="369332"/>
              </a:xfrm>
              <a:prstGeom prst="rect">
                <a:avLst/>
              </a:prstGeom>
              <a:noFill/>
            </p:spPr>
            <p:txBody>
              <a:bodyPr wrap="square" rtlCol="0">
                <a:spAutoFit/>
              </a:bodyPr>
              <a:lstStyle/>
              <a:p>
                <a:endParaRPr lang="en-IE" b="1" dirty="0"/>
              </a:p>
            </p:txBody>
          </p:sp>
          <p:sp>
            <p:nvSpPr>
              <p:cNvPr id="256" name="TextBox 255"/>
              <p:cNvSpPr txBox="1"/>
              <p:nvPr/>
            </p:nvSpPr>
            <p:spPr>
              <a:xfrm rot="10800000">
                <a:off x="2083522" y="5862030"/>
                <a:ext cx="679450" cy="369332"/>
              </a:xfrm>
              <a:prstGeom prst="rect">
                <a:avLst/>
              </a:prstGeom>
              <a:noFill/>
            </p:spPr>
            <p:txBody>
              <a:bodyPr wrap="square" rtlCol="0">
                <a:spAutoFit/>
              </a:bodyPr>
              <a:lstStyle/>
              <a:p>
                <a:r>
                  <a:rPr lang="en-IE" b="1" dirty="0" smtClean="0"/>
                  <a:t>2</a:t>
                </a:r>
                <a:endParaRPr lang="en-IE" b="1" dirty="0"/>
              </a:p>
            </p:txBody>
          </p:sp>
        </p:grpSp>
      </p:grpSp>
      <p:graphicFrame>
        <p:nvGraphicFramePr>
          <p:cNvPr id="36" name="Table 35"/>
          <p:cNvGraphicFramePr>
            <a:graphicFrameLocks noGrp="1"/>
          </p:cNvGraphicFramePr>
          <p:nvPr>
            <p:extLst>
              <p:ext uri="{D42A27DB-BD31-4B8C-83A1-F6EECF244321}">
                <p14:modId xmlns:p14="http://schemas.microsoft.com/office/powerpoint/2010/main" val="4192977546"/>
              </p:ext>
            </p:extLst>
          </p:nvPr>
        </p:nvGraphicFramePr>
        <p:xfrm>
          <a:off x="7602856" y="3522874"/>
          <a:ext cx="1268191" cy="3077280"/>
        </p:xfrm>
        <a:graphic>
          <a:graphicData uri="http://schemas.openxmlformats.org/drawingml/2006/table">
            <a:tbl>
              <a:tblPr firstRow="1" bandRow="1">
                <a:tableStyleId>{073A0DAA-6AF3-43AB-8588-CEC1D06C72B9}</a:tableStyleId>
              </a:tblPr>
              <a:tblGrid>
                <a:gridCol w="620312"/>
                <a:gridCol w="647879"/>
              </a:tblGrid>
              <a:tr h="370840">
                <a:tc>
                  <a:txBody>
                    <a:bodyPr/>
                    <a:lstStyle/>
                    <a:p>
                      <a:pPr algn="ctr"/>
                      <a:r>
                        <a:rPr lang="en-IE" dirty="0" smtClean="0">
                          <a:solidFill>
                            <a:schemeClr val="tx1"/>
                          </a:solidFill>
                        </a:rPr>
                        <a:t>x</a:t>
                      </a: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dirty="0" smtClean="0">
                          <a:solidFill>
                            <a:schemeClr val="tx1"/>
                          </a:solidFill>
                        </a:rPr>
                        <a:t>f’(x)</a:t>
                      </a: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86480">
                <a:tc>
                  <a:txBody>
                    <a:bodyPr/>
                    <a:lstStyle/>
                    <a:p>
                      <a:pPr algn="ctr"/>
                      <a:r>
                        <a:rPr lang="en-IE" b="1" dirty="0" smtClean="0">
                          <a:solidFill>
                            <a:schemeClr val="tx1"/>
                          </a:solidFill>
                        </a:rPr>
                        <a:t>-3</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b="1" dirty="0" smtClean="0">
                          <a:solidFill>
                            <a:schemeClr val="tx1"/>
                          </a:solidFill>
                        </a:rPr>
                        <a:t>-6</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r>
                        <a:rPr lang="en-IE" b="1" dirty="0" smtClean="0">
                          <a:solidFill>
                            <a:schemeClr val="tx1"/>
                          </a:solidFill>
                        </a:rPr>
                        <a:t>-2</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b="1" dirty="0" smtClean="0">
                          <a:solidFill>
                            <a:schemeClr val="tx1"/>
                          </a:solidFill>
                        </a:rPr>
                        <a:t>-4</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r>
                        <a:rPr lang="en-IE" b="1" dirty="0" smtClean="0">
                          <a:solidFill>
                            <a:schemeClr val="tx1"/>
                          </a:solidFill>
                        </a:rPr>
                        <a:t>-1</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b="1" dirty="0" smtClean="0">
                          <a:solidFill>
                            <a:schemeClr val="tx1"/>
                          </a:solidFill>
                        </a:rPr>
                        <a:t>-2</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I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I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I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0">
                <a:tc>
                  <a:txBody>
                    <a:bodyPr/>
                    <a:lstStyle/>
                    <a:p>
                      <a:pPr algn="ctr"/>
                      <a:endParaRPr lang="en-I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30" name="TextBox 29"/>
          <p:cNvSpPr txBox="1"/>
          <p:nvPr/>
        </p:nvSpPr>
        <p:spPr>
          <a:xfrm>
            <a:off x="7172573" y="3063287"/>
            <a:ext cx="327096" cy="369332"/>
          </a:xfrm>
          <a:prstGeom prst="rect">
            <a:avLst/>
          </a:prstGeom>
          <a:noFill/>
        </p:spPr>
        <p:txBody>
          <a:bodyPr wrap="square" rtlCol="0">
            <a:spAutoFit/>
          </a:bodyPr>
          <a:lstStyle/>
          <a:p>
            <a:r>
              <a:rPr lang="en-IE" b="1" dirty="0" smtClean="0"/>
              <a:t>4</a:t>
            </a:r>
          </a:p>
        </p:txBody>
      </p:sp>
      <p:sp>
        <p:nvSpPr>
          <p:cNvPr id="37" name="TextBox 36"/>
          <p:cNvSpPr txBox="1"/>
          <p:nvPr/>
        </p:nvSpPr>
        <p:spPr>
          <a:xfrm>
            <a:off x="5773412" y="3577253"/>
            <a:ext cx="326956" cy="369332"/>
          </a:xfrm>
          <a:prstGeom prst="rect">
            <a:avLst/>
          </a:prstGeom>
          <a:noFill/>
        </p:spPr>
        <p:txBody>
          <a:bodyPr wrap="square" rtlCol="0">
            <a:spAutoFit/>
          </a:bodyPr>
          <a:lstStyle/>
          <a:p>
            <a:r>
              <a:rPr lang="en-IE" b="1" dirty="0" smtClean="0"/>
              <a:t>2</a:t>
            </a:r>
          </a:p>
        </p:txBody>
      </p:sp>
      <p:sp>
        <p:nvSpPr>
          <p:cNvPr id="502" name="TextBox 501"/>
          <p:cNvSpPr txBox="1"/>
          <p:nvPr/>
        </p:nvSpPr>
        <p:spPr>
          <a:xfrm>
            <a:off x="6266061" y="4394579"/>
            <a:ext cx="679450" cy="369332"/>
          </a:xfrm>
          <a:prstGeom prst="rect">
            <a:avLst/>
          </a:prstGeom>
          <a:noFill/>
        </p:spPr>
        <p:txBody>
          <a:bodyPr wrap="square" rtlCol="0">
            <a:spAutoFit/>
          </a:bodyPr>
          <a:lstStyle/>
          <a:p>
            <a:r>
              <a:rPr lang="en-IE" b="1" dirty="0" smtClean="0"/>
              <a:t>2</a:t>
            </a:r>
            <a:endParaRPr lang="en-IE" b="1" dirty="0"/>
          </a:p>
        </p:txBody>
      </p:sp>
      <p:sp>
        <p:nvSpPr>
          <p:cNvPr id="503" name="TextBox 502"/>
          <p:cNvSpPr txBox="1"/>
          <p:nvPr/>
        </p:nvSpPr>
        <p:spPr>
          <a:xfrm>
            <a:off x="4946328" y="4528390"/>
            <a:ext cx="243179" cy="369332"/>
          </a:xfrm>
          <a:prstGeom prst="rect">
            <a:avLst/>
          </a:prstGeom>
          <a:noFill/>
        </p:spPr>
        <p:txBody>
          <a:bodyPr wrap="square" rtlCol="0">
            <a:spAutoFit/>
          </a:bodyPr>
          <a:lstStyle/>
          <a:p>
            <a:r>
              <a:rPr lang="en-IE" b="1" dirty="0" smtClean="0"/>
              <a:t>1</a:t>
            </a:r>
          </a:p>
        </p:txBody>
      </p:sp>
      <p:sp>
        <p:nvSpPr>
          <p:cNvPr id="276" name="TextBox 275"/>
          <p:cNvSpPr txBox="1"/>
          <p:nvPr/>
        </p:nvSpPr>
        <p:spPr>
          <a:xfrm>
            <a:off x="5697737" y="4802976"/>
            <a:ext cx="679450" cy="369332"/>
          </a:xfrm>
          <a:prstGeom prst="rect">
            <a:avLst/>
          </a:prstGeom>
          <a:noFill/>
        </p:spPr>
        <p:txBody>
          <a:bodyPr wrap="square" rtlCol="0">
            <a:spAutoFit/>
          </a:bodyPr>
          <a:lstStyle/>
          <a:p>
            <a:r>
              <a:rPr lang="en-IE" b="1" dirty="0"/>
              <a:t>1</a:t>
            </a:r>
          </a:p>
        </p:txBody>
      </p:sp>
      <p:sp>
        <p:nvSpPr>
          <p:cNvPr id="277" name="TextBox 276"/>
          <p:cNvSpPr txBox="1"/>
          <p:nvPr/>
        </p:nvSpPr>
        <p:spPr>
          <a:xfrm>
            <a:off x="4343073" y="5161880"/>
            <a:ext cx="339725" cy="369332"/>
          </a:xfrm>
          <a:prstGeom prst="rect">
            <a:avLst/>
          </a:prstGeom>
          <a:noFill/>
        </p:spPr>
        <p:txBody>
          <a:bodyPr wrap="square" rtlCol="0">
            <a:spAutoFit/>
          </a:bodyPr>
          <a:lstStyle/>
          <a:p>
            <a:r>
              <a:rPr lang="en-IE" b="1" dirty="0"/>
              <a:t>0</a:t>
            </a:r>
          </a:p>
        </p:txBody>
      </p:sp>
      <p:sp>
        <p:nvSpPr>
          <p:cNvPr id="278" name="TextBox 277"/>
          <p:cNvSpPr txBox="1"/>
          <p:nvPr/>
        </p:nvSpPr>
        <p:spPr>
          <a:xfrm>
            <a:off x="8420862" y="5149284"/>
            <a:ext cx="339725" cy="369332"/>
          </a:xfrm>
          <a:prstGeom prst="rect">
            <a:avLst/>
          </a:prstGeom>
          <a:noFill/>
        </p:spPr>
        <p:txBody>
          <a:bodyPr wrap="square" rtlCol="0">
            <a:spAutoFit/>
          </a:bodyPr>
          <a:lstStyle/>
          <a:p>
            <a:r>
              <a:rPr lang="en-IE" b="1" dirty="0" smtClean="0"/>
              <a:t>0</a:t>
            </a:r>
            <a:endParaRPr lang="en-IE" b="1" dirty="0"/>
          </a:p>
        </p:txBody>
      </p:sp>
      <p:cxnSp>
        <p:nvCxnSpPr>
          <p:cNvPr id="285" name="Straight Connector 284"/>
          <p:cNvCxnSpPr/>
          <p:nvPr/>
        </p:nvCxnSpPr>
        <p:spPr>
          <a:xfrm flipV="1">
            <a:off x="4221481" y="2336134"/>
            <a:ext cx="4632325" cy="3427412"/>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698819" y="5165958"/>
            <a:ext cx="6800850" cy="6350"/>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5057284" y="1373420"/>
            <a:ext cx="2911177" cy="4445000"/>
          </a:xfrm>
          <a:prstGeom prst="line">
            <a:avLst/>
          </a:prstGeom>
          <a:ln w="381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71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wipe(down)">
                                      <p:cBhvr>
                                        <p:cTn id="7" dur="5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3.61111E-6 -1.23757E-6 L 0.37309 -0.00301 " pathEditMode="relative" rAng="0" ptsTypes="AA">
                                      <p:cBhvr>
                                        <p:cTn id="11" dur="2000" fill="hold"/>
                                        <p:tgtEl>
                                          <p:spTgt spid="277"/>
                                        </p:tgtEl>
                                        <p:attrNameLst>
                                          <p:attrName>ppt_x</p:attrName>
                                          <p:attrName>ppt_y</p:attrName>
                                        </p:attrNameLst>
                                      </p:cBhvr>
                                      <p:rCtr x="18646" y="-162"/>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8"/>
                                        </p:tgtEl>
                                        <p:attrNameLst>
                                          <p:attrName>style.visibility</p:attrName>
                                        </p:attrNameLst>
                                      </p:cBhvr>
                                      <p:to>
                                        <p:strVal val="visible"/>
                                      </p:to>
                                    </p:set>
                                  </p:childTnLst>
                                </p:cTn>
                              </p:par>
                              <p:par>
                                <p:cTn id="16" presetID="10" presetClass="exit" presetSubtype="0" fill="hold" nodeType="withEffect">
                                  <p:stCondLst>
                                    <p:cond delay="0"/>
                                  </p:stCondLst>
                                  <p:childTnLst>
                                    <p:animEffect transition="out" filter="fade">
                                      <p:cBhvr>
                                        <p:cTn id="17" dur="500"/>
                                        <p:tgtEl>
                                          <p:spTgt spid="287"/>
                                        </p:tgtEl>
                                      </p:cBhvr>
                                    </p:animEffect>
                                    <p:set>
                                      <p:cBhvr>
                                        <p:cTn id="18" dur="1" fill="hold">
                                          <p:stCondLst>
                                            <p:cond delay="499"/>
                                          </p:stCondLst>
                                        </p:cTn>
                                        <p:tgtEl>
                                          <p:spTgt spid="28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85"/>
                                        </p:tgtEl>
                                        <p:attrNameLst>
                                          <p:attrName>style.visibility</p:attrName>
                                        </p:attrNameLst>
                                      </p:cBhvr>
                                      <p:to>
                                        <p:strVal val="visible"/>
                                      </p:to>
                                    </p:set>
                                    <p:animEffect transition="in" filter="wipe(down)">
                                      <p:cBhvr>
                                        <p:cTn id="23" dur="500"/>
                                        <p:tgtEl>
                                          <p:spTgt spid="28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03"/>
                                        </p:tgtEl>
                                        <p:attrNameLst>
                                          <p:attrName>style.visibility</p:attrName>
                                        </p:attrNameLst>
                                      </p:cBhvr>
                                      <p:to>
                                        <p:strVal val="visible"/>
                                      </p:to>
                                    </p:set>
                                  </p:childTnLst>
                                </p:cTn>
                              </p:par>
                              <p:par>
                                <p:cTn id="34" presetID="42" presetClass="path" presetSubtype="0" accel="50000" decel="50000" fill="hold" grpId="1" nodeType="withEffect">
                                  <p:stCondLst>
                                    <p:cond delay="0"/>
                                  </p:stCondLst>
                                  <p:childTnLst>
                                    <p:animMotion origin="layout" path="M 3.33333E-6 1.48148E-6 L 0.31215 0.13773 " pathEditMode="relative" rAng="0" ptsTypes="AA">
                                      <p:cBhvr>
                                        <p:cTn id="35" dur="2000" fill="hold"/>
                                        <p:tgtEl>
                                          <p:spTgt spid="503"/>
                                        </p:tgtEl>
                                        <p:attrNameLst>
                                          <p:attrName>ppt_x</p:attrName>
                                          <p:attrName>ppt_y</p:attrName>
                                        </p:attrNameLst>
                                      </p:cBhvr>
                                      <p:rCtr x="15608" y="6875"/>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02"/>
                                        </p:tgtEl>
                                        <p:attrNameLst>
                                          <p:attrName>style.visibility</p:attrName>
                                        </p:attrNameLst>
                                      </p:cBhvr>
                                      <p:to>
                                        <p:strVal val="visible"/>
                                      </p:to>
                                    </p:set>
                                  </p:childTnLst>
                                </p:cTn>
                              </p:par>
                              <p:par>
                                <p:cTn id="40" presetID="42" presetClass="path" presetSubtype="0" accel="50000" decel="50000" fill="hold" grpId="1" nodeType="withEffect">
                                  <p:stCondLst>
                                    <p:cond delay="0"/>
                                  </p:stCondLst>
                                  <p:childTnLst>
                                    <p:animMotion origin="layout" path="M 4.16667E-6 -2.59259E-6 L 0.22239 0.16042 " pathEditMode="relative" rAng="0" ptsTypes="AA">
                                      <p:cBhvr>
                                        <p:cTn id="41" dur="2000" fill="hold"/>
                                        <p:tgtEl>
                                          <p:spTgt spid="502"/>
                                        </p:tgtEl>
                                        <p:attrNameLst>
                                          <p:attrName>ppt_x</p:attrName>
                                          <p:attrName>ppt_y</p:attrName>
                                        </p:attrNameLst>
                                      </p:cBhvr>
                                      <p:rCtr x="11111" y="8009"/>
                                    </p:animMotion>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3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7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85"/>
                                        </p:tgtEl>
                                      </p:cBhvr>
                                    </p:animEffect>
                                    <p:set>
                                      <p:cBhvr>
                                        <p:cTn id="50" dur="1" fill="hold">
                                          <p:stCondLst>
                                            <p:cond delay="499"/>
                                          </p:stCondLst>
                                        </p:cTn>
                                        <p:tgtEl>
                                          <p:spTgt spid="28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88"/>
                                        </p:tgtEl>
                                        <p:attrNameLst>
                                          <p:attrName>style.visibility</p:attrName>
                                        </p:attrNameLst>
                                      </p:cBhvr>
                                      <p:to>
                                        <p:strVal val="visible"/>
                                      </p:to>
                                    </p:set>
                                    <p:animEffect transition="in" filter="wipe(down)">
                                      <p:cBhvr>
                                        <p:cTn id="55" dur="500"/>
                                        <p:tgtEl>
                                          <p:spTgt spid="28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par>
                                <p:cTn id="66" presetID="42" presetClass="path" presetSubtype="0" accel="50000" decel="50000" fill="hold" grpId="1" nodeType="withEffect">
                                  <p:stCondLst>
                                    <p:cond delay="0"/>
                                  </p:stCondLst>
                                  <p:childTnLst>
                                    <p:animMotion origin="layout" path="M 4.44444E-6 3.7037E-7 L 0.21388 0.33171 " pathEditMode="relative" rAng="0" ptsTypes="AA">
                                      <p:cBhvr>
                                        <p:cTn id="67" dur="2000" fill="hold"/>
                                        <p:tgtEl>
                                          <p:spTgt spid="37"/>
                                        </p:tgtEl>
                                        <p:attrNameLst>
                                          <p:attrName>ppt_x</p:attrName>
                                          <p:attrName>ppt_y</p:attrName>
                                        </p:attrNameLst>
                                      </p:cBhvr>
                                      <p:rCtr x="10694" y="16574"/>
                                    </p:animMotion>
                                  </p:childTnLst>
                                </p:cTn>
                              </p:par>
                              <p:par>
                                <p:cTn id="68" presetID="1"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grpId="1" nodeType="clickEffect">
                                  <p:stCondLst>
                                    <p:cond delay="0"/>
                                  </p:stCondLst>
                                  <p:childTnLst>
                                    <p:animMotion origin="layout" path="M 3.05556E-6 -1.11111E-6 L 0.12552 0.40857 " pathEditMode="relative" rAng="0" ptsTypes="AA">
                                      <p:cBhvr>
                                        <p:cTn id="73" dur="2000" fill="hold"/>
                                        <p:tgtEl>
                                          <p:spTgt spid="30"/>
                                        </p:tgtEl>
                                        <p:attrNameLst>
                                          <p:attrName>ppt_x</p:attrName>
                                          <p:attrName>ppt_y</p:attrName>
                                        </p:attrNameLst>
                                      </p:cBhvr>
                                      <p:rCtr x="6267" y="20417"/>
                                    </p:animMotion>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88"/>
                                        </p:tgtEl>
                                      </p:cBhvr>
                                    </p:animEffect>
                                    <p:set>
                                      <p:cBhvr>
                                        <p:cTn id="78" dur="1" fill="hold">
                                          <p:stCondLst>
                                            <p:cond delay="499"/>
                                          </p:stCondLst>
                                        </p:cTn>
                                        <p:tgtEl>
                                          <p:spTgt spid="28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252" grpId="1"/>
      <p:bldP spid="30" grpId="0"/>
      <p:bldP spid="30" grpId="1"/>
      <p:bldP spid="37" grpId="0"/>
      <p:bldP spid="37" grpId="1"/>
      <p:bldP spid="502" grpId="0"/>
      <p:bldP spid="502" grpId="1"/>
      <p:bldP spid="503" grpId="0"/>
      <p:bldP spid="503" grpId="1"/>
      <p:bldP spid="276" grpId="0"/>
      <p:bldP spid="276" grpId="1"/>
      <p:bldP spid="277" grpId="0"/>
      <p:bldP spid="2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2"/>
          <p:cNvGrpSpPr/>
          <p:nvPr/>
        </p:nvGrpSpPr>
        <p:grpSpPr>
          <a:xfrm>
            <a:off x="125731" y="1094020"/>
            <a:ext cx="8964613" cy="4968875"/>
            <a:chOff x="125731" y="668338"/>
            <a:chExt cx="8964613" cy="4968875"/>
          </a:xfrm>
        </p:grpSpPr>
        <p:sp>
          <p:nvSpPr>
            <p:cNvPr id="3" name="AutoShape 4"/>
            <p:cNvSpPr>
              <a:spLocks noChangeAspect="1" noChangeArrowheads="1" noTextEdit="1"/>
            </p:cNvSpPr>
            <p:nvPr/>
          </p:nvSpPr>
          <p:spPr bwMode="auto">
            <a:xfrm>
              <a:off x="125731" y="668338"/>
              <a:ext cx="89535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nvGrpSpPr>
            <p:cNvPr id="4" name="Group 206"/>
            <p:cNvGrpSpPr>
              <a:grpSpLocks/>
            </p:cNvGrpSpPr>
            <p:nvPr/>
          </p:nvGrpSpPr>
          <p:grpSpPr bwMode="auto">
            <a:xfrm>
              <a:off x="125731" y="673101"/>
              <a:ext cx="8964613" cy="4891088"/>
              <a:chOff x="97" y="394"/>
              <a:chExt cx="5647" cy="3081"/>
            </a:xfrm>
          </p:grpSpPr>
          <p:sp>
            <p:nvSpPr>
              <p:cNvPr id="52" name="Rectangle 6"/>
              <p:cNvSpPr>
                <a:spLocks noChangeArrowheads="1"/>
              </p:cNvSpPr>
              <p:nvPr/>
            </p:nvSpPr>
            <p:spPr bwMode="auto">
              <a:xfrm>
                <a:off x="97" y="394"/>
                <a:ext cx="5647" cy="3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53" name="Line 7"/>
              <p:cNvSpPr>
                <a:spLocks noChangeShapeType="1"/>
              </p:cNvSpPr>
              <p:nvPr/>
            </p:nvSpPr>
            <p:spPr bwMode="auto">
              <a:xfrm flipV="1">
                <a:off x="24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4" name="Line 8"/>
              <p:cNvSpPr>
                <a:spLocks noChangeShapeType="1"/>
              </p:cNvSpPr>
              <p:nvPr/>
            </p:nvSpPr>
            <p:spPr bwMode="auto">
              <a:xfrm flipV="1">
                <a:off x="35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5" name="Line 9"/>
              <p:cNvSpPr>
                <a:spLocks noChangeShapeType="1"/>
              </p:cNvSpPr>
              <p:nvPr/>
            </p:nvSpPr>
            <p:spPr bwMode="auto">
              <a:xfrm flipV="1">
                <a:off x="45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6" name="Line 10"/>
              <p:cNvSpPr>
                <a:spLocks noChangeShapeType="1"/>
              </p:cNvSpPr>
              <p:nvPr/>
            </p:nvSpPr>
            <p:spPr bwMode="auto">
              <a:xfrm flipV="1">
                <a:off x="565"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7" name="Line 11"/>
              <p:cNvSpPr>
                <a:spLocks noChangeShapeType="1"/>
              </p:cNvSpPr>
              <p:nvPr/>
            </p:nvSpPr>
            <p:spPr bwMode="auto">
              <a:xfrm flipV="1">
                <a:off x="67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8" name="Line 12"/>
              <p:cNvSpPr>
                <a:spLocks noChangeShapeType="1"/>
              </p:cNvSpPr>
              <p:nvPr/>
            </p:nvSpPr>
            <p:spPr bwMode="auto">
              <a:xfrm flipV="1">
                <a:off x="77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9" name="Line 13"/>
              <p:cNvSpPr>
                <a:spLocks noChangeShapeType="1"/>
              </p:cNvSpPr>
              <p:nvPr/>
            </p:nvSpPr>
            <p:spPr bwMode="auto">
              <a:xfrm flipV="1">
                <a:off x="88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0" name="Line 14"/>
              <p:cNvSpPr>
                <a:spLocks noChangeShapeType="1"/>
              </p:cNvSpPr>
              <p:nvPr/>
            </p:nvSpPr>
            <p:spPr bwMode="auto">
              <a:xfrm flipV="1">
                <a:off x="99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1" name="Line 15"/>
              <p:cNvSpPr>
                <a:spLocks noChangeShapeType="1"/>
              </p:cNvSpPr>
              <p:nvPr/>
            </p:nvSpPr>
            <p:spPr bwMode="auto">
              <a:xfrm flipV="1">
                <a:off x="110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2" name="Line 16"/>
              <p:cNvSpPr>
                <a:spLocks noChangeShapeType="1"/>
              </p:cNvSpPr>
              <p:nvPr/>
            </p:nvSpPr>
            <p:spPr bwMode="auto">
              <a:xfrm flipV="1">
                <a:off x="120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3" name="Line 17"/>
              <p:cNvSpPr>
                <a:spLocks noChangeShapeType="1"/>
              </p:cNvSpPr>
              <p:nvPr/>
            </p:nvSpPr>
            <p:spPr bwMode="auto">
              <a:xfrm flipV="1">
                <a:off x="131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4" name="Line 18"/>
              <p:cNvSpPr>
                <a:spLocks noChangeShapeType="1"/>
              </p:cNvSpPr>
              <p:nvPr/>
            </p:nvSpPr>
            <p:spPr bwMode="auto">
              <a:xfrm flipV="1">
                <a:off x="142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5" name="Line 19"/>
              <p:cNvSpPr>
                <a:spLocks noChangeShapeType="1"/>
              </p:cNvSpPr>
              <p:nvPr/>
            </p:nvSpPr>
            <p:spPr bwMode="auto">
              <a:xfrm flipV="1">
                <a:off x="152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7" name="Line 20"/>
              <p:cNvSpPr>
                <a:spLocks noChangeShapeType="1"/>
              </p:cNvSpPr>
              <p:nvPr/>
            </p:nvSpPr>
            <p:spPr bwMode="auto">
              <a:xfrm flipV="1">
                <a:off x="163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8" name="Line 21"/>
              <p:cNvSpPr>
                <a:spLocks noChangeShapeType="1"/>
              </p:cNvSpPr>
              <p:nvPr/>
            </p:nvSpPr>
            <p:spPr bwMode="auto">
              <a:xfrm flipV="1">
                <a:off x="174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29" name="Line 22"/>
              <p:cNvSpPr>
                <a:spLocks noChangeShapeType="1"/>
              </p:cNvSpPr>
              <p:nvPr/>
            </p:nvSpPr>
            <p:spPr bwMode="auto">
              <a:xfrm flipV="1">
                <a:off x="1850"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0" name="Line 23"/>
              <p:cNvSpPr>
                <a:spLocks noChangeShapeType="1"/>
              </p:cNvSpPr>
              <p:nvPr/>
            </p:nvSpPr>
            <p:spPr bwMode="auto">
              <a:xfrm flipV="1">
                <a:off x="1957"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1" name="Line 24"/>
              <p:cNvSpPr>
                <a:spLocks noChangeShapeType="1"/>
              </p:cNvSpPr>
              <p:nvPr/>
            </p:nvSpPr>
            <p:spPr bwMode="auto">
              <a:xfrm flipV="1">
                <a:off x="206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2" name="Line 25"/>
              <p:cNvSpPr>
                <a:spLocks noChangeShapeType="1"/>
              </p:cNvSpPr>
              <p:nvPr/>
            </p:nvSpPr>
            <p:spPr bwMode="auto">
              <a:xfrm flipV="1">
                <a:off x="217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3" name="Line 26"/>
              <p:cNvSpPr>
                <a:spLocks noChangeShapeType="1"/>
              </p:cNvSpPr>
              <p:nvPr/>
            </p:nvSpPr>
            <p:spPr bwMode="auto">
              <a:xfrm flipV="1">
                <a:off x="227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4" name="Line 27"/>
              <p:cNvSpPr>
                <a:spLocks noChangeShapeType="1"/>
              </p:cNvSpPr>
              <p:nvPr/>
            </p:nvSpPr>
            <p:spPr bwMode="auto">
              <a:xfrm flipV="1">
                <a:off x="238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5" name="Line 28"/>
              <p:cNvSpPr>
                <a:spLocks noChangeShapeType="1"/>
              </p:cNvSpPr>
              <p:nvPr/>
            </p:nvSpPr>
            <p:spPr bwMode="auto">
              <a:xfrm flipV="1">
                <a:off x="249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6" name="Line 29"/>
              <p:cNvSpPr>
                <a:spLocks noChangeShapeType="1"/>
              </p:cNvSpPr>
              <p:nvPr/>
            </p:nvSpPr>
            <p:spPr bwMode="auto">
              <a:xfrm flipV="1">
                <a:off x="2600"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7" name="Line 30"/>
              <p:cNvSpPr>
                <a:spLocks noChangeShapeType="1"/>
              </p:cNvSpPr>
              <p:nvPr/>
            </p:nvSpPr>
            <p:spPr bwMode="auto">
              <a:xfrm flipV="1">
                <a:off x="2707"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8" name="Line 31"/>
              <p:cNvSpPr>
                <a:spLocks noChangeShapeType="1"/>
              </p:cNvSpPr>
              <p:nvPr/>
            </p:nvSpPr>
            <p:spPr bwMode="auto">
              <a:xfrm flipV="1">
                <a:off x="281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39" name="Line 32"/>
              <p:cNvSpPr>
                <a:spLocks noChangeShapeType="1"/>
              </p:cNvSpPr>
              <p:nvPr/>
            </p:nvSpPr>
            <p:spPr bwMode="auto">
              <a:xfrm flipV="1">
                <a:off x="292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0" name="Line 33"/>
              <p:cNvSpPr>
                <a:spLocks noChangeShapeType="1"/>
              </p:cNvSpPr>
              <p:nvPr/>
            </p:nvSpPr>
            <p:spPr bwMode="auto">
              <a:xfrm flipV="1">
                <a:off x="302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1" name="Line 34"/>
              <p:cNvSpPr>
                <a:spLocks noChangeShapeType="1"/>
              </p:cNvSpPr>
              <p:nvPr/>
            </p:nvSpPr>
            <p:spPr bwMode="auto">
              <a:xfrm flipV="1">
                <a:off x="3135"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2" name="Line 35"/>
              <p:cNvSpPr>
                <a:spLocks noChangeShapeType="1"/>
              </p:cNvSpPr>
              <p:nvPr/>
            </p:nvSpPr>
            <p:spPr bwMode="auto">
              <a:xfrm flipV="1">
                <a:off x="324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3" name="Line 36"/>
              <p:cNvSpPr>
                <a:spLocks noChangeShapeType="1"/>
              </p:cNvSpPr>
              <p:nvPr/>
            </p:nvSpPr>
            <p:spPr bwMode="auto">
              <a:xfrm flipV="1">
                <a:off x="334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4" name="Line 37"/>
              <p:cNvSpPr>
                <a:spLocks noChangeShapeType="1"/>
              </p:cNvSpPr>
              <p:nvPr/>
            </p:nvSpPr>
            <p:spPr bwMode="auto">
              <a:xfrm flipV="1">
                <a:off x="345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5" name="Line 38"/>
              <p:cNvSpPr>
                <a:spLocks noChangeShapeType="1"/>
              </p:cNvSpPr>
              <p:nvPr/>
            </p:nvSpPr>
            <p:spPr bwMode="auto">
              <a:xfrm flipV="1">
                <a:off x="356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6" name="Line 39"/>
              <p:cNvSpPr>
                <a:spLocks noChangeShapeType="1"/>
              </p:cNvSpPr>
              <p:nvPr/>
            </p:nvSpPr>
            <p:spPr bwMode="auto">
              <a:xfrm flipV="1">
                <a:off x="367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7" name="Line 40"/>
              <p:cNvSpPr>
                <a:spLocks noChangeShapeType="1"/>
              </p:cNvSpPr>
              <p:nvPr/>
            </p:nvSpPr>
            <p:spPr bwMode="auto">
              <a:xfrm flipV="1">
                <a:off x="377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8" name="Line 41"/>
              <p:cNvSpPr>
                <a:spLocks noChangeShapeType="1"/>
              </p:cNvSpPr>
              <p:nvPr/>
            </p:nvSpPr>
            <p:spPr bwMode="auto">
              <a:xfrm flipV="1">
                <a:off x="3885"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49" name="Line 42"/>
              <p:cNvSpPr>
                <a:spLocks noChangeShapeType="1"/>
              </p:cNvSpPr>
              <p:nvPr/>
            </p:nvSpPr>
            <p:spPr bwMode="auto">
              <a:xfrm flipV="1">
                <a:off x="399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0" name="Line 43"/>
              <p:cNvSpPr>
                <a:spLocks noChangeShapeType="1"/>
              </p:cNvSpPr>
              <p:nvPr/>
            </p:nvSpPr>
            <p:spPr bwMode="auto">
              <a:xfrm flipV="1">
                <a:off x="409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1" name="Line 44"/>
              <p:cNvSpPr>
                <a:spLocks noChangeShapeType="1"/>
              </p:cNvSpPr>
              <p:nvPr/>
            </p:nvSpPr>
            <p:spPr bwMode="auto">
              <a:xfrm flipV="1">
                <a:off x="420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2" name="Line 45"/>
              <p:cNvSpPr>
                <a:spLocks noChangeShapeType="1"/>
              </p:cNvSpPr>
              <p:nvPr/>
            </p:nvSpPr>
            <p:spPr bwMode="auto">
              <a:xfrm flipV="1">
                <a:off x="431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3" name="Line 46"/>
              <p:cNvSpPr>
                <a:spLocks noChangeShapeType="1"/>
              </p:cNvSpPr>
              <p:nvPr/>
            </p:nvSpPr>
            <p:spPr bwMode="auto">
              <a:xfrm flipV="1">
                <a:off x="442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4" name="Line 47"/>
              <p:cNvSpPr>
                <a:spLocks noChangeShapeType="1"/>
              </p:cNvSpPr>
              <p:nvPr/>
            </p:nvSpPr>
            <p:spPr bwMode="auto">
              <a:xfrm flipV="1">
                <a:off x="4528"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5" name="Line 48"/>
              <p:cNvSpPr>
                <a:spLocks noChangeShapeType="1"/>
              </p:cNvSpPr>
              <p:nvPr/>
            </p:nvSpPr>
            <p:spPr bwMode="auto">
              <a:xfrm flipV="1">
                <a:off x="463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6" name="Line 49"/>
              <p:cNvSpPr>
                <a:spLocks noChangeShapeType="1"/>
              </p:cNvSpPr>
              <p:nvPr/>
            </p:nvSpPr>
            <p:spPr bwMode="auto">
              <a:xfrm flipV="1">
                <a:off x="4742"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7" name="Line 50"/>
              <p:cNvSpPr>
                <a:spLocks noChangeShapeType="1"/>
              </p:cNvSpPr>
              <p:nvPr/>
            </p:nvSpPr>
            <p:spPr bwMode="auto">
              <a:xfrm flipV="1">
                <a:off x="4849"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8" name="Line 51"/>
              <p:cNvSpPr>
                <a:spLocks noChangeShapeType="1"/>
              </p:cNvSpPr>
              <p:nvPr/>
            </p:nvSpPr>
            <p:spPr bwMode="auto">
              <a:xfrm flipV="1">
                <a:off x="4956"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59" name="Line 52"/>
              <p:cNvSpPr>
                <a:spLocks noChangeShapeType="1"/>
              </p:cNvSpPr>
              <p:nvPr/>
            </p:nvSpPr>
            <p:spPr bwMode="auto">
              <a:xfrm flipV="1">
                <a:off x="5063"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0" name="Line 53"/>
              <p:cNvSpPr>
                <a:spLocks noChangeShapeType="1"/>
              </p:cNvSpPr>
              <p:nvPr/>
            </p:nvSpPr>
            <p:spPr bwMode="auto">
              <a:xfrm flipV="1">
                <a:off x="5170"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1" name="Line 54"/>
              <p:cNvSpPr>
                <a:spLocks noChangeShapeType="1"/>
              </p:cNvSpPr>
              <p:nvPr/>
            </p:nvSpPr>
            <p:spPr bwMode="auto">
              <a:xfrm flipV="1">
                <a:off x="5277"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2" name="Line 55"/>
              <p:cNvSpPr>
                <a:spLocks noChangeShapeType="1"/>
              </p:cNvSpPr>
              <p:nvPr/>
            </p:nvSpPr>
            <p:spPr bwMode="auto">
              <a:xfrm flipV="1">
                <a:off x="5384"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3" name="Line 56"/>
              <p:cNvSpPr>
                <a:spLocks noChangeShapeType="1"/>
              </p:cNvSpPr>
              <p:nvPr/>
            </p:nvSpPr>
            <p:spPr bwMode="auto">
              <a:xfrm flipV="1">
                <a:off x="5491" y="554"/>
                <a:ext cx="0" cy="2802"/>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4" name="Line 57"/>
              <p:cNvSpPr>
                <a:spLocks noChangeShapeType="1"/>
              </p:cNvSpPr>
              <p:nvPr/>
            </p:nvSpPr>
            <p:spPr bwMode="auto">
              <a:xfrm>
                <a:off x="244" y="335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5" name="Line 58"/>
              <p:cNvSpPr>
                <a:spLocks noChangeShapeType="1"/>
              </p:cNvSpPr>
              <p:nvPr/>
            </p:nvSpPr>
            <p:spPr bwMode="auto">
              <a:xfrm>
                <a:off x="244" y="33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6" name="Line 59"/>
              <p:cNvSpPr>
                <a:spLocks noChangeShapeType="1"/>
              </p:cNvSpPr>
              <p:nvPr/>
            </p:nvSpPr>
            <p:spPr bwMode="auto">
              <a:xfrm>
                <a:off x="244" y="327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7" name="Line 60"/>
              <p:cNvSpPr>
                <a:spLocks noChangeShapeType="1"/>
              </p:cNvSpPr>
              <p:nvPr/>
            </p:nvSpPr>
            <p:spPr bwMode="auto">
              <a:xfrm>
                <a:off x="244" y="32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8" name="Line 61"/>
              <p:cNvSpPr>
                <a:spLocks noChangeShapeType="1"/>
              </p:cNvSpPr>
              <p:nvPr/>
            </p:nvSpPr>
            <p:spPr bwMode="auto">
              <a:xfrm>
                <a:off x="244" y="319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69" name="Line 62"/>
              <p:cNvSpPr>
                <a:spLocks noChangeShapeType="1"/>
              </p:cNvSpPr>
              <p:nvPr/>
            </p:nvSpPr>
            <p:spPr bwMode="auto">
              <a:xfrm>
                <a:off x="244" y="315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0" name="Line 63"/>
              <p:cNvSpPr>
                <a:spLocks noChangeShapeType="1"/>
              </p:cNvSpPr>
              <p:nvPr/>
            </p:nvSpPr>
            <p:spPr bwMode="auto">
              <a:xfrm>
                <a:off x="244" y="31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1" name="Line 64"/>
              <p:cNvSpPr>
                <a:spLocks noChangeShapeType="1"/>
              </p:cNvSpPr>
              <p:nvPr/>
            </p:nvSpPr>
            <p:spPr bwMode="auto">
              <a:xfrm>
                <a:off x="244" y="307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2" name="Line 65"/>
              <p:cNvSpPr>
                <a:spLocks noChangeShapeType="1"/>
              </p:cNvSpPr>
              <p:nvPr/>
            </p:nvSpPr>
            <p:spPr bwMode="auto">
              <a:xfrm>
                <a:off x="244" y="30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3" name="Line 66"/>
              <p:cNvSpPr>
                <a:spLocks noChangeShapeType="1"/>
              </p:cNvSpPr>
              <p:nvPr/>
            </p:nvSpPr>
            <p:spPr bwMode="auto">
              <a:xfrm>
                <a:off x="244" y="299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4" name="Line 67"/>
              <p:cNvSpPr>
                <a:spLocks noChangeShapeType="1"/>
              </p:cNvSpPr>
              <p:nvPr/>
            </p:nvSpPr>
            <p:spPr bwMode="auto">
              <a:xfrm>
                <a:off x="244" y="295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5" name="Line 68"/>
              <p:cNvSpPr>
                <a:spLocks noChangeShapeType="1"/>
              </p:cNvSpPr>
              <p:nvPr/>
            </p:nvSpPr>
            <p:spPr bwMode="auto">
              <a:xfrm>
                <a:off x="244" y="29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6" name="Line 69"/>
              <p:cNvSpPr>
                <a:spLocks noChangeShapeType="1"/>
              </p:cNvSpPr>
              <p:nvPr/>
            </p:nvSpPr>
            <p:spPr bwMode="auto">
              <a:xfrm>
                <a:off x="244" y="287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7" name="Line 70"/>
              <p:cNvSpPr>
                <a:spLocks noChangeShapeType="1"/>
              </p:cNvSpPr>
              <p:nvPr/>
            </p:nvSpPr>
            <p:spPr bwMode="auto">
              <a:xfrm>
                <a:off x="244" y="28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8" name="Line 71"/>
              <p:cNvSpPr>
                <a:spLocks noChangeShapeType="1"/>
              </p:cNvSpPr>
              <p:nvPr/>
            </p:nvSpPr>
            <p:spPr bwMode="auto">
              <a:xfrm>
                <a:off x="244" y="279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79" name="Line 72"/>
              <p:cNvSpPr>
                <a:spLocks noChangeShapeType="1"/>
              </p:cNvSpPr>
              <p:nvPr/>
            </p:nvSpPr>
            <p:spPr bwMode="auto">
              <a:xfrm>
                <a:off x="244" y="27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0" name="Line 73"/>
              <p:cNvSpPr>
                <a:spLocks noChangeShapeType="1"/>
              </p:cNvSpPr>
              <p:nvPr/>
            </p:nvSpPr>
            <p:spPr bwMode="auto">
              <a:xfrm>
                <a:off x="244" y="271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1" name="Line 74"/>
              <p:cNvSpPr>
                <a:spLocks noChangeShapeType="1"/>
              </p:cNvSpPr>
              <p:nvPr/>
            </p:nvSpPr>
            <p:spPr bwMode="auto">
              <a:xfrm>
                <a:off x="244" y="26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2" name="Line 75"/>
              <p:cNvSpPr>
                <a:spLocks noChangeShapeType="1"/>
              </p:cNvSpPr>
              <p:nvPr/>
            </p:nvSpPr>
            <p:spPr bwMode="auto">
              <a:xfrm>
                <a:off x="244" y="2636"/>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3" name="Line 76"/>
              <p:cNvSpPr>
                <a:spLocks noChangeShapeType="1"/>
              </p:cNvSpPr>
              <p:nvPr/>
            </p:nvSpPr>
            <p:spPr bwMode="auto">
              <a:xfrm>
                <a:off x="244" y="25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4" name="Line 77"/>
              <p:cNvSpPr>
                <a:spLocks noChangeShapeType="1"/>
              </p:cNvSpPr>
              <p:nvPr/>
            </p:nvSpPr>
            <p:spPr bwMode="auto">
              <a:xfrm>
                <a:off x="244" y="25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5" name="Line 78"/>
              <p:cNvSpPr>
                <a:spLocks noChangeShapeType="1"/>
              </p:cNvSpPr>
              <p:nvPr/>
            </p:nvSpPr>
            <p:spPr bwMode="auto">
              <a:xfrm>
                <a:off x="244" y="25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6" name="Line 79"/>
              <p:cNvSpPr>
                <a:spLocks noChangeShapeType="1"/>
              </p:cNvSpPr>
              <p:nvPr/>
            </p:nvSpPr>
            <p:spPr bwMode="auto">
              <a:xfrm>
                <a:off x="244" y="24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7" name="Line 80"/>
              <p:cNvSpPr>
                <a:spLocks noChangeShapeType="1"/>
              </p:cNvSpPr>
              <p:nvPr/>
            </p:nvSpPr>
            <p:spPr bwMode="auto">
              <a:xfrm>
                <a:off x="244" y="24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8" name="Line 81"/>
              <p:cNvSpPr>
                <a:spLocks noChangeShapeType="1"/>
              </p:cNvSpPr>
              <p:nvPr/>
            </p:nvSpPr>
            <p:spPr bwMode="auto">
              <a:xfrm>
                <a:off x="244" y="23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89" name="Line 82"/>
              <p:cNvSpPr>
                <a:spLocks noChangeShapeType="1"/>
              </p:cNvSpPr>
              <p:nvPr/>
            </p:nvSpPr>
            <p:spPr bwMode="auto">
              <a:xfrm>
                <a:off x="244" y="23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0" name="Line 83"/>
              <p:cNvSpPr>
                <a:spLocks noChangeShapeType="1"/>
              </p:cNvSpPr>
              <p:nvPr/>
            </p:nvSpPr>
            <p:spPr bwMode="auto">
              <a:xfrm>
                <a:off x="244" y="23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1" name="Line 84"/>
              <p:cNvSpPr>
                <a:spLocks noChangeShapeType="1"/>
              </p:cNvSpPr>
              <p:nvPr/>
            </p:nvSpPr>
            <p:spPr bwMode="auto">
              <a:xfrm>
                <a:off x="244" y="22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2" name="Line 85"/>
              <p:cNvSpPr>
                <a:spLocks noChangeShapeType="1"/>
              </p:cNvSpPr>
              <p:nvPr/>
            </p:nvSpPr>
            <p:spPr bwMode="auto">
              <a:xfrm>
                <a:off x="244" y="22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3" name="Line 86"/>
              <p:cNvSpPr>
                <a:spLocks noChangeShapeType="1"/>
              </p:cNvSpPr>
              <p:nvPr/>
            </p:nvSpPr>
            <p:spPr bwMode="auto">
              <a:xfrm>
                <a:off x="244" y="21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4" name="Line 87"/>
              <p:cNvSpPr>
                <a:spLocks noChangeShapeType="1"/>
              </p:cNvSpPr>
              <p:nvPr/>
            </p:nvSpPr>
            <p:spPr bwMode="auto">
              <a:xfrm>
                <a:off x="244" y="21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5" name="Line 88"/>
              <p:cNvSpPr>
                <a:spLocks noChangeShapeType="1"/>
              </p:cNvSpPr>
              <p:nvPr/>
            </p:nvSpPr>
            <p:spPr bwMode="auto">
              <a:xfrm>
                <a:off x="244" y="21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6" name="Line 89"/>
              <p:cNvSpPr>
                <a:spLocks noChangeShapeType="1"/>
              </p:cNvSpPr>
              <p:nvPr/>
            </p:nvSpPr>
            <p:spPr bwMode="auto">
              <a:xfrm>
                <a:off x="244" y="20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7" name="Line 90"/>
              <p:cNvSpPr>
                <a:spLocks noChangeShapeType="1"/>
              </p:cNvSpPr>
              <p:nvPr/>
            </p:nvSpPr>
            <p:spPr bwMode="auto">
              <a:xfrm>
                <a:off x="244" y="20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8" name="Line 91"/>
              <p:cNvSpPr>
                <a:spLocks noChangeShapeType="1"/>
              </p:cNvSpPr>
              <p:nvPr/>
            </p:nvSpPr>
            <p:spPr bwMode="auto">
              <a:xfrm>
                <a:off x="244" y="19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99" name="Line 92"/>
              <p:cNvSpPr>
                <a:spLocks noChangeShapeType="1"/>
              </p:cNvSpPr>
              <p:nvPr/>
            </p:nvSpPr>
            <p:spPr bwMode="auto">
              <a:xfrm>
                <a:off x="244" y="19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0" name="Line 93"/>
              <p:cNvSpPr>
                <a:spLocks noChangeShapeType="1"/>
              </p:cNvSpPr>
              <p:nvPr/>
            </p:nvSpPr>
            <p:spPr bwMode="auto">
              <a:xfrm>
                <a:off x="244" y="19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1" name="Line 94"/>
              <p:cNvSpPr>
                <a:spLocks noChangeShapeType="1"/>
              </p:cNvSpPr>
              <p:nvPr/>
            </p:nvSpPr>
            <p:spPr bwMode="auto">
              <a:xfrm>
                <a:off x="244" y="18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2" name="Line 95"/>
              <p:cNvSpPr>
                <a:spLocks noChangeShapeType="1"/>
              </p:cNvSpPr>
              <p:nvPr/>
            </p:nvSpPr>
            <p:spPr bwMode="auto">
              <a:xfrm>
                <a:off x="244" y="183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3" name="Line 96"/>
              <p:cNvSpPr>
                <a:spLocks noChangeShapeType="1"/>
              </p:cNvSpPr>
              <p:nvPr/>
            </p:nvSpPr>
            <p:spPr bwMode="auto">
              <a:xfrm>
                <a:off x="244" y="17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4" name="Line 97"/>
              <p:cNvSpPr>
                <a:spLocks noChangeShapeType="1"/>
              </p:cNvSpPr>
              <p:nvPr/>
            </p:nvSpPr>
            <p:spPr bwMode="auto">
              <a:xfrm>
                <a:off x="244" y="175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5" name="Line 98"/>
              <p:cNvSpPr>
                <a:spLocks noChangeShapeType="1"/>
              </p:cNvSpPr>
              <p:nvPr/>
            </p:nvSpPr>
            <p:spPr bwMode="auto">
              <a:xfrm>
                <a:off x="244" y="17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6" name="Line 99"/>
              <p:cNvSpPr>
                <a:spLocks noChangeShapeType="1"/>
              </p:cNvSpPr>
              <p:nvPr/>
            </p:nvSpPr>
            <p:spPr bwMode="auto">
              <a:xfrm>
                <a:off x="244" y="167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7" name="Line 100"/>
              <p:cNvSpPr>
                <a:spLocks noChangeShapeType="1"/>
              </p:cNvSpPr>
              <p:nvPr/>
            </p:nvSpPr>
            <p:spPr bwMode="auto">
              <a:xfrm>
                <a:off x="244" y="16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8" name="Line 101"/>
              <p:cNvSpPr>
                <a:spLocks noChangeShapeType="1"/>
              </p:cNvSpPr>
              <p:nvPr/>
            </p:nvSpPr>
            <p:spPr bwMode="auto">
              <a:xfrm>
                <a:off x="244" y="159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09" name="Line 102"/>
              <p:cNvSpPr>
                <a:spLocks noChangeShapeType="1"/>
              </p:cNvSpPr>
              <p:nvPr/>
            </p:nvSpPr>
            <p:spPr bwMode="auto">
              <a:xfrm>
                <a:off x="244" y="15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0" name="Line 103"/>
              <p:cNvSpPr>
                <a:spLocks noChangeShapeType="1"/>
              </p:cNvSpPr>
              <p:nvPr/>
            </p:nvSpPr>
            <p:spPr bwMode="auto">
              <a:xfrm>
                <a:off x="244" y="15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1" name="Line 104"/>
              <p:cNvSpPr>
                <a:spLocks noChangeShapeType="1"/>
              </p:cNvSpPr>
              <p:nvPr/>
            </p:nvSpPr>
            <p:spPr bwMode="auto">
              <a:xfrm>
                <a:off x="244" y="14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2" name="Line 105"/>
              <p:cNvSpPr>
                <a:spLocks noChangeShapeType="1"/>
              </p:cNvSpPr>
              <p:nvPr/>
            </p:nvSpPr>
            <p:spPr bwMode="auto">
              <a:xfrm>
                <a:off x="244" y="14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3" name="Line 106"/>
              <p:cNvSpPr>
                <a:spLocks noChangeShapeType="1"/>
              </p:cNvSpPr>
              <p:nvPr/>
            </p:nvSpPr>
            <p:spPr bwMode="auto">
              <a:xfrm>
                <a:off x="244" y="13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4" name="Line 107"/>
              <p:cNvSpPr>
                <a:spLocks noChangeShapeType="1"/>
              </p:cNvSpPr>
              <p:nvPr/>
            </p:nvSpPr>
            <p:spPr bwMode="auto">
              <a:xfrm>
                <a:off x="244" y="13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5" name="Line 108"/>
              <p:cNvSpPr>
                <a:spLocks noChangeShapeType="1"/>
              </p:cNvSpPr>
              <p:nvPr/>
            </p:nvSpPr>
            <p:spPr bwMode="auto">
              <a:xfrm>
                <a:off x="244" y="1315"/>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6" name="Line 109"/>
              <p:cNvSpPr>
                <a:spLocks noChangeShapeType="1"/>
              </p:cNvSpPr>
              <p:nvPr/>
            </p:nvSpPr>
            <p:spPr bwMode="auto">
              <a:xfrm>
                <a:off x="244" y="12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7" name="Line 110"/>
              <p:cNvSpPr>
                <a:spLocks noChangeShapeType="1"/>
              </p:cNvSpPr>
              <p:nvPr/>
            </p:nvSpPr>
            <p:spPr bwMode="auto">
              <a:xfrm>
                <a:off x="244" y="12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8" name="Line 111"/>
              <p:cNvSpPr>
                <a:spLocks noChangeShapeType="1"/>
              </p:cNvSpPr>
              <p:nvPr/>
            </p:nvSpPr>
            <p:spPr bwMode="auto">
              <a:xfrm>
                <a:off x="244" y="11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19" name="Line 112"/>
              <p:cNvSpPr>
                <a:spLocks noChangeShapeType="1"/>
              </p:cNvSpPr>
              <p:nvPr/>
            </p:nvSpPr>
            <p:spPr bwMode="auto">
              <a:xfrm>
                <a:off x="244" y="11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0" name="Line 113"/>
              <p:cNvSpPr>
                <a:spLocks noChangeShapeType="1"/>
              </p:cNvSpPr>
              <p:nvPr/>
            </p:nvSpPr>
            <p:spPr bwMode="auto">
              <a:xfrm>
                <a:off x="244" y="111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1" name="Line 114"/>
              <p:cNvSpPr>
                <a:spLocks noChangeShapeType="1"/>
              </p:cNvSpPr>
              <p:nvPr/>
            </p:nvSpPr>
            <p:spPr bwMode="auto">
              <a:xfrm>
                <a:off x="244" y="10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2" name="Line 115"/>
              <p:cNvSpPr>
                <a:spLocks noChangeShapeType="1"/>
              </p:cNvSpPr>
              <p:nvPr/>
            </p:nvSpPr>
            <p:spPr bwMode="auto">
              <a:xfrm>
                <a:off x="244" y="10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3" name="Line 116"/>
              <p:cNvSpPr>
                <a:spLocks noChangeShapeType="1"/>
              </p:cNvSpPr>
              <p:nvPr/>
            </p:nvSpPr>
            <p:spPr bwMode="auto">
              <a:xfrm>
                <a:off x="244" y="9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4" name="Line 117"/>
              <p:cNvSpPr>
                <a:spLocks noChangeShapeType="1"/>
              </p:cNvSpPr>
              <p:nvPr/>
            </p:nvSpPr>
            <p:spPr bwMode="auto">
              <a:xfrm>
                <a:off x="244" y="9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5" name="Line 118"/>
              <p:cNvSpPr>
                <a:spLocks noChangeShapeType="1"/>
              </p:cNvSpPr>
              <p:nvPr/>
            </p:nvSpPr>
            <p:spPr bwMode="auto">
              <a:xfrm>
                <a:off x="244" y="91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6" name="Line 119"/>
              <p:cNvSpPr>
                <a:spLocks noChangeShapeType="1"/>
              </p:cNvSpPr>
              <p:nvPr/>
            </p:nvSpPr>
            <p:spPr bwMode="auto">
              <a:xfrm>
                <a:off x="244" y="8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7" name="Line 120"/>
              <p:cNvSpPr>
                <a:spLocks noChangeShapeType="1"/>
              </p:cNvSpPr>
              <p:nvPr/>
            </p:nvSpPr>
            <p:spPr bwMode="auto">
              <a:xfrm>
                <a:off x="244" y="8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8" name="Line 121"/>
              <p:cNvSpPr>
                <a:spLocks noChangeShapeType="1"/>
              </p:cNvSpPr>
              <p:nvPr/>
            </p:nvSpPr>
            <p:spPr bwMode="auto">
              <a:xfrm>
                <a:off x="244" y="7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29" name="Line 122"/>
              <p:cNvSpPr>
                <a:spLocks noChangeShapeType="1"/>
              </p:cNvSpPr>
              <p:nvPr/>
            </p:nvSpPr>
            <p:spPr bwMode="auto">
              <a:xfrm>
                <a:off x="244" y="7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0" name="Line 123"/>
              <p:cNvSpPr>
                <a:spLocks noChangeShapeType="1"/>
              </p:cNvSpPr>
              <p:nvPr/>
            </p:nvSpPr>
            <p:spPr bwMode="auto">
              <a:xfrm>
                <a:off x="244" y="71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1" name="Line 124"/>
              <p:cNvSpPr>
                <a:spLocks noChangeShapeType="1"/>
              </p:cNvSpPr>
              <p:nvPr/>
            </p:nvSpPr>
            <p:spPr bwMode="auto">
              <a:xfrm>
                <a:off x="244" y="67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2" name="Line 125"/>
              <p:cNvSpPr>
                <a:spLocks noChangeShapeType="1"/>
              </p:cNvSpPr>
              <p:nvPr/>
            </p:nvSpPr>
            <p:spPr bwMode="auto">
              <a:xfrm>
                <a:off x="244" y="63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3" name="Line 126"/>
              <p:cNvSpPr>
                <a:spLocks noChangeShapeType="1"/>
              </p:cNvSpPr>
              <p:nvPr/>
            </p:nvSpPr>
            <p:spPr bwMode="auto">
              <a:xfrm>
                <a:off x="244" y="59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4" name="Line 127"/>
              <p:cNvSpPr>
                <a:spLocks noChangeShapeType="1"/>
              </p:cNvSpPr>
              <p:nvPr/>
            </p:nvSpPr>
            <p:spPr bwMode="auto">
              <a:xfrm>
                <a:off x="244" y="554"/>
                <a:ext cx="5354" cy="0"/>
              </a:xfrm>
              <a:prstGeom prst="line">
                <a:avLst/>
              </a:prstGeom>
              <a:noFill/>
              <a:ln w="2" cap="flat">
                <a:solidFill>
                  <a:srgbClr val="C5E6B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5" name="Line 128"/>
              <p:cNvSpPr>
                <a:spLocks noChangeShapeType="1"/>
              </p:cNvSpPr>
              <p:nvPr/>
            </p:nvSpPr>
            <p:spPr bwMode="auto">
              <a:xfrm flipV="1">
                <a:off x="244"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6" name="Line 129"/>
              <p:cNvSpPr>
                <a:spLocks noChangeShapeType="1"/>
              </p:cNvSpPr>
              <p:nvPr/>
            </p:nvSpPr>
            <p:spPr bwMode="auto">
              <a:xfrm flipV="1">
                <a:off x="244"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7" name="Line 130"/>
              <p:cNvSpPr>
                <a:spLocks noChangeShapeType="1"/>
              </p:cNvSpPr>
              <p:nvPr/>
            </p:nvSpPr>
            <p:spPr bwMode="auto">
              <a:xfrm flipV="1">
                <a:off x="779"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8" name="Line 131"/>
              <p:cNvSpPr>
                <a:spLocks noChangeShapeType="1"/>
              </p:cNvSpPr>
              <p:nvPr/>
            </p:nvSpPr>
            <p:spPr bwMode="auto">
              <a:xfrm flipV="1">
                <a:off x="779"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39" name="Line 132"/>
              <p:cNvSpPr>
                <a:spLocks noChangeShapeType="1"/>
              </p:cNvSpPr>
              <p:nvPr/>
            </p:nvSpPr>
            <p:spPr bwMode="auto">
              <a:xfrm flipV="1">
                <a:off x="1314"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0" name="Line 133"/>
              <p:cNvSpPr>
                <a:spLocks noChangeShapeType="1"/>
              </p:cNvSpPr>
              <p:nvPr/>
            </p:nvSpPr>
            <p:spPr bwMode="auto">
              <a:xfrm flipV="1">
                <a:off x="1314"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1" name="Line 134"/>
              <p:cNvSpPr>
                <a:spLocks noChangeShapeType="1"/>
              </p:cNvSpPr>
              <p:nvPr/>
            </p:nvSpPr>
            <p:spPr bwMode="auto">
              <a:xfrm flipV="1">
                <a:off x="1850"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2" name="Line 135"/>
              <p:cNvSpPr>
                <a:spLocks noChangeShapeType="1"/>
              </p:cNvSpPr>
              <p:nvPr/>
            </p:nvSpPr>
            <p:spPr bwMode="auto">
              <a:xfrm flipV="1">
                <a:off x="1850"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3" name="Line 136"/>
              <p:cNvSpPr>
                <a:spLocks noChangeShapeType="1"/>
              </p:cNvSpPr>
              <p:nvPr/>
            </p:nvSpPr>
            <p:spPr bwMode="auto">
              <a:xfrm flipV="1">
                <a:off x="2386"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4" name="Line 137"/>
              <p:cNvSpPr>
                <a:spLocks noChangeShapeType="1"/>
              </p:cNvSpPr>
              <p:nvPr/>
            </p:nvSpPr>
            <p:spPr bwMode="auto">
              <a:xfrm flipV="1">
                <a:off x="2386"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5" name="Line 138"/>
              <p:cNvSpPr>
                <a:spLocks noChangeShapeType="1"/>
              </p:cNvSpPr>
              <p:nvPr/>
            </p:nvSpPr>
            <p:spPr bwMode="auto">
              <a:xfrm flipV="1">
                <a:off x="3456"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6" name="Line 139"/>
              <p:cNvSpPr>
                <a:spLocks noChangeShapeType="1"/>
              </p:cNvSpPr>
              <p:nvPr/>
            </p:nvSpPr>
            <p:spPr bwMode="auto">
              <a:xfrm flipV="1">
                <a:off x="3456"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7" name="Line 140"/>
              <p:cNvSpPr>
                <a:spLocks noChangeShapeType="1"/>
              </p:cNvSpPr>
              <p:nvPr/>
            </p:nvSpPr>
            <p:spPr bwMode="auto">
              <a:xfrm flipV="1">
                <a:off x="3992"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8" name="Line 141"/>
              <p:cNvSpPr>
                <a:spLocks noChangeShapeType="1"/>
              </p:cNvSpPr>
              <p:nvPr/>
            </p:nvSpPr>
            <p:spPr bwMode="auto">
              <a:xfrm flipV="1">
                <a:off x="3992"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49" name="Line 142"/>
              <p:cNvSpPr>
                <a:spLocks noChangeShapeType="1"/>
              </p:cNvSpPr>
              <p:nvPr/>
            </p:nvSpPr>
            <p:spPr bwMode="auto">
              <a:xfrm flipV="1">
                <a:off x="4528"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0" name="Line 143"/>
              <p:cNvSpPr>
                <a:spLocks noChangeShapeType="1"/>
              </p:cNvSpPr>
              <p:nvPr/>
            </p:nvSpPr>
            <p:spPr bwMode="auto">
              <a:xfrm flipV="1">
                <a:off x="4528"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1" name="Line 144"/>
              <p:cNvSpPr>
                <a:spLocks noChangeShapeType="1"/>
              </p:cNvSpPr>
              <p:nvPr/>
            </p:nvSpPr>
            <p:spPr bwMode="auto">
              <a:xfrm flipV="1">
                <a:off x="5063"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2" name="Line 145"/>
              <p:cNvSpPr>
                <a:spLocks noChangeShapeType="1"/>
              </p:cNvSpPr>
              <p:nvPr/>
            </p:nvSpPr>
            <p:spPr bwMode="auto">
              <a:xfrm flipV="1">
                <a:off x="5063"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3" name="Line 146"/>
              <p:cNvSpPr>
                <a:spLocks noChangeShapeType="1"/>
              </p:cNvSpPr>
              <p:nvPr/>
            </p:nvSpPr>
            <p:spPr bwMode="auto">
              <a:xfrm flipV="1">
                <a:off x="5598" y="554"/>
                <a:ext cx="0" cy="2802"/>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4" name="Line 147"/>
              <p:cNvSpPr>
                <a:spLocks noChangeShapeType="1"/>
              </p:cNvSpPr>
              <p:nvPr/>
            </p:nvSpPr>
            <p:spPr bwMode="auto">
              <a:xfrm flipV="1">
                <a:off x="5598" y="2938"/>
                <a:ext cx="0" cy="44"/>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5" name="Line 148"/>
              <p:cNvSpPr>
                <a:spLocks noChangeShapeType="1"/>
              </p:cNvSpPr>
              <p:nvPr/>
            </p:nvSpPr>
            <p:spPr bwMode="auto">
              <a:xfrm>
                <a:off x="244" y="3356"/>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6" name="Line 149"/>
              <p:cNvSpPr>
                <a:spLocks noChangeShapeType="1"/>
              </p:cNvSpPr>
              <p:nvPr/>
            </p:nvSpPr>
            <p:spPr bwMode="auto">
              <a:xfrm>
                <a:off x="2905" y="3356"/>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7" name="Line 150"/>
              <p:cNvSpPr>
                <a:spLocks noChangeShapeType="1"/>
              </p:cNvSpPr>
              <p:nvPr/>
            </p:nvSpPr>
            <p:spPr bwMode="auto">
              <a:xfrm>
                <a:off x="244" y="3156"/>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8" name="Line 151"/>
              <p:cNvSpPr>
                <a:spLocks noChangeShapeType="1"/>
              </p:cNvSpPr>
              <p:nvPr/>
            </p:nvSpPr>
            <p:spPr bwMode="auto">
              <a:xfrm>
                <a:off x="2905" y="3156"/>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59" name="Line 152"/>
              <p:cNvSpPr>
                <a:spLocks noChangeShapeType="1"/>
              </p:cNvSpPr>
              <p:nvPr/>
            </p:nvSpPr>
            <p:spPr bwMode="auto">
              <a:xfrm>
                <a:off x="244" y="27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0" name="Line 153"/>
              <p:cNvSpPr>
                <a:spLocks noChangeShapeType="1"/>
              </p:cNvSpPr>
              <p:nvPr/>
            </p:nvSpPr>
            <p:spPr bwMode="auto">
              <a:xfrm>
                <a:off x="2905" y="27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1" name="Line 154"/>
              <p:cNvSpPr>
                <a:spLocks noChangeShapeType="1"/>
              </p:cNvSpPr>
              <p:nvPr/>
            </p:nvSpPr>
            <p:spPr bwMode="auto">
              <a:xfrm>
                <a:off x="244" y="25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2" name="Line 155"/>
              <p:cNvSpPr>
                <a:spLocks noChangeShapeType="1"/>
              </p:cNvSpPr>
              <p:nvPr/>
            </p:nvSpPr>
            <p:spPr bwMode="auto">
              <a:xfrm>
                <a:off x="2905" y="25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3" name="Line 156"/>
              <p:cNvSpPr>
                <a:spLocks noChangeShapeType="1"/>
              </p:cNvSpPr>
              <p:nvPr/>
            </p:nvSpPr>
            <p:spPr bwMode="auto">
              <a:xfrm>
                <a:off x="244" y="23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4" name="Line 157"/>
              <p:cNvSpPr>
                <a:spLocks noChangeShapeType="1"/>
              </p:cNvSpPr>
              <p:nvPr/>
            </p:nvSpPr>
            <p:spPr bwMode="auto">
              <a:xfrm>
                <a:off x="2905" y="23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5" name="Line 158"/>
              <p:cNvSpPr>
                <a:spLocks noChangeShapeType="1"/>
              </p:cNvSpPr>
              <p:nvPr/>
            </p:nvSpPr>
            <p:spPr bwMode="auto">
              <a:xfrm>
                <a:off x="244" y="21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6" name="Line 159"/>
              <p:cNvSpPr>
                <a:spLocks noChangeShapeType="1"/>
              </p:cNvSpPr>
              <p:nvPr/>
            </p:nvSpPr>
            <p:spPr bwMode="auto">
              <a:xfrm>
                <a:off x="2905" y="21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7" name="Line 160"/>
              <p:cNvSpPr>
                <a:spLocks noChangeShapeType="1"/>
              </p:cNvSpPr>
              <p:nvPr/>
            </p:nvSpPr>
            <p:spPr bwMode="auto">
              <a:xfrm>
                <a:off x="244" y="1955"/>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68" name="Line 161"/>
              <p:cNvSpPr>
                <a:spLocks noChangeShapeType="1"/>
              </p:cNvSpPr>
              <p:nvPr/>
            </p:nvSpPr>
            <p:spPr bwMode="auto">
              <a:xfrm>
                <a:off x="2905" y="19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0" name="Line 163"/>
              <p:cNvSpPr>
                <a:spLocks noChangeShapeType="1"/>
              </p:cNvSpPr>
              <p:nvPr/>
            </p:nvSpPr>
            <p:spPr bwMode="auto">
              <a:xfrm>
                <a:off x="2905" y="1755"/>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1" name="Line 164"/>
              <p:cNvSpPr>
                <a:spLocks noChangeShapeType="1"/>
              </p:cNvSpPr>
              <p:nvPr/>
            </p:nvSpPr>
            <p:spPr bwMode="auto">
              <a:xfrm>
                <a:off x="244" y="15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2" name="Line 165"/>
              <p:cNvSpPr>
                <a:spLocks noChangeShapeType="1"/>
              </p:cNvSpPr>
              <p:nvPr/>
            </p:nvSpPr>
            <p:spPr bwMode="auto">
              <a:xfrm>
                <a:off x="2905" y="15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3" name="Line 166"/>
              <p:cNvSpPr>
                <a:spLocks noChangeShapeType="1"/>
              </p:cNvSpPr>
              <p:nvPr/>
            </p:nvSpPr>
            <p:spPr bwMode="auto">
              <a:xfrm>
                <a:off x="244" y="13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4" name="Line 167"/>
              <p:cNvSpPr>
                <a:spLocks noChangeShapeType="1"/>
              </p:cNvSpPr>
              <p:nvPr/>
            </p:nvSpPr>
            <p:spPr bwMode="auto">
              <a:xfrm>
                <a:off x="2905" y="13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5" name="Line 168"/>
              <p:cNvSpPr>
                <a:spLocks noChangeShapeType="1"/>
              </p:cNvSpPr>
              <p:nvPr/>
            </p:nvSpPr>
            <p:spPr bwMode="auto">
              <a:xfrm>
                <a:off x="244" y="11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6" name="Line 169"/>
              <p:cNvSpPr>
                <a:spLocks noChangeShapeType="1"/>
              </p:cNvSpPr>
              <p:nvPr/>
            </p:nvSpPr>
            <p:spPr bwMode="auto">
              <a:xfrm>
                <a:off x="2905" y="11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7" name="Line 170"/>
              <p:cNvSpPr>
                <a:spLocks noChangeShapeType="1"/>
              </p:cNvSpPr>
              <p:nvPr/>
            </p:nvSpPr>
            <p:spPr bwMode="auto">
              <a:xfrm>
                <a:off x="244" y="9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8" name="Line 171"/>
              <p:cNvSpPr>
                <a:spLocks noChangeShapeType="1"/>
              </p:cNvSpPr>
              <p:nvPr/>
            </p:nvSpPr>
            <p:spPr bwMode="auto">
              <a:xfrm>
                <a:off x="2905" y="9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79" name="Line 172"/>
              <p:cNvSpPr>
                <a:spLocks noChangeShapeType="1"/>
              </p:cNvSpPr>
              <p:nvPr/>
            </p:nvSpPr>
            <p:spPr bwMode="auto">
              <a:xfrm>
                <a:off x="244" y="7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0" name="Line 173"/>
              <p:cNvSpPr>
                <a:spLocks noChangeShapeType="1"/>
              </p:cNvSpPr>
              <p:nvPr/>
            </p:nvSpPr>
            <p:spPr bwMode="auto">
              <a:xfrm>
                <a:off x="2905" y="7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1" name="Line 174"/>
              <p:cNvSpPr>
                <a:spLocks noChangeShapeType="1"/>
              </p:cNvSpPr>
              <p:nvPr/>
            </p:nvSpPr>
            <p:spPr bwMode="auto">
              <a:xfrm>
                <a:off x="244" y="554"/>
                <a:ext cx="5354" cy="0"/>
              </a:xfrm>
              <a:prstGeom prst="line">
                <a:avLst/>
              </a:prstGeom>
              <a:noFill/>
              <a:ln w="2" cap="flat">
                <a:solidFill>
                  <a:srgbClr val="3CB37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2" name="Line 175"/>
              <p:cNvSpPr>
                <a:spLocks noChangeShapeType="1"/>
              </p:cNvSpPr>
              <p:nvPr/>
            </p:nvSpPr>
            <p:spPr bwMode="auto">
              <a:xfrm>
                <a:off x="2905" y="554"/>
                <a:ext cx="3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3" name="Line 176"/>
              <p:cNvSpPr>
                <a:spLocks noChangeShapeType="1"/>
              </p:cNvSpPr>
              <p:nvPr/>
            </p:nvSpPr>
            <p:spPr bwMode="auto">
              <a:xfrm>
                <a:off x="244" y="2956"/>
                <a:ext cx="5354"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4" name="Freeform 177"/>
              <p:cNvSpPr>
                <a:spLocks/>
              </p:cNvSpPr>
              <p:nvPr/>
            </p:nvSpPr>
            <p:spPr bwMode="auto">
              <a:xfrm>
                <a:off x="5598" y="2928"/>
                <a:ext cx="42" cy="55"/>
              </a:xfrm>
              <a:custGeom>
                <a:avLst/>
                <a:gdLst>
                  <a:gd name="T0" fmla="*/ 0 w 42"/>
                  <a:gd name="T1" fmla="*/ 55 h 55"/>
                  <a:gd name="T2" fmla="*/ 0 w 42"/>
                  <a:gd name="T3" fmla="*/ 0 h 55"/>
                  <a:gd name="T4" fmla="*/ 42 w 42"/>
                  <a:gd name="T5" fmla="*/ 28 h 55"/>
                  <a:gd name="T6" fmla="*/ 0 w 42"/>
                  <a:gd name="T7" fmla="*/ 55 h 55"/>
                </a:gdLst>
                <a:ahLst/>
                <a:cxnLst>
                  <a:cxn ang="0">
                    <a:pos x="T0" y="T1"/>
                  </a:cxn>
                  <a:cxn ang="0">
                    <a:pos x="T2" y="T3"/>
                  </a:cxn>
                  <a:cxn ang="0">
                    <a:pos x="T4" y="T5"/>
                  </a:cxn>
                  <a:cxn ang="0">
                    <a:pos x="T6" y="T7"/>
                  </a:cxn>
                </a:cxnLst>
                <a:rect l="0" t="0" r="r" b="b"/>
                <a:pathLst>
                  <a:path w="42" h="55">
                    <a:moveTo>
                      <a:pt x="0" y="55"/>
                    </a:moveTo>
                    <a:lnTo>
                      <a:pt x="0" y="0"/>
                    </a:lnTo>
                    <a:lnTo>
                      <a:pt x="42" y="28"/>
                    </a:lnTo>
                    <a:lnTo>
                      <a:pt x="0" y="55"/>
                    </a:lnTo>
                    <a:close/>
                  </a:path>
                </a:pathLst>
              </a:custGeom>
              <a:solidFill>
                <a:srgbClr val="00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185" name="Line 178"/>
              <p:cNvSpPr>
                <a:spLocks noChangeShapeType="1"/>
              </p:cNvSpPr>
              <p:nvPr/>
            </p:nvSpPr>
            <p:spPr bwMode="auto">
              <a:xfrm flipV="1">
                <a:off x="2921" y="554"/>
                <a:ext cx="0" cy="2802"/>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6" name="Freeform 179"/>
              <p:cNvSpPr>
                <a:spLocks/>
              </p:cNvSpPr>
              <p:nvPr/>
            </p:nvSpPr>
            <p:spPr bwMode="auto">
              <a:xfrm>
                <a:off x="2900" y="499"/>
                <a:ext cx="42" cy="55"/>
              </a:xfrm>
              <a:custGeom>
                <a:avLst/>
                <a:gdLst>
                  <a:gd name="T0" fmla="*/ 0 w 42"/>
                  <a:gd name="T1" fmla="*/ 55 h 55"/>
                  <a:gd name="T2" fmla="*/ 42 w 42"/>
                  <a:gd name="T3" fmla="*/ 55 h 55"/>
                  <a:gd name="T4" fmla="*/ 21 w 42"/>
                  <a:gd name="T5" fmla="*/ 0 h 55"/>
                  <a:gd name="T6" fmla="*/ 0 w 42"/>
                  <a:gd name="T7" fmla="*/ 55 h 55"/>
                </a:gdLst>
                <a:ahLst/>
                <a:cxnLst>
                  <a:cxn ang="0">
                    <a:pos x="T0" y="T1"/>
                  </a:cxn>
                  <a:cxn ang="0">
                    <a:pos x="T2" y="T3"/>
                  </a:cxn>
                  <a:cxn ang="0">
                    <a:pos x="T4" y="T5"/>
                  </a:cxn>
                  <a:cxn ang="0">
                    <a:pos x="T6" y="T7"/>
                  </a:cxn>
                </a:cxnLst>
                <a:rect l="0" t="0" r="r" b="b"/>
                <a:pathLst>
                  <a:path w="42" h="55">
                    <a:moveTo>
                      <a:pt x="0" y="55"/>
                    </a:moveTo>
                    <a:lnTo>
                      <a:pt x="42" y="55"/>
                    </a:lnTo>
                    <a:lnTo>
                      <a:pt x="21" y="0"/>
                    </a:lnTo>
                    <a:lnTo>
                      <a:pt x="0" y="55"/>
                    </a:lnTo>
                    <a:close/>
                  </a:path>
                </a:pathLst>
              </a:custGeom>
              <a:solidFill>
                <a:srgbClr val="00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188" name="Line 181"/>
              <p:cNvSpPr>
                <a:spLocks noChangeShapeType="1"/>
              </p:cNvSpPr>
              <p:nvPr/>
            </p:nvSpPr>
            <p:spPr bwMode="auto">
              <a:xfrm flipV="1">
                <a:off x="244"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89" name="Rectangle 182"/>
              <p:cNvSpPr>
                <a:spLocks noChangeArrowheads="1"/>
              </p:cNvSpPr>
              <p:nvPr/>
            </p:nvSpPr>
            <p:spPr bwMode="auto">
              <a:xfrm>
                <a:off x="188"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0" name="Line 183"/>
              <p:cNvSpPr>
                <a:spLocks noChangeShapeType="1"/>
              </p:cNvSpPr>
              <p:nvPr/>
            </p:nvSpPr>
            <p:spPr bwMode="auto">
              <a:xfrm flipV="1">
                <a:off x="779"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1" name="Rectangle 184"/>
              <p:cNvSpPr>
                <a:spLocks noChangeArrowheads="1"/>
              </p:cNvSpPr>
              <p:nvPr/>
            </p:nvSpPr>
            <p:spPr bwMode="auto">
              <a:xfrm>
                <a:off x="723"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2" name="Line 185"/>
              <p:cNvSpPr>
                <a:spLocks noChangeShapeType="1"/>
              </p:cNvSpPr>
              <p:nvPr/>
            </p:nvSpPr>
            <p:spPr bwMode="auto">
              <a:xfrm flipV="1">
                <a:off x="1314"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3" name="Rectangle 186"/>
              <p:cNvSpPr>
                <a:spLocks noChangeArrowheads="1"/>
              </p:cNvSpPr>
              <p:nvPr/>
            </p:nvSpPr>
            <p:spPr bwMode="auto">
              <a:xfrm>
                <a:off x="1259"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4" name="Line 187"/>
              <p:cNvSpPr>
                <a:spLocks noChangeShapeType="1"/>
              </p:cNvSpPr>
              <p:nvPr/>
            </p:nvSpPr>
            <p:spPr bwMode="auto">
              <a:xfrm flipV="1">
                <a:off x="1850"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5" name="Rectangle 188"/>
              <p:cNvSpPr>
                <a:spLocks noChangeArrowheads="1"/>
              </p:cNvSpPr>
              <p:nvPr/>
            </p:nvSpPr>
            <p:spPr bwMode="auto">
              <a:xfrm>
                <a:off x="1795"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6" name="Line 189"/>
              <p:cNvSpPr>
                <a:spLocks noChangeShapeType="1"/>
              </p:cNvSpPr>
              <p:nvPr/>
            </p:nvSpPr>
            <p:spPr bwMode="auto">
              <a:xfrm flipV="1">
                <a:off x="2386"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7" name="Rectangle 190"/>
              <p:cNvSpPr>
                <a:spLocks noChangeArrowheads="1"/>
              </p:cNvSpPr>
              <p:nvPr/>
            </p:nvSpPr>
            <p:spPr bwMode="auto">
              <a:xfrm>
                <a:off x="2331" y="3002"/>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 name="Line 191"/>
              <p:cNvSpPr>
                <a:spLocks noChangeShapeType="1"/>
              </p:cNvSpPr>
              <p:nvPr/>
            </p:nvSpPr>
            <p:spPr bwMode="auto">
              <a:xfrm flipV="1">
                <a:off x="3456"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99" name="Rectangle 192"/>
              <p:cNvSpPr>
                <a:spLocks noChangeArrowheads="1"/>
              </p:cNvSpPr>
              <p:nvPr/>
            </p:nvSpPr>
            <p:spPr bwMode="auto">
              <a:xfrm>
                <a:off x="3423"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0" name="Line 193"/>
              <p:cNvSpPr>
                <a:spLocks noChangeShapeType="1"/>
              </p:cNvSpPr>
              <p:nvPr/>
            </p:nvSpPr>
            <p:spPr bwMode="auto">
              <a:xfrm flipV="1">
                <a:off x="3992"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1" name="Rectangle 194"/>
              <p:cNvSpPr>
                <a:spLocks noChangeArrowheads="1"/>
              </p:cNvSpPr>
              <p:nvPr/>
            </p:nvSpPr>
            <p:spPr bwMode="auto">
              <a:xfrm>
                <a:off x="3958"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2" name="Line 195"/>
              <p:cNvSpPr>
                <a:spLocks noChangeShapeType="1"/>
              </p:cNvSpPr>
              <p:nvPr/>
            </p:nvSpPr>
            <p:spPr bwMode="auto">
              <a:xfrm flipV="1">
                <a:off x="4528"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3" name="Rectangle 196"/>
              <p:cNvSpPr>
                <a:spLocks noChangeArrowheads="1"/>
              </p:cNvSpPr>
              <p:nvPr/>
            </p:nvSpPr>
            <p:spPr bwMode="auto">
              <a:xfrm>
                <a:off x="4494"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4" name="Line 197"/>
              <p:cNvSpPr>
                <a:spLocks noChangeShapeType="1"/>
              </p:cNvSpPr>
              <p:nvPr/>
            </p:nvSpPr>
            <p:spPr bwMode="auto">
              <a:xfrm flipV="1">
                <a:off x="5063"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5" name="Rectangle 198"/>
              <p:cNvSpPr>
                <a:spLocks noChangeArrowheads="1"/>
              </p:cNvSpPr>
              <p:nvPr/>
            </p:nvSpPr>
            <p:spPr bwMode="auto">
              <a:xfrm>
                <a:off x="5030"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6" name="Line 199"/>
              <p:cNvSpPr>
                <a:spLocks noChangeShapeType="1"/>
              </p:cNvSpPr>
              <p:nvPr/>
            </p:nvSpPr>
            <p:spPr bwMode="auto">
              <a:xfrm flipV="1">
                <a:off x="5598" y="2927"/>
                <a:ext cx="0" cy="66"/>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7" name="Rectangle 200"/>
              <p:cNvSpPr>
                <a:spLocks noChangeArrowheads="1"/>
              </p:cNvSpPr>
              <p:nvPr/>
            </p:nvSpPr>
            <p:spPr bwMode="auto">
              <a:xfrm>
                <a:off x="5566" y="3002"/>
                <a:ext cx="7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8" name="Line 201"/>
              <p:cNvSpPr>
                <a:spLocks noChangeShapeType="1"/>
              </p:cNvSpPr>
              <p:nvPr/>
            </p:nvSpPr>
            <p:spPr bwMode="auto">
              <a:xfrm>
                <a:off x="2896" y="3356"/>
                <a:ext cx="51"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09" name="Rectangle 202"/>
              <p:cNvSpPr>
                <a:spLocks noChangeArrowheads="1"/>
              </p:cNvSpPr>
              <p:nvPr/>
            </p:nvSpPr>
            <p:spPr bwMode="auto">
              <a:xfrm>
                <a:off x="2755" y="3314"/>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0" name="Line 203"/>
              <p:cNvSpPr>
                <a:spLocks noChangeShapeType="1"/>
              </p:cNvSpPr>
              <p:nvPr/>
            </p:nvSpPr>
            <p:spPr bwMode="auto">
              <a:xfrm>
                <a:off x="2896" y="3156"/>
                <a:ext cx="51"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11" name="Rectangle 204"/>
              <p:cNvSpPr>
                <a:spLocks noChangeArrowheads="1"/>
              </p:cNvSpPr>
              <p:nvPr/>
            </p:nvSpPr>
            <p:spPr bwMode="auto">
              <a:xfrm>
                <a:off x="2755" y="3114"/>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2" name="Line 205"/>
              <p:cNvSpPr>
                <a:spLocks noChangeShapeType="1"/>
              </p:cNvSpPr>
              <p:nvPr/>
            </p:nvSpPr>
            <p:spPr bwMode="auto">
              <a:xfrm>
                <a:off x="2896" y="2755"/>
                <a:ext cx="51"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grpSp>
        <p:sp>
          <p:nvSpPr>
            <p:cNvPr id="5" name="Rectangle 207"/>
            <p:cNvSpPr>
              <a:spLocks noChangeArrowheads="1"/>
            </p:cNvSpPr>
            <p:nvPr/>
          </p:nvSpPr>
          <p:spPr bwMode="auto">
            <a:xfrm>
              <a:off x="4408806" y="43545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Line 208"/>
            <p:cNvSpPr>
              <a:spLocks noChangeShapeType="1"/>
            </p:cNvSpPr>
            <p:nvPr/>
          </p:nvSpPr>
          <p:spPr bwMode="auto">
            <a:xfrm>
              <a:off x="4569144" y="41036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Rectangle 209"/>
            <p:cNvSpPr>
              <a:spLocks noChangeArrowheads="1"/>
            </p:cNvSpPr>
            <p:nvPr/>
          </p:nvSpPr>
          <p:spPr bwMode="auto">
            <a:xfrm>
              <a:off x="4408806" y="40370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Line 210"/>
            <p:cNvSpPr>
              <a:spLocks noChangeShapeType="1"/>
            </p:cNvSpPr>
            <p:nvPr/>
          </p:nvSpPr>
          <p:spPr bwMode="auto">
            <a:xfrm>
              <a:off x="4569144" y="37861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Rectangle 211"/>
            <p:cNvSpPr>
              <a:spLocks noChangeArrowheads="1"/>
            </p:cNvSpPr>
            <p:nvPr/>
          </p:nvSpPr>
          <p:spPr bwMode="auto">
            <a:xfrm>
              <a:off x="4408806" y="37195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Line 212"/>
            <p:cNvSpPr>
              <a:spLocks noChangeShapeType="1"/>
            </p:cNvSpPr>
            <p:nvPr/>
          </p:nvSpPr>
          <p:spPr bwMode="auto">
            <a:xfrm>
              <a:off x="4569144" y="34686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 name="Rectangle 213"/>
            <p:cNvSpPr>
              <a:spLocks noChangeArrowheads="1"/>
            </p:cNvSpPr>
            <p:nvPr/>
          </p:nvSpPr>
          <p:spPr bwMode="auto">
            <a:xfrm>
              <a:off x="4408806" y="3402013"/>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Line 214"/>
            <p:cNvSpPr>
              <a:spLocks noChangeShapeType="1"/>
            </p:cNvSpPr>
            <p:nvPr/>
          </p:nvSpPr>
          <p:spPr bwMode="auto">
            <a:xfrm>
              <a:off x="4569144" y="31511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3" name="Rectangle 215"/>
            <p:cNvSpPr>
              <a:spLocks noChangeArrowheads="1"/>
            </p:cNvSpPr>
            <p:nvPr/>
          </p:nvSpPr>
          <p:spPr bwMode="auto">
            <a:xfrm>
              <a:off x="4408806" y="3082926"/>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Line 216"/>
            <p:cNvSpPr>
              <a:spLocks noChangeShapeType="1"/>
            </p:cNvSpPr>
            <p:nvPr/>
          </p:nvSpPr>
          <p:spPr bwMode="auto">
            <a:xfrm>
              <a:off x="4569144" y="2833688"/>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5" name="Rectangle 217"/>
            <p:cNvSpPr>
              <a:spLocks noChangeArrowheads="1"/>
            </p:cNvSpPr>
            <p:nvPr/>
          </p:nvSpPr>
          <p:spPr bwMode="auto">
            <a:xfrm>
              <a:off x="4408806" y="2765426"/>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for Autograph Uni"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Line 218"/>
            <p:cNvSpPr>
              <a:spLocks noChangeShapeType="1"/>
            </p:cNvSpPr>
            <p:nvPr/>
          </p:nvSpPr>
          <p:spPr bwMode="auto">
            <a:xfrm>
              <a:off x="4569144" y="25146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7" name="Rectangle 219"/>
            <p:cNvSpPr>
              <a:spLocks noChangeArrowheads="1"/>
            </p:cNvSpPr>
            <p:nvPr/>
          </p:nvSpPr>
          <p:spPr bwMode="auto">
            <a:xfrm>
              <a:off x="4408806" y="2447926"/>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Line 220"/>
            <p:cNvSpPr>
              <a:spLocks noChangeShapeType="1"/>
            </p:cNvSpPr>
            <p:nvPr/>
          </p:nvSpPr>
          <p:spPr bwMode="auto">
            <a:xfrm>
              <a:off x="4569144" y="21971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9" name="Rectangle 221"/>
            <p:cNvSpPr>
              <a:spLocks noChangeArrowheads="1"/>
            </p:cNvSpPr>
            <p:nvPr/>
          </p:nvSpPr>
          <p:spPr bwMode="auto">
            <a:xfrm>
              <a:off x="4408806" y="2128838"/>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222"/>
            <p:cNvSpPr>
              <a:spLocks noChangeShapeType="1"/>
            </p:cNvSpPr>
            <p:nvPr/>
          </p:nvSpPr>
          <p:spPr bwMode="auto">
            <a:xfrm>
              <a:off x="4569144" y="18796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1" name="Rectangle 223"/>
            <p:cNvSpPr>
              <a:spLocks noChangeArrowheads="1"/>
            </p:cNvSpPr>
            <p:nvPr/>
          </p:nvSpPr>
          <p:spPr bwMode="auto">
            <a:xfrm>
              <a:off x="4408806" y="1811338"/>
              <a:ext cx="114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224"/>
            <p:cNvSpPr>
              <a:spLocks noChangeShapeType="1"/>
            </p:cNvSpPr>
            <p:nvPr/>
          </p:nvSpPr>
          <p:spPr bwMode="auto">
            <a:xfrm>
              <a:off x="4569144" y="15621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3" name="Rectangle 225"/>
            <p:cNvSpPr>
              <a:spLocks noChangeArrowheads="1"/>
            </p:cNvSpPr>
            <p:nvPr/>
          </p:nvSpPr>
          <p:spPr bwMode="auto">
            <a:xfrm>
              <a:off x="4345306" y="1493838"/>
              <a:ext cx="1778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Line 226"/>
            <p:cNvSpPr>
              <a:spLocks noChangeShapeType="1"/>
            </p:cNvSpPr>
            <p:nvPr/>
          </p:nvSpPr>
          <p:spPr bwMode="auto">
            <a:xfrm>
              <a:off x="4569144" y="12446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5" name="Rectangle 227"/>
            <p:cNvSpPr>
              <a:spLocks noChangeArrowheads="1"/>
            </p:cNvSpPr>
            <p:nvPr/>
          </p:nvSpPr>
          <p:spPr bwMode="auto">
            <a:xfrm>
              <a:off x="4345306" y="1174751"/>
              <a:ext cx="1778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228"/>
            <p:cNvSpPr>
              <a:spLocks noChangeShapeType="1"/>
            </p:cNvSpPr>
            <p:nvPr/>
          </p:nvSpPr>
          <p:spPr bwMode="auto">
            <a:xfrm>
              <a:off x="4569144" y="927101"/>
              <a:ext cx="80963" cy="0"/>
            </a:xfrm>
            <a:prstGeom prst="line">
              <a:avLst/>
            </a:prstGeom>
            <a:noFill/>
            <a:ln w="11" cap="flat">
              <a:solidFill>
                <a:srgbClr val="009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7" name="Rectangle 229"/>
            <p:cNvSpPr>
              <a:spLocks noChangeArrowheads="1"/>
            </p:cNvSpPr>
            <p:nvPr/>
          </p:nvSpPr>
          <p:spPr bwMode="auto">
            <a:xfrm>
              <a:off x="4345306" y="857251"/>
              <a:ext cx="1778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0"/>
            <p:cNvSpPr>
              <a:spLocks noChangeArrowheads="1"/>
            </p:cNvSpPr>
            <p:nvPr/>
          </p:nvSpPr>
          <p:spPr bwMode="auto">
            <a:xfrm>
              <a:off x="8756969" y="4484688"/>
              <a:ext cx="1079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31"/>
            <p:cNvSpPr>
              <a:spLocks noChangeArrowheads="1"/>
            </p:cNvSpPr>
            <p:nvPr/>
          </p:nvSpPr>
          <p:spPr bwMode="auto">
            <a:xfrm>
              <a:off x="4700906" y="857251"/>
              <a:ext cx="1079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for Autograph Uni" pitchFamily="34"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57" name="Freeform 232"/>
          <p:cNvSpPr>
            <a:spLocks/>
          </p:cNvSpPr>
          <p:nvPr/>
        </p:nvSpPr>
        <p:spPr bwMode="auto">
          <a:xfrm>
            <a:off x="1654494" y="1327383"/>
            <a:ext cx="5908675" cy="3838575"/>
          </a:xfrm>
          <a:custGeom>
            <a:avLst/>
            <a:gdLst>
              <a:gd name="T0" fmla="*/ 54 w 3722"/>
              <a:gd name="T1" fmla="*/ 138 h 2418"/>
              <a:gd name="T2" fmla="*/ 114 w 3722"/>
              <a:gd name="T3" fmla="*/ 287 h 2418"/>
              <a:gd name="T4" fmla="*/ 174 w 3722"/>
              <a:gd name="T5" fmla="*/ 431 h 2418"/>
              <a:gd name="T6" fmla="*/ 235 w 3722"/>
              <a:gd name="T7" fmla="*/ 571 h 2418"/>
              <a:gd name="T8" fmla="*/ 295 w 3722"/>
              <a:gd name="T9" fmla="*/ 705 h 2418"/>
              <a:gd name="T10" fmla="*/ 355 w 3722"/>
              <a:gd name="T11" fmla="*/ 835 h 2418"/>
              <a:gd name="T12" fmla="*/ 415 w 3722"/>
              <a:gd name="T13" fmla="*/ 958 h 2418"/>
              <a:gd name="T14" fmla="*/ 476 w 3722"/>
              <a:gd name="T15" fmla="*/ 1077 h 2418"/>
              <a:gd name="T16" fmla="*/ 536 w 3722"/>
              <a:gd name="T17" fmla="*/ 1191 h 2418"/>
              <a:gd name="T18" fmla="*/ 596 w 3722"/>
              <a:gd name="T19" fmla="*/ 1301 h 2418"/>
              <a:gd name="T20" fmla="*/ 656 w 3722"/>
              <a:gd name="T21" fmla="*/ 1404 h 2418"/>
              <a:gd name="T22" fmla="*/ 716 w 3722"/>
              <a:gd name="T23" fmla="*/ 1503 h 2418"/>
              <a:gd name="T24" fmla="*/ 777 w 3722"/>
              <a:gd name="T25" fmla="*/ 1597 h 2418"/>
              <a:gd name="T26" fmla="*/ 837 w 3722"/>
              <a:gd name="T27" fmla="*/ 1686 h 2418"/>
              <a:gd name="T28" fmla="*/ 897 w 3722"/>
              <a:gd name="T29" fmla="*/ 1769 h 2418"/>
              <a:gd name="T30" fmla="*/ 958 w 3722"/>
              <a:gd name="T31" fmla="*/ 1847 h 2418"/>
              <a:gd name="T32" fmla="*/ 1018 w 3722"/>
              <a:gd name="T33" fmla="*/ 1921 h 2418"/>
              <a:gd name="T34" fmla="*/ 1078 w 3722"/>
              <a:gd name="T35" fmla="*/ 1989 h 2418"/>
              <a:gd name="T36" fmla="*/ 1138 w 3722"/>
              <a:gd name="T37" fmla="*/ 2053 h 2418"/>
              <a:gd name="T38" fmla="*/ 1198 w 3722"/>
              <a:gd name="T39" fmla="*/ 2111 h 2418"/>
              <a:gd name="T40" fmla="*/ 1258 w 3722"/>
              <a:gd name="T41" fmla="*/ 2164 h 2418"/>
              <a:gd name="T42" fmla="*/ 1319 w 3722"/>
              <a:gd name="T43" fmla="*/ 2213 h 2418"/>
              <a:gd name="T44" fmla="*/ 1379 w 3722"/>
              <a:gd name="T45" fmla="*/ 2256 h 2418"/>
              <a:gd name="T46" fmla="*/ 1439 w 3722"/>
              <a:gd name="T47" fmla="*/ 2293 h 2418"/>
              <a:gd name="T48" fmla="*/ 1500 w 3722"/>
              <a:gd name="T49" fmla="*/ 2327 h 2418"/>
              <a:gd name="T50" fmla="*/ 1560 w 3722"/>
              <a:gd name="T51" fmla="*/ 2354 h 2418"/>
              <a:gd name="T52" fmla="*/ 1620 w 3722"/>
              <a:gd name="T53" fmla="*/ 2377 h 2418"/>
              <a:gd name="T54" fmla="*/ 1680 w 3722"/>
              <a:gd name="T55" fmla="*/ 2395 h 2418"/>
              <a:gd name="T56" fmla="*/ 1740 w 3722"/>
              <a:gd name="T57" fmla="*/ 2408 h 2418"/>
              <a:gd name="T58" fmla="*/ 1801 w 3722"/>
              <a:gd name="T59" fmla="*/ 2415 h 2418"/>
              <a:gd name="T60" fmla="*/ 1861 w 3722"/>
              <a:gd name="T61" fmla="*/ 2418 h 2418"/>
              <a:gd name="T62" fmla="*/ 1922 w 3722"/>
              <a:gd name="T63" fmla="*/ 2415 h 2418"/>
              <a:gd name="T64" fmla="*/ 1982 w 3722"/>
              <a:gd name="T65" fmla="*/ 2408 h 2418"/>
              <a:gd name="T66" fmla="*/ 2042 w 3722"/>
              <a:gd name="T67" fmla="*/ 2395 h 2418"/>
              <a:gd name="T68" fmla="*/ 2102 w 3722"/>
              <a:gd name="T69" fmla="*/ 2377 h 2418"/>
              <a:gd name="T70" fmla="*/ 2162 w 3722"/>
              <a:gd name="T71" fmla="*/ 2354 h 2418"/>
              <a:gd name="T72" fmla="*/ 2223 w 3722"/>
              <a:gd name="T73" fmla="*/ 2327 h 2418"/>
              <a:gd name="T74" fmla="*/ 2283 w 3722"/>
              <a:gd name="T75" fmla="*/ 2293 h 2418"/>
              <a:gd name="T76" fmla="*/ 2343 w 3722"/>
              <a:gd name="T77" fmla="*/ 2256 h 2418"/>
              <a:gd name="T78" fmla="*/ 2403 w 3722"/>
              <a:gd name="T79" fmla="*/ 2213 h 2418"/>
              <a:gd name="T80" fmla="*/ 2464 w 3722"/>
              <a:gd name="T81" fmla="*/ 2164 h 2418"/>
              <a:gd name="T82" fmla="*/ 2524 w 3722"/>
              <a:gd name="T83" fmla="*/ 2111 h 2418"/>
              <a:gd name="T84" fmla="*/ 2584 w 3722"/>
              <a:gd name="T85" fmla="*/ 2053 h 2418"/>
              <a:gd name="T86" fmla="*/ 2644 w 3722"/>
              <a:gd name="T87" fmla="*/ 1989 h 2418"/>
              <a:gd name="T88" fmla="*/ 2704 w 3722"/>
              <a:gd name="T89" fmla="*/ 1921 h 2418"/>
              <a:gd name="T90" fmla="*/ 2765 w 3722"/>
              <a:gd name="T91" fmla="*/ 1847 h 2418"/>
              <a:gd name="T92" fmla="*/ 2825 w 3722"/>
              <a:gd name="T93" fmla="*/ 1769 h 2418"/>
              <a:gd name="T94" fmla="*/ 2885 w 3722"/>
              <a:gd name="T95" fmla="*/ 1686 h 2418"/>
              <a:gd name="T96" fmla="*/ 2945 w 3722"/>
              <a:gd name="T97" fmla="*/ 1597 h 2418"/>
              <a:gd name="T98" fmla="*/ 3006 w 3722"/>
              <a:gd name="T99" fmla="*/ 1503 h 2418"/>
              <a:gd name="T100" fmla="*/ 3066 w 3722"/>
              <a:gd name="T101" fmla="*/ 1404 h 2418"/>
              <a:gd name="T102" fmla="*/ 3126 w 3722"/>
              <a:gd name="T103" fmla="*/ 1301 h 2418"/>
              <a:gd name="T104" fmla="*/ 3186 w 3722"/>
              <a:gd name="T105" fmla="*/ 1191 h 2418"/>
              <a:gd name="T106" fmla="*/ 3247 w 3722"/>
              <a:gd name="T107" fmla="*/ 1077 h 2418"/>
              <a:gd name="T108" fmla="*/ 3307 w 3722"/>
              <a:gd name="T109" fmla="*/ 958 h 2418"/>
              <a:gd name="T110" fmla="*/ 3367 w 3722"/>
              <a:gd name="T111" fmla="*/ 835 h 2418"/>
              <a:gd name="T112" fmla="*/ 3427 w 3722"/>
              <a:gd name="T113" fmla="*/ 705 h 2418"/>
              <a:gd name="T114" fmla="*/ 3487 w 3722"/>
              <a:gd name="T115" fmla="*/ 571 h 2418"/>
              <a:gd name="T116" fmla="*/ 3548 w 3722"/>
              <a:gd name="T117" fmla="*/ 431 h 2418"/>
              <a:gd name="T118" fmla="*/ 3608 w 3722"/>
              <a:gd name="T119" fmla="*/ 287 h 2418"/>
              <a:gd name="T120" fmla="*/ 3668 w 3722"/>
              <a:gd name="T121" fmla="*/ 138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2" h="2418">
                <a:moveTo>
                  <a:pt x="0" y="0"/>
                </a:moveTo>
                <a:lnTo>
                  <a:pt x="7" y="18"/>
                </a:lnTo>
                <a:lnTo>
                  <a:pt x="14" y="35"/>
                </a:lnTo>
                <a:lnTo>
                  <a:pt x="20" y="53"/>
                </a:lnTo>
                <a:lnTo>
                  <a:pt x="27" y="70"/>
                </a:lnTo>
                <a:lnTo>
                  <a:pt x="34" y="87"/>
                </a:lnTo>
                <a:lnTo>
                  <a:pt x="41" y="104"/>
                </a:lnTo>
                <a:lnTo>
                  <a:pt x="47" y="121"/>
                </a:lnTo>
                <a:lnTo>
                  <a:pt x="54" y="138"/>
                </a:lnTo>
                <a:lnTo>
                  <a:pt x="61" y="155"/>
                </a:lnTo>
                <a:lnTo>
                  <a:pt x="67" y="171"/>
                </a:lnTo>
                <a:lnTo>
                  <a:pt x="74" y="188"/>
                </a:lnTo>
                <a:lnTo>
                  <a:pt x="81" y="205"/>
                </a:lnTo>
                <a:lnTo>
                  <a:pt x="87" y="221"/>
                </a:lnTo>
                <a:lnTo>
                  <a:pt x="94" y="238"/>
                </a:lnTo>
                <a:lnTo>
                  <a:pt x="101" y="254"/>
                </a:lnTo>
                <a:lnTo>
                  <a:pt x="107" y="271"/>
                </a:lnTo>
                <a:lnTo>
                  <a:pt x="114" y="287"/>
                </a:lnTo>
                <a:lnTo>
                  <a:pt x="121" y="304"/>
                </a:lnTo>
                <a:lnTo>
                  <a:pt x="128" y="320"/>
                </a:lnTo>
                <a:lnTo>
                  <a:pt x="134" y="336"/>
                </a:lnTo>
                <a:lnTo>
                  <a:pt x="141" y="352"/>
                </a:lnTo>
                <a:lnTo>
                  <a:pt x="148" y="368"/>
                </a:lnTo>
                <a:lnTo>
                  <a:pt x="154" y="384"/>
                </a:lnTo>
                <a:lnTo>
                  <a:pt x="161" y="400"/>
                </a:lnTo>
                <a:lnTo>
                  <a:pt x="168" y="416"/>
                </a:lnTo>
                <a:lnTo>
                  <a:pt x="174" y="431"/>
                </a:lnTo>
                <a:lnTo>
                  <a:pt x="181" y="447"/>
                </a:lnTo>
                <a:lnTo>
                  <a:pt x="188" y="463"/>
                </a:lnTo>
                <a:lnTo>
                  <a:pt x="194" y="478"/>
                </a:lnTo>
                <a:lnTo>
                  <a:pt x="201" y="494"/>
                </a:lnTo>
                <a:lnTo>
                  <a:pt x="208" y="510"/>
                </a:lnTo>
                <a:lnTo>
                  <a:pt x="215" y="525"/>
                </a:lnTo>
                <a:lnTo>
                  <a:pt x="221" y="540"/>
                </a:lnTo>
                <a:lnTo>
                  <a:pt x="228" y="556"/>
                </a:lnTo>
                <a:lnTo>
                  <a:pt x="235" y="571"/>
                </a:lnTo>
                <a:lnTo>
                  <a:pt x="241" y="586"/>
                </a:lnTo>
                <a:lnTo>
                  <a:pt x="248" y="601"/>
                </a:lnTo>
                <a:lnTo>
                  <a:pt x="254" y="616"/>
                </a:lnTo>
                <a:lnTo>
                  <a:pt x="261" y="632"/>
                </a:lnTo>
                <a:lnTo>
                  <a:pt x="268" y="646"/>
                </a:lnTo>
                <a:lnTo>
                  <a:pt x="275" y="661"/>
                </a:lnTo>
                <a:lnTo>
                  <a:pt x="281" y="676"/>
                </a:lnTo>
                <a:lnTo>
                  <a:pt x="288" y="690"/>
                </a:lnTo>
                <a:lnTo>
                  <a:pt x="295" y="705"/>
                </a:lnTo>
                <a:lnTo>
                  <a:pt x="301" y="720"/>
                </a:lnTo>
                <a:lnTo>
                  <a:pt x="308" y="735"/>
                </a:lnTo>
                <a:lnTo>
                  <a:pt x="315" y="749"/>
                </a:lnTo>
                <a:lnTo>
                  <a:pt x="322" y="763"/>
                </a:lnTo>
                <a:lnTo>
                  <a:pt x="328" y="778"/>
                </a:lnTo>
                <a:lnTo>
                  <a:pt x="335" y="792"/>
                </a:lnTo>
                <a:lnTo>
                  <a:pt x="341" y="806"/>
                </a:lnTo>
                <a:lnTo>
                  <a:pt x="349" y="820"/>
                </a:lnTo>
                <a:lnTo>
                  <a:pt x="355" y="835"/>
                </a:lnTo>
                <a:lnTo>
                  <a:pt x="362" y="848"/>
                </a:lnTo>
                <a:lnTo>
                  <a:pt x="368" y="862"/>
                </a:lnTo>
                <a:lnTo>
                  <a:pt x="375" y="877"/>
                </a:lnTo>
                <a:lnTo>
                  <a:pt x="382" y="890"/>
                </a:lnTo>
                <a:lnTo>
                  <a:pt x="389" y="904"/>
                </a:lnTo>
                <a:lnTo>
                  <a:pt x="395" y="917"/>
                </a:lnTo>
                <a:lnTo>
                  <a:pt x="402" y="931"/>
                </a:lnTo>
                <a:lnTo>
                  <a:pt x="409" y="945"/>
                </a:lnTo>
                <a:lnTo>
                  <a:pt x="415" y="958"/>
                </a:lnTo>
                <a:lnTo>
                  <a:pt x="422" y="972"/>
                </a:lnTo>
                <a:lnTo>
                  <a:pt x="429" y="985"/>
                </a:lnTo>
                <a:lnTo>
                  <a:pt x="436" y="999"/>
                </a:lnTo>
                <a:lnTo>
                  <a:pt x="442" y="1012"/>
                </a:lnTo>
                <a:lnTo>
                  <a:pt x="449" y="1025"/>
                </a:lnTo>
                <a:lnTo>
                  <a:pt x="455" y="1038"/>
                </a:lnTo>
                <a:lnTo>
                  <a:pt x="462" y="1052"/>
                </a:lnTo>
                <a:lnTo>
                  <a:pt x="469" y="1065"/>
                </a:lnTo>
                <a:lnTo>
                  <a:pt x="476" y="1077"/>
                </a:lnTo>
                <a:lnTo>
                  <a:pt x="482" y="1091"/>
                </a:lnTo>
                <a:lnTo>
                  <a:pt x="489" y="1103"/>
                </a:lnTo>
                <a:lnTo>
                  <a:pt x="496" y="1116"/>
                </a:lnTo>
                <a:lnTo>
                  <a:pt x="502" y="1129"/>
                </a:lnTo>
                <a:lnTo>
                  <a:pt x="509" y="1141"/>
                </a:lnTo>
                <a:lnTo>
                  <a:pt x="516" y="1154"/>
                </a:lnTo>
                <a:lnTo>
                  <a:pt x="523" y="1167"/>
                </a:lnTo>
                <a:lnTo>
                  <a:pt x="529" y="1179"/>
                </a:lnTo>
                <a:lnTo>
                  <a:pt x="536" y="1191"/>
                </a:lnTo>
                <a:lnTo>
                  <a:pt x="542" y="1204"/>
                </a:lnTo>
                <a:lnTo>
                  <a:pt x="549" y="1216"/>
                </a:lnTo>
                <a:lnTo>
                  <a:pt x="556" y="1228"/>
                </a:lnTo>
                <a:lnTo>
                  <a:pt x="563" y="1241"/>
                </a:lnTo>
                <a:lnTo>
                  <a:pt x="569" y="1252"/>
                </a:lnTo>
                <a:lnTo>
                  <a:pt x="576" y="1265"/>
                </a:lnTo>
                <a:lnTo>
                  <a:pt x="583" y="1277"/>
                </a:lnTo>
                <a:lnTo>
                  <a:pt x="589" y="1289"/>
                </a:lnTo>
                <a:lnTo>
                  <a:pt x="596" y="1301"/>
                </a:lnTo>
                <a:lnTo>
                  <a:pt x="603" y="1312"/>
                </a:lnTo>
                <a:lnTo>
                  <a:pt x="610" y="1324"/>
                </a:lnTo>
                <a:lnTo>
                  <a:pt x="616" y="1336"/>
                </a:lnTo>
                <a:lnTo>
                  <a:pt x="623" y="1347"/>
                </a:lnTo>
                <a:lnTo>
                  <a:pt x="629" y="1359"/>
                </a:lnTo>
                <a:lnTo>
                  <a:pt x="636" y="1370"/>
                </a:lnTo>
                <a:lnTo>
                  <a:pt x="643" y="1382"/>
                </a:lnTo>
                <a:lnTo>
                  <a:pt x="649" y="1393"/>
                </a:lnTo>
                <a:lnTo>
                  <a:pt x="656" y="1404"/>
                </a:lnTo>
                <a:lnTo>
                  <a:pt x="663" y="1416"/>
                </a:lnTo>
                <a:lnTo>
                  <a:pt x="670" y="1427"/>
                </a:lnTo>
                <a:lnTo>
                  <a:pt x="676" y="1438"/>
                </a:lnTo>
                <a:lnTo>
                  <a:pt x="683" y="1449"/>
                </a:lnTo>
                <a:lnTo>
                  <a:pt x="690" y="1460"/>
                </a:lnTo>
                <a:lnTo>
                  <a:pt x="696" y="1471"/>
                </a:lnTo>
                <a:lnTo>
                  <a:pt x="703" y="1481"/>
                </a:lnTo>
                <a:lnTo>
                  <a:pt x="710" y="1492"/>
                </a:lnTo>
                <a:lnTo>
                  <a:pt x="716" y="1503"/>
                </a:lnTo>
                <a:lnTo>
                  <a:pt x="723" y="1514"/>
                </a:lnTo>
                <a:lnTo>
                  <a:pt x="730" y="1525"/>
                </a:lnTo>
                <a:lnTo>
                  <a:pt x="737" y="1535"/>
                </a:lnTo>
                <a:lnTo>
                  <a:pt x="743" y="1545"/>
                </a:lnTo>
                <a:lnTo>
                  <a:pt x="750" y="1556"/>
                </a:lnTo>
                <a:lnTo>
                  <a:pt x="757" y="1566"/>
                </a:lnTo>
                <a:lnTo>
                  <a:pt x="763" y="1576"/>
                </a:lnTo>
                <a:lnTo>
                  <a:pt x="770" y="1587"/>
                </a:lnTo>
                <a:lnTo>
                  <a:pt x="777" y="1597"/>
                </a:lnTo>
                <a:lnTo>
                  <a:pt x="784" y="1607"/>
                </a:lnTo>
                <a:lnTo>
                  <a:pt x="790" y="1617"/>
                </a:lnTo>
                <a:lnTo>
                  <a:pt x="797" y="1627"/>
                </a:lnTo>
                <a:lnTo>
                  <a:pt x="803" y="1637"/>
                </a:lnTo>
                <a:lnTo>
                  <a:pt x="810" y="1647"/>
                </a:lnTo>
                <a:lnTo>
                  <a:pt x="817" y="1656"/>
                </a:lnTo>
                <a:lnTo>
                  <a:pt x="824" y="1666"/>
                </a:lnTo>
                <a:lnTo>
                  <a:pt x="830" y="1676"/>
                </a:lnTo>
                <a:lnTo>
                  <a:pt x="837" y="1686"/>
                </a:lnTo>
                <a:lnTo>
                  <a:pt x="844" y="1695"/>
                </a:lnTo>
                <a:lnTo>
                  <a:pt x="850" y="1705"/>
                </a:lnTo>
                <a:lnTo>
                  <a:pt x="857" y="1714"/>
                </a:lnTo>
                <a:lnTo>
                  <a:pt x="864" y="1723"/>
                </a:lnTo>
                <a:lnTo>
                  <a:pt x="871" y="1733"/>
                </a:lnTo>
                <a:lnTo>
                  <a:pt x="877" y="1741"/>
                </a:lnTo>
                <a:lnTo>
                  <a:pt x="884" y="1751"/>
                </a:lnTo>
                <a:lnTo>
                  <a:pt x="891" y="1760"/>
                </a:lnTo>
                <a:lnTo>
                  <a:pt x="897" y="1769"/>
                </a:lnTo>
                <a:lnTo>
                  <a:pt x="904" y="1778"/>
                </a:lnTo>
                <a:lnTo>
                  <a:pt x="911" y="1787"/>
                </a:lnTo>
                <a:lnTo>
                  <a:pt x="917" y="1796"/>
                </a:lnTo>
                <a:lnTo>
                  <a:pt x="924" y="1805"/>
                </a:lnTo>
                <a:lnTo>
                  <a:pt x="931" y="1813"/>
                </a:lnTo>
                <a:lnTo>
                  <a:pt x="937" y="1822"/>
                </a:lnTo>
                <a:lnTo>
                  <a:pt x="944" y="1831"/>
                </a:lnTo>
                <a:lnTo>
                  <a:pt x="951" y="1839"/>
                </a:lnTo>
                <a:lnTo>
                  <a:pt x="958" y="1847"/>
                </a:lnTo>
                <a:lnTo>
                  <a:pt x="964" y="1856"/>
                </a:lnTo>
                <a:lnTo>
                  <a:pt x="971" y="1865"/>
                </a:lnTo>
                <a:lnTo>
                  <a:pt x="978" y="1873"/>
                </a:lnTo>
                <a:lnTo>
                  <a:pt x="984" y="1881"/>
                </a:lnTo>
                <a:lnTo>
                  <a:pt x="991" y="1889"/>
                </a:lnTo>
                <a:lnTo>
                  <a:pt x="997" y="1897"/>
                </a:lnTo>
                <a:lnTo>
                  <a:pt x="1004" y="1905"/>
                </a:lnTo>
                <a:lnTo>
                  <a:pt x="1011" y="1913"/>
                </a:lnTo>
                <a:lnTo>
                  <a:pt x="1018" y="1921"/>
                </a:lnTo>
                <a:lnTo>
                  <a:pt x="1024" y="1929"/>
                </a:lnTo>
                <a:lnTo>
                  <a:pt x="1031" y="1936"/>
                </a:lnTo>
                <a:lnTo>
                  <a:pt x="1038" y="1945"/>
                </a:lnTo>
                <a:lnTo>
                  <a:pt x="1044" y="1952"/>
                </a:lnTo>
                <a:lnTo>
                  <a:pt x="1051" y="1960"/>
                </a:lnTo>
                <a:lnTo>
                  <a:pt x="1058" y="1967"/>
                </a:lnTo>
                <a:lnTo>
                  <a:pt x="1065" y="1975"/>
                </a:lnTo>
                <a:lnTo>
                  <a:pt x="1071" y="1982"/>
                </a:lnTo>
                <a:lnTo>
                  <a:pt x="1078" y="1989"/>
                </a:lnTo>
                <a:lnTo>
                  <a:pt x="1084" y="1997"/>
                </a:lnTo>
                <a:lnTo>
                  <a:pt x="1091" y="2004"/>
                </a:lnTo>
                <a:lnTo>
                  <a:pt x="1098" y="2011"/>
                </a:lnTo>
                <a:lnTo>
                  <a:pt x="1105" y="2018"/>
                </a:lnTo>
                <a:lnTo>
                  <a:pt x="1111" y="2025"/>
                </a:lnTo>
                <a:lnTo>
                  <a:pt x="1118" y="2033"/>
                </a:lnTo>
                <a:lnTo>
                  <a:pt x="1125" y="2039"/>
                </a:lnTo>
                <a:lnTo>
                  <a:pt x="1132" y="2046"/>
                </a:lnTo>
                <a:lnTo>
                  <a:pt x="1138" y="2053"/>
                </a:lnTo>
                <a:lnTo>
                  <a:pt x="1145" y="2060"/>
                </a:lnTo>
                <a:lnTo>
                  <a:pt x="1152" y="2067"/>
                </a:lnTo>
                <a:lnTo>
                  <a:pt x="1158" y="2073"/>
                </a:lnTo>
                <a:lnTo>
                  <a:pt x="1165" y="2079"/>
                </a:lnTo>
                <a:lnTo>
                  <a:pt x="1172" y="2086"/>
                </a:lnTo>
                <a:lnTo>
                  <a:pt x="1179" y="2092"/>
                </a:lnTo>
                <a:lnTo>
                  <a:pt x="1185" y="2099"/>
                </a:lnTo>
                <a:lnTo>
                  <a:pt x="1192" y="2105"/>
                </a:lnTo>
                <a:lnTo>
                  <a:pt x="1198" y="2111"/>
                </a:lnTo>
                <a:lnTo>
                  <a:pt x="1205" y="2117"/>
                </a:lnTo>
                <a:lnTo>
                  <a:pt x="1212" y="2123"/>
                </a:lnTo>
                <a:lnTo>
                  <a:pt x="1219" y="2129"/>
                </a:lnTo>
                <a:lnTo>
                  <a:pt x="1225" y="2136"/>
                </a:lnTo>
                <a:lnTo>
                  <a:pt x="1232" y="2141"/>
                </a:lnTo>
                <a:lnTo>
                  <a:pt x="1239" y="2147"/>
                </a:lnTo>
                <a:lnTo>
                  <a:pt x="1245" y="2153"/>
                </a:lnTo>
                <a:lnTo>
                  <a:pt x="1252" y="2159"/>
                </a:lnTo>
                <a:lnTo>
                  <a:pt x="1258" y="2164"/>
                </a:lnTo>
                <a:lnTo>
                  <a:pt x="1266" y="2170"/>
                </a:lnTo>
                <a:lnTo>
                  <a:pt x="1272" y="2175"/>
                </a:lnTo>
                <a:lnTo>
                  <a:pt x="1279" y="2181"/>
                </a:lnTo>
                <a:lnTo>
                  <a:pt x="1285" y="2186"/>
                </a:lnTo>
                <a:lnTo>
                  <a:pt x="1292" y="2192"/>
                </a:lnTo>
                <a:lnTo>
                  <a:pt x="1299" y="2197"/>
                </a:lnTo>
                <a:lnTo>
                  <a:pt x="1305" y="2202"/>
                </a:lnTo>
                <a:lnTo>
                  <a:pt x="1312" y="2207"/>
                </a:lnTo>
                <a:lnTo>
                  <a:pt x="1319" y="2213"/>
                </a:lnTo>
                <a:lnTo>
                  <a:pt x="1326" y="2217"/>
                </a:lnTo>
                <a:lnTo>
                  <a:pt x="1332" y="2222"/>
                </a:lnTo>
                <a:lnTo>
                  <a:pt x="1339" y="2228"/>
                </a:lnTo>
                <a:lnTo>
                  <a:pt x="1345" y="2232"/>
                </a:lnTo>
                <a:lnTo>
                  <a:pt x="1353" y="2237"/>
                </a:lnTo>
                <a:lnTo>
                  <a:pt x="1359" y="2242"/>
                </a:lnTo>
                <a:lnTo>
                  <a:pt x="1366" y="2247"/>
                </a:lnTo>
                <a:lnTo>
                  <a:pt x="1372" y="2251"/>
                </a:lnTo>
                <a:lnTo>
                  <a:pt x="1379" y="2256"/>
                </a:lnTo>
                <a:lnTo>
                  <a:pt x="1386" y="2260"/>
                </a:lnTo>
                <a:lnTo>
                  <a:pt x="1392" y="2264"/>
                </a:lnTo>
                <a:lnTo>
                  <a:pt x="1399" y="2268"/>
                </a:lnTo>
                <a:lnTo>
                  <a:pt x="1406" y="2273"/>
                </a:lnTo>
                <a:lnTo>
                  <a:pt x="1413" y="2277"/>
                </a:lnTo>
                <a:lnTo>
                  <a:pt x="1419" y="2281"/>
                </a:lnTo>
                <a:lnTo>
                  <a:pt x="1426" y="2286"/>
                </a:lnTo>
                <a:lnTo>
                  <a:pt x="1433" y="2289"/>
                </a:lnTo>
                <a:lnTo>
                  <a:pt x="1439" y="2293"/>
                </a:lnTo>
                <a:lnTo>
                  <a:pt x="1446" y="2297"/>
                </a:lnTo>
                <a:lnTo>
                  <a:pt x="1453" y="2301"/>
                </a:lnTo>
                <a:lnTo>
                  <a:pt x="1459" y="2305"/>
                </a:lnTo>
                <a:lnTo>
                  <a:pt x="1466" y="2309"/>
                </a:lnTo>
                <a:lnTo>
                  <a:pt x="1473" y="2312"/>
                </a:lnTo>
                <a:lnTo>
                  <a:pt x="1480" y="2316"/>
                </a:lnTo>
                <a:lnTo>
                  <a:pt x="1486" y="2320"/>
                </a:lnTo>
                <a:lnTo>
                  <a:pt x="1493" y="2323"/>
                </a:lnTo>
                <a:lnTo>
                  <a:pt x="1500" y="2327"/>
                </a:lnTo>
                <a:lnTo>
                  <a:pt x="1506" y="2330"/>
                </a:lnTo>
                <a:lnTo>
                  <a:pt x="1513" y="2333"/>
                </a:lnTo>
                <a:lnTo>
                  <a:pt x="1520" y="2336"/>
                </a:lnTo>
                <a:lnTo>
                  <a:pt x="1527" y="2339"/>
                </a:lnTo>
                <a:lnTo>
                  <a:pt x="1533" y="2343"/>
                </a:lnTo>
                <a:lnTo>
                  <a:pt x="1540" y="2346"/>
                </a:lnTo>
                <a:lnTo>
                  <a:pt x="1546" y="2348"/>
                </a:lnTo>
                <a:lnTo>
                  <a:pt x="1553" y="2351"/>
                </a:lnTo>
                <a:lnTo>
                  <a:pt x="1560" y="2354"/>
                </a:lnTo>
                <a:lnTo>
                  <a:pt x="1567" y="2357"/>
                </a:lnTo>
                <a:lnTo>
                  <a:pt x="1573" y="2360"/>
                </a:lnTo>
                <a:lnTo>
                  <a:pt x="1580" y="2362"/>
                </a:lnTo>
                <a:lnTo>
                  <a:pt x="1587" y="2365"/>
                </a:lnTo>
                <a:lnTo>
                  <a:pt x="1593" y="2367"/>
                </a:lnTo>
                <a:lnTo>
                  <a:pt x="1600" y="2370"/>
                </a:lnTo>
                <a:lnTo>
                  <a:pt x="1607" y="2373"/>
                </a:lnTo>
                <a:lnTo>
                  <a:pt x="1614" y="2375"/>
                </a:lnTo>
                <a:lnTo>
                  <a:pt x="1620" y="2377"/>
                </a:lnTo>
                <a:lnTo>
                  <a:pt x="1627" y="2380"/>
                </a:lnTo>
                <a:lnTo>
                  <a:pt x="1634" y="2381"/>
                </a:lnTo>
                <a:lnTo>
                  <a:pt x="1640" y="2384"/>
                </a:lnTo>
                <a:lnTo>
                  <a:pt x="1647" y="2386"/>
                </a:lnTo>
                <a:lnTo>
                  <a:pt x="1653" y="2388"/>
                </a:lnTo>
                <a:lnTo>
                  <a:pt x="1660" y="2389"/>
                </a:lnTo>
                <a:lnTo>
                  <a:pt x="1667" y="2392"/>
                </a:lnTo>
                <a:lnTo>
                  <a:pt x="1674" y="2393"/>
                </a:lnTo>
                <a:lnTo>
                  <a:pt x="1680" y="2395"/>
                </a:lnTo>
                <a:lnTo>
                  <a:pt x="1687" y="2396"/>
                </a:lnTo>
                <a:lnTo>
                  <a:pt x="1694" y="2398"/>
                </a:lnTo>
                <a:lnTo>
                  <a:pt x="1700" y="2400"/>
                </a:lnTo>
                <a:lnTo>
                  <a:pt x="1707" y="2401"/>
                </a:lnTo>
                <a:lnTo>
                  <a:pt x="1714" y="2403"/>
                </a:lnTo>
                <a:lnTo>
                  <a:pt x="1721" y="2404"/>
                </a:lnTo>
                <a:lnTo>
                  <a:pt x="1727" y="2405"/>
                </a:lnTo>
                <a:lnTo>
                  <a:pt x="1734" y="2406"/>
                </a:lnTo>
                <a:lnTo>
                  <a:pt x="1740" y="2408"/>
                </a:lnTo>
                <a:lnTo>
                  <a:pt x="1747" y="2409"/>
                </a:lnTo>
                <a:lnTo>
                  <a:pt x="1754" y="2409"/>
                </a:lnTo>
                <a:lnTo>
                  <a:pt x="1761" y="2411"/>
                </a:lnTo>
                <a:lnTo>
                  <a:pt x="1767" y="2412"/>
                </a:lnTo>
                <a:lnTo>
                  <a:pt x="1774" y="2412"/>
                </a:lnTo>
                <a:lnTo>
                  <a:pt x="1781" y="2413"/>
                </a:lnTo>
                <a:lnTo>
                  <a:pt x="1787" y="2414"/>
                </a:lnTo>
                <a:lnTo>
                  <a:pt x="1794" y="2415"/>
                </a:lnTo>
                <a:lnTo>
                  <a:pt x="1801" y="2415"/>
                </a:lnTo>
                <a:lnTo>
                  <a:pt x="1808" y="2416"/>
                </a:lnTo>
                <a:lnTo>
                  <a:pt x="1814" y="2416"/>
                </a:lnTo>
                <a:lnTo>
                  <a:pt x="1821" y="2416"/>
                </a:lnTo>
                <a:lnTo>
                  <a:pt x="1827" y="2417"/>
                </a:lnTo>
                <a:lnTo>
                  <a:pt x="1834" y="2417"/>
                </a:lnTo>
                <a:lnTo>
                  <a:pt x="1841" y="2417"/>
                </a:lnTo>
                <a:lnTo>
                  <a:pt x="1848" y="2418"/>
                </a:lnTo>
                <a:lnTo>
                  <a:pt x="1854" y="2418"/>
                </a:lnTo>
                <a:lnTo>
                  <a:pt x="1861" y="2418"/>
                </a:lnTo>
                <a:lnTo>
                  <a:pt x="1868" y="2418"/>
                </a:lnTo>
                <a:lnTo>
                  <a:pt x="1875" y="2418"/>
                </a:lnTo>
                <a:lnTo>
                  <a:pt x="1881" y="2417"/>
                </a:lnTo>
                <a:lnTo>
                  <a:pt x="1888" y="2417"/>
                </a:lnTo>
                <a:lnTo>
                  <a:pt x="1895" y="2417"/>
                </a:lnTo>
                <a:lnTo>
                  <a:pt x="1901" y="2416"/>
                </a:lnTo>
                <a:lnTo>
                  <a:pt x="1908" y="2416"/>
                </a:lnTo>
                <a:lnTo>
                  <a:pt x="1915" y="2416"/>
                </a:lnTo>
                <a:lnTo>
                  <a:pt x="1922" y="2415"/>
                </a:lnTo>
                <a:lnTo>
                  <a:pt x="1928" y="2415"/>
                </a:lnTo>
                <a:lnTo>
                  <a:pt x="1935" y="2414"/>
                </a:lnTo>
                <a:lnTo>
                  <a:pt x="1941" y="2413"/>
                </a:lnTo>
                <a:lnTo>
                  <a:pt x="1948" y="2412"/>
                </a:lnTo>
                <a:lnTo>
                  <a:pt x="1955" y="2412"/>
                </a:lnTo>
                <a:lnTo>
                  <a:pt x="1962" y="2411"/>
                </a:lnTo>
                <a:lnTo>
                  <a:pt x="1968" y="2409"/>
                </a:lnTo>
                <a:lnTo>
                  <a:pt x="1975" y="2409"/>
                </a:lnTo>
                <a:lnTo>
                  <a:pt x="1982" y="2408"/>
                </a:lnTo>
                <a:lnTo>
                  <a:pt x="1988" y="2406"/>
                </a:lnTo>
                <a:lnTo>
                  <a:pt x="1995" y="2405"/>
                </a:lnTo>
                <a:lnTo>
                  <a:pt x="2001" y="2404"/>
                </a:lnTo>
                <a:lnTo>
                  <a:pt x="2009" y="2403"/>
                </a:lnTo>
                <a:lnTo>
                  <a:pt x="2015" y="2401"/>
                </a:lnTo>
                <a:lnTo>
                  <a:pt x="2022" y="2400"/>
                </a:lnTo>
                <a:lnTo>
                  <a:pt x="2028" y="2398"/>
                </a:lnTo>
                <a:lnTo>
                  <a:pt x="2035" y="2396"/>
                </a:lnTo>
                <a:lnTo>
                  <a:pt x="2042" y="2395"/>
                </a:lnTo>
                <a:lnTo>
                  <a:pt x="2048" y="2393"/>
                </a:lnTo>
                <a:lnTo>
                  <a:pt x="2055" y="2392"/>
                </a:lnTo>
                <a:lnTo>
                  <a:pt x="2062" y="2389"/>
                </a:lnTo>
                <a:lnTo>
                  <a:pt x="2069" y="2388"/>
                </a:lnTo>
                <a:lnTo>
                  <a:pt x="2075" y="2386"/>
                </a:lnTo>
                <a:lnTo>
                  <a:pt x="2082" y="2384"/>
                </a:lnTo>
                <a:lnTo>
                  <a:pt x="2088" y="2381"/>
                </a:lnTo>
                <a:lnTo>
                  <a:pt x="2095" y="2380"/>
                </a:lnTo>
                <a:lnTo>
                  <a:pt x="2102" y="2377"/>
                </a:lnTo>
                <a:lnTo>
                  <a:pt x="2109" y="2375"/>
                </a:lnTo>
                <a:lnTo>
                  <a:pt x="2115" y="2373"/>
                </a:lnTo>
                <a:lnTo>
                  <a:pt x="2122" y="2370"/>
                </a:lnTo>
                <a:lnTo>
                  <a:pt x="2129" y="2367"/>
                </a:lnTo>
                <a:lnTo>
                  <a:pt x="2135" y="2365"/>
                </a:lnTo>
                <a:lnTo>
                  <a:pt x="2142" y="2362"/>
                </a:lnTo>
                <a:lnTo>
                  <a:pt x="2149" y="2360"/>
                </a:lnTo>
                <a:lnTo>
                  <a:pt x="2156" y="2357"/>
                </a:lnTo>
                <a:lnTo>
                  <a:pt x="2162" y="2354"/>
                </a:lnTo>
                <a:lnTo>
                  <a:pt x="2169" y="2351"/>
                </a:lnTo>
                <a:lnTo>
                  <a:pt x="2175" y="2348"/>
                </a:lnTo>
                <a:lnTo>
                  <a:pt x="2182" y="2346"/>
                </a:lnTo>
                <a:lnTo>
                  <a:pt x="2189" y="2343"/>
                </a:lnTo>
                <a:lnTo>
                  <a:pt x="2196" y="2339"/>
                </a:lnTo>
                <a:lnTo>
                  <a:pt x="2202" y="2336"/>
                </a:lnTo>
                <a:lnTo>
                  <a:pt x="2209" y="2333"/>
                </a:lnTo>
                <a:lnTo>
                  <a:pt x="2216" y="2330"/>
                </a:lnTo>
                <a:lnTo>
                  <a:pt x="2223" y="2327"/>
                </a:lnTo>
                <a:lnTo>
                  <a:pt x="2229" y="2323"/>
                </a:lnTo>
                <a:lnTo>
                  <a:pt x="2236" y="2320"/>
                </a:lnTo>
                <a:lnTo>
                  <a:pt x="2243" y="2316"/>
                </a:lnTo>
                <a:lnTo>
                  <a:pt x="2249" y="2312"/>
                </a:lnTo>
                <a:lnTo>
                  <a:pt x="2256" y="2309"/>
                </a:lnTo>
                <a:lnTo>
                  <a:pt x="2263" y="2305"/>
                </a:lnTo>
                <a:lnTo>
                  <a:pt x="2270" y="2301"/>
                </a:lnTo>
                <a:lnTo>
                  <a:pt x="2276" y="2297"/>
                </a:lnTo>
                <a:lnTo>
                  <a:pt x="2283" y="2293"/>
                </a:lnTo>
                <a:lnTo>
                  <a:pt x="2289" y="2289"/>
                </a:lnTo>
                <a:lnTo>
                  <a:pt x="2296" y="2286"/>
                </a:lnTo>
                <a:lnTo>
                  <a:pt x="2303" y="2281"/>
                </a:lnTo>
                <a:lnTo>
                  <a:pt x="2309" y="2277"/>
                </a:lnTo>
                <a:lnTo>
                  <a:pt x="2316" y="2273"/>
                </a:lnTo>
                <a:lnTo>
                  <a:pt x="2323" y="2268"/>
                </a:lnTo>
                <a:lnTo>
                  <a:pt x="2330" y="2264"/>
                </a:lnTo>
                <a:lnTo>
                  <a:pt x="2336" y="2260"/>
                </a:lnTo>
                <a:lnTo>
                  <a:pt x="2343" y="2256"/>
                </a:lnTo>
                <a:lnTo>
                  <a:pt x="2350" y="2251"/>
                </a:lnTo>
                <a:lnTo>
                  <a:pt x="2357" y="2247"/>
                </a:lnTo>
                <a:lnTo>
                  <a:pt x="2363" y="2242"/>
                </a:lnTo>
                <a:lnTo>
                  <a:pt x="2370" y="2237"/>
                </a:lnTo>
                <a:lnTo>
                  <a:pt x="2376" y="2232"/>
                </a:lnTo>
                <a:lnTo>
                  <a:pt x="2383" y="2228"/>
                </a:lnTo>
                <a:lnTo>
                  <a:pt x="2390" y="2222"/>
                </a:lnTo>
                <a:lnTo>
                  <a:pt x="2396" y="2217"/>
                </a:lnTo>
                <a:lnTo>
                  <a:pt x="2403" y="2213"/>
                </a:lnTo>
                <a:lnTo>
                  <a:pt x="2410" y="2207"/>
                </a:lnTo>
                <a:lnTo>
                  <a:pt x="2417" y="2202"/>
                </a:lnTo>
                <a:lnTo>
                  <a:pt x="2423" y="2197"/>
                </a:lnTo>
                <a:lnTo>
                  <a:pt x="2430" y="2192"/>
                </a:lnTo>
                <a:lnTo>
                  <a:pt x="2437" y="2186"/>
                </a:lnTo>
                <a:lnTo>
                  <a:pt x="2443" y="2181"/>
                </a:lnTo>
                <a:lnTo>
                  <a:pt x="2450" y="2175"/>
                </a:lnTo>
                <a:lnTo>
                  <a:pt x="2457" y="2170"/>
                </a:lnTo>
                <a:lnTo>
                  <a:pt x="2464" y="2164"/>
                </a:lnTo>
                <a:lnTo>
                  <a:pt x="2470" y="2159"/>
                </a:lnTo>
                <a:lnTo>
                  <a:pt x="2477" y="2153"/>
                </a:lnTo>
                <a:lnTo>
                  <a:pt x="2483" y="2147"/>
                </a:lnTo>
                <a:lnTo>
                  <a:pt x="2490" y="2141"/>
                </a:lnTo>
                <a:lnTo>
                  <a:pt x="2497" y="2136"/>
                </a:lnTo>
                <a:lnTo>
                  <a:pt x="2504" y="2129"/>
                </a:lnTo>
                <a:lnTo>
                  <a:pt x="2510" y="2123"/>
                </a:lnTo>
                <a:lnTo>
                  <a:pt x="2517" y="2117"/>
                </a:lnTo>
                <a:lnTo>
                  <a:pt x="2524" y="2111"/>
                </a:lnTo>
                <a:lnTo>
                  <a:pt x="2530" y="2105"/>
                </a:lnTo>
                <a:lnTo>
                  <a:pt x="2537" y="2099"/>
                </a:lnTo>
                <a:lnTo>
                  <a:pt x="2544" y="2092"/>
                </a:lnTo>
                <a:lnTo>
                  <a:pt x="2551" y="2086"/>
                </a:lnTo>
                <a:lnTo>
                  <a:pt x="2557" y="2079"/>
                </a:lnTo>
                <a:lnTo>
                  <a:pt x="2564" y="2073"/>
                </a:lnTo>
                <a:lnTo>
                  <a:pt x="2570" y="2067"/>
                </a:lnTo>
                <a:lnTo>
                  <a:pt x="2577" y="2060"/>
                </a:lnTo>
                <a:lnTo>
                  <a:pt x="2584" y="2053"/>
                </a:lnTo>
                <a:lnTo>
                  <a:pt x="2591" y="2046"/>
                </a:lnTo>
                <a:lnTo>
                  <a:pt x="2597" y="2039"/>
                </a:lnTo>
                <a:lnTo>
                  <a:pt x="2604" y="2033"/>
                </a:lnTo>
                <a:lnTo>
                  <a:pt x="2611" y="2025"/>
                </a:lnTo>
                <a:lnTo>
                  <a:pt x="2618" y="2018"/>
                </a:lnTo>
                <a:lnTo>
                  <a:pt x="2624" y="2011"/>
                </a:lnTo>
                <a:lnTo>
                  <a:pt x="2631" y="2004"/>
                </a:lnTo>
                <a:lnTo>
                  <a:pt x="2638" y="1997"/>
                </a:lnTo>
                <a:lnTo>
                  <a:pt x="2644" y="1989"/>
                </a:lnTo>
                <a:lnTo>
                  <a:pt x="2651" y="1982"/>
                </a:lnTo>
                <a:lnTo>
                  <a:pt x="2657" y="1975"/>
                </a:lnTo>
                <a:lnTo>
                  <a:pt x="2664" y="1967"/>
                </a:lnTo>
                <a:lnTo>
                  <a:pt x="2671" y="1960"/>
                </a:lnTo>
                <a:lnTo>
                  <a:pt x="2678" y="1952"/>
                </a:lnTo>
                <a:lnTo>
                  <a:pt x="2684" y="1945"/>
                </a:lnTo>
                <a:lnTo>
                  <a:pt x="2691" y="1936"/>
                </a:lnTo>
                <a:lnTo>
                  <a:pt x="2698" y="1929"/>
                </a:lnTo>
                <a:lnTo>
                  <a:pt x="2704" y="1921"/>
                </a:lnTo>
                <a:lnTo>
                  <a:pt x="2711" y="1913"/>
                </a:lnTo>
                <a:lnTo>
                  <a:pt x="2718" y="1905"/>
                </a:lnTo>
                <a:lnTo>
                  <a:pt x="2725" y="1897"/>
                </a:lnTo>
                <a:lnTo>
                  <a:pt x="2731" y="1889"/>
                </a:lnTo>
                <a:lnTo>
                  <a:pt x="2738" y="1881"/>
                </a:lnTo>
                <a:lnTo>
                  <a:pt x="2744" y="1873"/>
                </a:lnTo>
                <a:lnTo>
                  <a:pt x="2752" y="1865"/>
                </a:lnTo>
                <a:lnTo>
                  <a:pt x="2758" y="1856"/>
                </a:lnTo>
                <a:lnTo>
                  <a:pt x="2765" y="1847"/>
                </a:lnTo>
                <a:lnTo>
                  <a:pt x="2771" y="1839"/>
                </a:lnTo>
                <a:lnTo>
                  <a:pt x="2778" y="1831"/>
                </a:lnTo>
                <a:lnTo>
                  <a:pt x="2785" y="1822"/>
                </a:lnTo>
                <a:lnTo>
                  <a:pt x="2791" y="1813"/>
                </a:lnTo>
                <a:lnTo>
                  <a:pt x="2798" y="1805"/>
                </a:lnTo>
                <a:lnTo>
                  <a:pt x="2805" y="1796"/>
                </a:lnTo>
                <a:lnTo>
                  <a:pt x="2812" y="1787"/>
                </a:lnTo>
                <a:lnTo>
                  <a:pt x="2818" y="1778"/>
                </a:lnTo>
                <a:lnTo>
                  <a:pt x="2825" y="1769"/>
                </a:lnTo>
                <a:lnTo>
                  <a:pt x="2831" y="1760"/>
                </a:lnTo>
                <a:lnTo>
                  <a:pt x="2838" y="1751"/>
                </a:lnTo>
                <a:lnTo>
                  <a:pt x="2845" y="1741"/>
                </a:lnTo>
                <a:lnTo>
                  <a:pt x="2852" y="1733"/>
                </a:lnTo>
                <a:lnTo>
                  <a:pt x="2858" y="1723"/>
                </a:lnTo>
                <a:lnTo>
                  <a:pt x="2865" y="1714"/>
                </a:lnTo>
                <a:lnTo>
                  <a:pt x="2872" y="1705"/>
                </a:lnTo>
                <a:lnTo>
                  <a:pt x="2878" y="1695"/>
                </a:lnTo>
                <a:lnTo>
                  <a:pt x="2885" y="1686"/>
                </a:lnTo>
                <a:lnTo>
                  <a:pt x="2892" y="1676"/>
                </a:lnTo>
                <a:lnTo>
                  <a:pt x="2899" y="1666"/>
                </a:lnTo>
                <a:lnTo>
                  <a:pt x="2905" y="1656"/>
                </a:lnTo>
                <a:lnTo>
                  <a:pt x="2912" y="1647"/>
                </a:lnTo>
                <a:lnTo>
                  <a:pt x="2918" y="1637"/>
                </a:lnTo>
                <a:lnTo>
                  <a:pt x="2925" y="1627"/>
                </a:lnTo>
                <a:lnTo>
                  <a:pt x="2932" y="1617"/>
                </a:lnTo>
                <a:lnTo>
                  <a:pt x="2939" y="1607"/>
                </a:lnTo>
                <a:lnTo>
                  <a:pt x="2945" y="1597"/>
                </a:lnTo>
                <a:lnTo>
                  <a:pt x="2952" y="1587"/>
                </a:lnTo>
                <a:lnTo>
                  <a:pt x="2959" y="1576"/>
                </a:lnTo>
                <a:lnTo>
                  <a:pt x="2966" y="1566"/>
                </a:lnTo>
                <a:lnTo>
                  <a:pt x="2972" y="1556"/>
                </a:lnTo>
                <a:lnTo>
                  <a:pt x="2979" y="1545"/>
                </a:lnTo>
                <a:lnTo>
                  <a:pt x="2986" y="1535"/>
                </a:lnTo>
                <a:lnTo>
                  <a:pt x="2992" y="1525"/>
                </a:lnTo>
                <a:lnTo>
                  <a:pt x="2999" y="1514"/>
                </a:lnTo>
                <a:lnTo>
                  <a:pt x="3006" y="1503"/>
                </a:lnTo>
                <a:lnTo>
                  <a:pt x="3013" y="1492"/>
                </a:lnTo>
                <a:lnTo>
                  <a:pt x="3019" y="1481"/>
                </a:lnTo>
                <a:lnTo>
                  <a:pt x="3026" y="1471"/>
                </a:lnTo>
                <a:lnTo>
                  <a:pt x="3032" y="1460"/>
                </a:lnTo>
                <a:lnTo>
                  <a:pt x="3039" y="1449"/>
                </a:lnTo>
                <a:lnTo>
                  <a:pt x="3046" y="1438"/>
                </a:lnTo>
                <a:lnTo>
                  <a:pt x="3052" y="1427"/>
                </a:lnTo>
                <a:lnTo>
                  <a:pt x="3059" y="1416"/>
                </a:lnTo>
                <a:lnTo>
                  <a:pt x="3066" y="1404"/>
                </a:lnTo>
                <a:lnTo>
                  <a:pt x="3073" y="1393"/>
                </a:lnTo>
                <a:lnTo>
                  <a:pt x="3079" y="1382"/>
                </a:lnTo>
                <a:lnTo>
                  <a:pt x="3086" y="1370"/>
                </a:lnTo>
                <a:lnTo>
                  <a:pt x="3093" y="1359"/>
                </a:lnTo>
                <a:lnTo>
                  <a:pt x="3099" y="1347"/>
                </a:lnTo>
                <a:lnTo>
                  <a:pt x="3106" y="1336"/>
                </a:lnTo>
                <a:lnTo>
                  <a:pt x="3113" y="1324"/>
                </a:lnTo>
                <a:lnTo>
                  <a:pt x="3119" y="1312"/>
                </a:lnTo>
                <a:lnTo>
                  <a:pt x="3126" y="1301"/>
                </a:lnTo>
                <a:lnTo>
                  <a:pt x="3133" y="1289"/>
                </a:lnTo>
                <a:lnTo>
                  <a:pt x="3139" y="1277"/>
                </a:lnTo>
                <a:lnTo>
                  <a:pt x="3146" y="1265"/>
                </a:lnTo>
                <a:lnTo>
                  <a:pt x="3153" y="1252"/>
                </a:lnTo>
                <a:lnTo>
                  <a:pt x="3160" y="1241"/>
                </a:lnTo>
                <a:lnTo>
                  <a:pt x="3166" y="1228"/>
                </a:lnTo>
                <a:lnTo>
                  <a:pt x="3173" y="1216"/>
                </a:lnTo>
                <a:lnTo>
                  <a:pt x="3180" y="1204"/>
                </a:lnTo>
                <a:lnTo>
                  <a:pt x="3186" y="1191"/>
                </a:lnTo>
                <a:lnTo>
                  <a:pt x="3193" y="1179"/>
                </a:lnTo>
                <a:lnTo>
                  <a:pt x="3200" y="1167"/>
                </a:lnTo>
                <a:lnTo>
                  <a:pt x="3206" y="1154"/>
                </a:lnTo>
                <a:lnTo>
                  <a:pt x="3213" y="1141"/>
                </a:lnTo>
                <a:lnTo>
                  <a:pt x="3220" y="1129"/>
                </a:lnTo>
                <a:lnTo>
                  <a:pt x="3226" y="1116"/>
                </a:lnTo>
                <a:lnTo>
                  <a:pt x="3233" y="1103"/>
                </a:lnTo>
                <a:lnTo>
                  <a:pt x="3240" y="1091"/>
                </a:lnTo>
                <a:lnTo>
                  <a:pt x="3247" y="1077"/>
                </a:lnTo>
                <a:lnTo>
                  <a:pt x="3253" y="1065"/>
                </a:lnTo>
                <a:lnTo>
                  <a:pt x="3260" y="1052"/>
                </a:lnTo>
                <a:lnTo>
                  <a:pt x="3267" y="1038"/>
                </a:lnTo>
                <a:lnTo>
                  <a:pt x="3273" y="1025"/>
                </a:lnTo>
                <a:lnTo>
                  <a:pt x="3280" y="1012"/>
                </a:lnTo>
                <a:lnTo>
                  <a:pt x="3287" y="999"/>
                </a:lnTo>
                <a:lnTo>
                  <a:pt x="3294" y="985"/>
                </a:lnTo>
                <a:lnTo>
                  <a:pt x="3300" y="972"/>
                </a:lnTo>
                <a:lnTo>
                  <a:pt x="3307" y="958"/>
                </a:lnTo>
                <a:lnTo>
                  <a:pt x="3313" y="945"/>
                </a:lnTo>
                <a:lnTo>
                  <a:pt x="3320" y="931"/>
                </a:lnTo>
                <a:lnTo>
                  <a:pt x="3327" y="917"/>
                </a:lnTo>
                <a:lnTo>
                  <a:pt x="3334" y="904"/>
                </a:lnTo>
                <a:lnTo>
                  <a:pt x="3340" y="890"/>
                </a:lnTo>
                <a:lnTo>
                  <a:pt x="3347" y="877"/>
                </a:lnTo>
                <a:lnTo>
                  <a:pt x="3354" y="862"/>
                </a:lnTo>
                <a:lnTo>
                  <a:pt x="3361" y="848"/>
                </a:lnTo>
                <a:lnTo>
                  <a:pt x="3367" y="835"/>
                </a:lnTo>
                <a:lnTo>
                  <a:pt x="3373" y="820"/>
                </a:lnTo>
                <a:lnTo>
                  <a:pt x="3381" y="806"/>
                </a:lnTo>
                <a:lnTo>
                  <a:pt x="3387" y="792"/>
                </a:lnTo>
                <a:lnTo>
                  <a:pt x="3394" y="778"/>
                </a:lnTo>
                <a:lnTo>
                  <a:pt x="3400" y="763"/>
                </a:lnTo>
                <a:lnTo>
                  <a:pt x="3407" y="749"/>
                </a:lnTo>
                <a:lnTo>
                  <a:pt x="3414" y="735"/>
                </a:lnTo>
                <a:lnTo>
                  <a:pt x="3421" y="720"/>
                </a:lnTo>
                <a:lnTo>
                  <a:pt x="3427" y="705"/>
                </a:lnTo>
                <a:lnTo>
                  <a:pt x="3434" y="690"/>
                </a:lnTo>
                <a:lnTo>
                  <a:pt x="3441" y="676"/>
                </a:lnTo>
                <a:lnTo>
                  <a:pt x="3447" y="661"/>
                </a:lnTo>
                <a:lnTo>
                  <a:pt x="3454" y="646"/>
                </a:lnTo>
                <a:lnTo>
                  <a:pt x="3461" y="632"/>
                </a:lnTo>
                <a:lnTo>
                  <a:pt x="3468" y="616"/>
                </a:lnTo>
                <a:lnTo>
                  <a:pt x="3474" y="601"/>
                </a:lnTo>
                <a:lnTo>
                  <a:pt x="3481" y="586"/>
                </a:lnTo>
                <a:lnTo>
                  <a:pt x="3487" y="571"/>
                </a:lnTo>
                <a:lnTo>
                  <a:pt x="3494" y="556"/>
                </a:lnTo>
                <a:lnTo>
                  <a:pt x="3501" y="540"/>
                </a:lnTo>
                <a:lnTo>
                  <a:pt x="3508" y="525"/>
                </a:lnTo>
                <a:lnTo>
                  <a:pt x="3514" y="510"/>
                </a:lnTo>
                <a:lnTo>
                  <a:pt x="3521" y="494"/>
                </a:lnTo>
                <a:lnTo>
                  <a:pt x="3528" y="478"/>
                </a:lnTo>
                <a:lnTo>
                  <a:pt x="3534" y="463"/>
                </a:lnTo>
                <a:lnTo>
                  <a:pt x="3541" y="447"/>
                </a:lnTo>
                <a:lnTo>
                  <a:pt x="3548" y="431"/>
                </a:lnTo>
                <a:lnTo>
                  <a:pt x="3555" y="416"/>
                </a:lnTo>
                <a:lnTo>
                  <a:pt x="3561" y="400"/>
                </a:lnTo>
                <a:lnTo>
                  <a:pt x="3568" y="384"/>
                </a:lnTo>
                <a:lnTo>
                  <a:pt x="3574" y="368"/>
                </a:lnTo>
                <a:lnTo>
                  <a:pt x="3581" y="352"/>
                </a:lnTo>
                <a:lnTo>
                  <a:pt x="3588" y="336"/>
                </a:lnTo>
                <a:lnTo>
                  <a:pt x="3595" y="320"/>
                </a:lnTo>
                <a:lnTo>
                  <a:pt x="3601" y="304"/>
                </a:lnTo>
                <a:lnTo>
                  <a:pt x="3608" y="287"/>
                </a:lnTo>
                <a:lnTo>
                  <a:pt x="3615" y="271"/>
                </a:lnTo>
                <a:lnTo>
                  <a:pt x="3621" y="254"/>
                </a:lnTo>
                <a:lnTo>
                  <a:pt x="3628" y="238"/>
                </a:lnTo>
                <a:lnTo>
                  <a:pt x="3635" y="221"/>
                </a:lnTo>
                <a:lnTo>
                  <a:pt x="3642" y="205"/>
                </a:lnTo>
                <a:lnTo>
                  <a:pt x="3648" y="188"/>
                </a:lnTo>
                <a:lnTo>
                  <a:pt x="3655" y="171"/>
                </a:lnTo>
                <a:lnTo>
                  <a:pt x="3661" y="155"/>
                </a:lnTo>
                <a:lnTo>
                  <a:pt x="3668" y="138"/>
                </a:lnTo>
                <a:lnTo>
                  <a:pt x="3675" y="121"/>
                </a:lnTo>
                <a:lnTo>
                  <a:pt x="3682" y="104"/>
                </a:lnTo>
                <a:lnTo>
                  <a:pt x="3688" y="87"/>
                </a:lnTo>
                <a:lnTo>
                  <a:pt x="3695" y="70"/>
                </a:lnTo>
                <a:lnTo>
                  <a:pt x="3702" y="53"/>
                </a:lnTo>
                <a:lnTo>
                  <a:pt x="3708" y="35"/>
                </a:lnTo>
                <a:lnTo>
                  <a:pt x="3715" y="18"/>
                </a:lnTo>
                <a:lnTo>
                  <a:pt x="3722" y="0"/>
                </a:lnTo>
              </a:path>
            </a:pathLst>
          </a:custGeom>
          <a:noFill/>
          <a:ln w="381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58" name="Rectangle 247"/>
          <p:cNvSpPr>
            <a:spLocks noChangeArrowheads="1"/>
          </p:cNvSpPr>
          <p:nvPr/>
        </p:nvSpPr>
        <p:spPr bwMode="auto">
          <a:xfrm>
            <a:off x="1423706" y="2165583"/>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(-3, 9)</a:t>
            </a:r>
            <a:endParaRPr kumimoji="0" lang="en-US" b="0" i="0" u="none" strike="noStrike" cap="none" normalizeH="0" baseline="0" dirty="0" smtClean="0">
              <a:ln>
                <a:noFill/>
              </a:ln>
              <a:solidFill>
                <a:schemeClr val="tx1"/>
              </a:solidFill>
              <a:effectLst/>
              <a:cs typeface="Arial" pitchFamily="34" charset="0"/>
            </a:endParaRPr>
          </a:p>
        </p:txBody>
      </p:sp>
      <p:sp>
        <p:nvSpPr>
          <p:cNvPr id="260" name="Rectangle 248"/>
          <p:cNvSpPr>
            <a:spLocks noChangeArrowheads="1"/>
          </p:cNvSpPr>
          <p:nvPr/>
        </p:nvSpPr>
        <p:spPr bwMode="auto">
          <a:xfrm>
            <a:off x="2163410" y="3738795"/>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(-2, 4)</a:t>
            </a:r>
            <a:endParaRPr kumimoji="0" lang="en-US" b="0" i="0" u="none" strike="noStrike" cap="none" normalizeH="0" baseline="0" dirty="0" smtClean="0">
              <a:ln>
                <a:noFill/>
              </a:ln>
              <a:solidFill>
                <a:schemeClr val="tx1"/>
              </a:solidFill>
              <a:effectLst/>
              <a:cs typeface="Arial" pitchFamily="34" charset="0"/>
            </a:endParaRPr>
          </a:p>
        </p:txBody>
      </p:sp>
      <p:sp>
        <p:nvSpPr>
          <p:cNvPr id="262" name="Rectangle 249"/>
          <p:cNvSpPr>
            <a:spLocks noChangeArrowheads="1"/>
          </p:cNvSpPr>
          <p:nvPr/>
        </p:nvSpPr>
        <p:spPr bwMode="auto">
          <a:xfrm>
            <a:off x="3084299" y="4648433"/>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(-1, 1)</a:t>
            </a:r>
            <a:endParaRPr kumimoji="0" lang="en-US" b="0" i="0" u="none" strike="noStrike" cap="none" normalizeH="0" baseline="0" dirty="0" smtClean="0">
              <a:ln>
                <a:noFill/>
              </a:ln>
              <a:solidFill>
                <a:schemeClr val="tx1"/>
              </a:solidFill>
              <a:effectLst/>
              <a:cs typeface="Arial" pitchFamily="34" charset="0"/>
            </a:endParaRPr>
          </a:p>
        </p:txBody>
      </p:sp>
      <p:sp>
        <p:nvSpPr>
          <p:cNvPr id="264" name="Rectangle 250"/>
          <p:cNvSpPr>
            <a:spLocks noChangeArrowheads="1"/>
          </p:cNvSpPr>
          <p:nvPr/>
        </p:nvSpPr>
        <p:spPr bwMode="auto">
          <a:xfrm>
            <a:off x="4310426" y="5208820"/>
            <a:ext cx="5434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(0, 0)</a:t>
            </a:r>
            <a:endParaRPr kumimoji="0" lang="en-US" b="0" i="0" u="none" strike="noStrike" cap="none" normalizeH="0" baseline="0" dirty="0" smtClean="0">
              <a:ln>
                <a:noFill/>
              </a:ln>
              <a:solidFill>
                <a:schemeClr val="tx1"/>
              </a:solidFill>
              <a:effectLst/>
              <a:cs typeface="Arial" pitchFamily="34" charset="0"/>
            </a:endParaRPr>
          </a:p>
        </p:txBody>
      </p:sp>
      <p:sp>
        <p:nvSpPr>
          <p:cNvPr id="266" name="Rectangle 251"/>
          <p:cNvSpPr>
            <a:spLocks noChangeArrowheads="1"/>
          </p:cNvSpPr>
          <p:nvPr/>
        </p:nvSpPr>
        <p:spPr bwMode="auto">
          <a:xfrm>
            <a:off x="4917822" y="4571616"/>
            <a:ext cx="5434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 (1, 1)</a:t>
            </a:r>
            <a:endParaRPr kumimoji="0" lang="en-US" b="0" i="0" u="none" strike="noStrike" cap="none" normalizeH="0" baseline="0" dirty="0" smtClean="0">
              <a:ln>
                <a:noFill/>
              </a:ln>
              <a:solidFill>
                <a:schemeClr val="tx1"/>
              </a:solidFill>
              <a:effectLst/>
              <a:cs typeface="Arial" pitchFamily="34" charset="0"/>
            </a:endParaRPr>
          </a:p>
        </p:txBody>
      </p:sp>
      <p:sp>
        <p:nvSpPr>
          <p:cNvPr id="268" name="Rectangle 252"/>
          <p:cNvSpPr>
            <a:spLocks noChangeArrowheads="1"/>
          </p:cNvSpPr>
          <p:nvPr/>
        </p:nvSpPr>
        <p:spPr bwMode="auto">
          <a:xfrm>
            <a:off x="5792203" y="3623239"/>
            <a:ext cx="490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(2, 4)</a:t>
            </a:r>
            <a:endParaRPr kumimoji="0" lang="en-US" b="0" i="0" u="none" strike="noStrike" cap="none" normalizeH="0" baseline="0" dirty="0" smtClean="0">
              <a:ln>
                <a:noFill/>
              </a:ln>
              <a:solidFill>
                <a:schemeClr val="tx1"/>
              </a:solidFill>
              <a:effectLst/>
              <a:cs typeface="Arial" pitchFamily="34" charset="0"/>
            </a:endParaRPr>
          </a:p>
        </p:txBody>
      </p:sp>
      <p:sp>
        <p:nvSpPr>
          <p:cNvPr id="270" name="Rectangle 253"/>
          <p:cNvSpPr>
            <a:spLocks noChangeArrowheads="1"/>
          </p:cNvSpPr>
          <p:nvPr/>
        </p:nvSpPr>
        <p:spPr bwMode="auto">
          <a:xfrm>
            <a:off x="6630712" y="2048108"/>
            <a:ext cx="490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cs typeface="Arial" pitchFamily="34" charset="0"/>
              </a:rPr>
              <a:t>(3, 9)</a:t>
            </a:r>
            <a:endParaRPr kumimoji="0" lang="en-US" b="0" i="0" u="none" strike="noStrike" cap="none" normalizeH="0" baseline="0" dirty="0" smtClean="0">
              <a:ln>
                <a:noFill/>
              </a:ln>
              <a:solidFill>
                <a:schemeClr val="tx1"/>
              </a:solidFill>
              <a:effectLst/>
              <a:cs typeface="Arial" pitchFamily="34" charset="0"/>
            </a:endParaRPr>
          </a:p>
        </p:txBody>
      </p:sp>
      <p:sp>
        <p:nvSpPr>
          <p:cNvPr id="247" name="TextBox 246"/>
          <p:cNvSpPr txBox="1"/>
          <p:nvPr/>
        </p:nvSpPr>
        <p:spPr>
          <a:xfrm>
            <a:off x="2660611" y="214290"/>
            <a:ext cx="3822778" cy="769441"/>
          </a:xfrm>
          <a:prstGeom prst="rect">
            <a:avLst/>
          </a:prstGeom>
          <a:noFill/>
          <a:ln w="25400" cmpd="thickThin">
            <a:noFill/>
          </a:ln>
          <a:scene3d>
            <a:camera prst="orthographicFront"/>
            <a:lightRig rig="threePt" dir="t"/>
          </a:scene3d>
          <a:sp3d prstMaterial="softEdge">
            <a:bevelT w="165100" prst="coolSlant"/>
          </a:sp3d>
        </p:spPr>
        <p:txBody>
          <a:bodyPr wrap="none" rtlCol="0">
            <a:spAutoFit/>
          </a:bodyPr>
          <a:lstStyle/>
          <a:p>
            <a:r>
              <a:rPr lang="en-IE" sz="4400" b="1" i="1" dirty="0" smtClean="0">
                <a:solidFill>
                  <a:srgbClr val="990033"/>
                </a:solidFill>
                <a:effectLst>
                  <a:outerShdw blurRad="38100" dist="38100" dir="2700000" algn="tl">
                    <a:srgbClr val="000000">
                      <a:alpha val="43137"/>
                    </a:srgbClr>
                  </a:outerShdw>
                </a:effectLst>
              </a:rPr>
              <a:t>Slope Functions</a:t>
            </a:r>
            <a:endParaRPr lang="en-IE" sz="4400" b="1" i="1" dirty="0">
              <a:solidFill>
                <a:srgbClr val="990033"/>
              </a:solidFill>
              <a:effectLst>
                <a:outerShdw blurRad="38100" dist="38100" dir="2700000" algn="tl">
                  <a:srgbClr val="000000">
                    <a:alpha val="43137"/>
                  </a:srgbClr>
                </a:outerShdw>
              </a:effectLst>
            </a:endParaRPr>
          </a:p>
        </p:txBody>
      </p:sp>
      <p:sp>
        <p:nvSpPr>
          <p:cNvPr id="31" name="Right Triangle 30"/>
          <p:cNvSpPr/>
          <p:nvPr/>
        </p:nvSpPr>
        <p:spPr>
          <a:xfrm rot="10800000" flipV="1">
            <a:off x="7142609" y="433283"/>
            <a:ext cx="864000" cy="1872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36" name="Table 35"/>
          <p:cNvGraphicFramePr>
            <a:graphicFrameLocks noGrp="1"/>
          </p:cNvGraphicFramePr>
          <p:nvPr>
            <p:extLst>
              <p:ext uri="{D42A27DB-BD31-4B8C-83A1-F6EECF244321}">
                <p14:modId xmlns:p14="http://schemas.microsoft.com/office/powerpoint/2010/main" val="1485445580"/>
              </p:ext>
            </p:extLst>
          </p:nvPr>
        </p:nvGraphicFramePr>
        <p:xfrm>
          <a:off x="7602856" y="3522874"/>
          <a:ext cx="1268191" cy="3077280"/>
        </p:xfrm>
        <a:graphic>
          <a:graphicData uri="http://schemas.openxmlformats.org/drawingml/2006/table">
            <a:tbl>
              <a:tblPr firstRow="1" bandRow="1">
                <a:tableStyleId>{073A0DAA-6AF3-43AB-8588-CEC1D06C72B9}</a:tableStyleId>
              </a:tblPr>
              <a:tblGrid>
                <a:gridCol w="620312"/>
                <a:gridCol w="647879"/>
              </a:tblGrid>
              <a:tr h="370840">
                <a:tc>
                  <a:txBody>
                    <a:bodyPr/>
                    <a:lstStyle/>
                    <a:p>
                      <a:pPr algn="ctr"/>
                      <a:r>
                        <a:rPr lang="en-IE" dirty="0" smtClean="0">
                          <a:solidFill>
                            <a:schemeClr val="tx1"/>
                          </a:solidFill>
                        </a:rPr>
                        <a:t>x</a:t>
                      </a: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dirty="0" smtClean="0">
                          <a:solidFill>
                            <a:schemeClr val="tx1"/>
                          </a:solidFill>
                        </a:rPr>
                        <a:t>f’(x)</a:t>
                      </a: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86480">
                <a:tc>
                  <a:txBody>
                    <a:bodyPr/>
                    <a:lstStyle/>
                    <a:p>
                      <a:pPr algn="ctr"/>
                      <a:r>
                        <a:rPr lang="en-IE" b="1" dirty="0" smtClean="0">
                          <a:solidFill>
                            <a:schemeClr val="tx1"/>
                          </a:solidFill>
                        </a:rPr>
                        <a:t>-3</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b="1" dirty="0" smtClean="0">
                          <a:solidFill>
                            <a:schemeClr val="tx1"/>
                          </a:solidFill>
                        </a:rPr>
                        <a:t>-6</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r>
                        <a:rPr lang="en-IE" b="1" dirty="0" smtClean="0">
                          <a:solidFill>
                            <a:schemeClr val="tx1"/>
                          </a:solidFill>
                        </a:rPr>
                        <a:t>-2</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b="1" dirty="0" smtClean="0">
                          <a:solidFill>
                            <a:schemeClr val="tx1"/>
                          </a:solidFill>
                        </a:rPr>
                        <a:t>-4</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r>
                        <a:rPr lang="en-IE" b="1" dirty="0" smtClean="0">
                          <a:solidFill>
                            <a:schemeClr val="tx1"/>
                          </a:solidFill>
                        </a:rPr>
                        <a:t>-1</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b="1" dirty="0" smtClean="0">
                          <a:solidFill>
                            <a:schemeClr val="tx1"/>
                          </a:solidFill>
                        </a:rPr>
                        <a:t>-2</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r>
                        <a:rPr lang="en-IE" b="1" dirty="0" smtClean="0">
                          <a:solidFill>
                            <a:schemeClr val="tx1"/>
                          </a:solidFill>
                        </a:rPr>
                        <a:t>0</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b="1" dirty="0" smtClean="0">
                          <a:solidFill>
                            <a:schemeClr val="tx1"/>
                          </a:solidFill>
                        </a:rPr>
                        <a:t>0</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r>
                        <a:rPr lang="en-IE" b="1" dirty="0" smtClean="0">
                          <a:solidFill>
                            <a:schemeClr val="tx1"/>
                          </a:solidFill>
                        </a:rPr>
                        <a:t>1</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b="1" dirty="0" smtClean="0">
                          <a:solidFill>
                            <a:schemeClr val="tx1"/>
                          </a:solidFill>
                        </a:rPr>
                        <a:t>2</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r>
                        <a:rPr lang="en-IE" b="1" dirty="0" smtClean="0">
                          <a:solidFill>
                            <a:schemeClr val="tx1"/>
                          </a:solidFill>
                        </a:rPr>
                        <a:t>2</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b="1" dirty="0" smtClean="0">
                          <a:solidFill>
                            <a:schemeClr val="tx1"/>
                          </a:solidFill>
                        </a:rPr>
                        <a:t>4</a:t>
                      </a:r>
                      <a:endParaRPr lang="en-I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0">
                <a:tc>
                  <a:txBody>
                    <a:bodyPr/>
                    <a:lstStyle/>
                    <a:p>
                      <a:pPr algn="ctr"/>
                      <a:endParaRPr lang="en-I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I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273" name="TextBox 272"/>
          <p:cNvSpPr txBox="1"/>
          <p:nvPr/>
        </p:nvSpPr>
        <p:spPr>
          <a:xfrm>
            <a:off x="6612882" y="2001759"/>
            <a:ext cx="354192" cy="369332"/>
          </a:xfrm>
          <a:prstGeom prst="rect">
            <a:avLst/>
          </a:prstGeom>
          <a:noFill/>
        </p:spPr>
        <p:txBody>
          <a:bodyPr wrap="square" rtlCol="0">
            <a:spAutoFit/>
          </a:bodyPr>
          <a:lstStyle/>
          <a:p>
            <a:r>
              <a:rPr lang="en-IE" b="1" dirty="0" smtClean="0"/>
              <a:t>3</a:t>
            </a:r>
            <a:endParaRPr lang="en-IE" b="1" dirty="0"/>
          </a:p>
        </p:txBody>
      </p:sp>
      <p:sp>
        <p:nvSpPr>
          <p:cNvPr id="274" name="TextBox 273"/>
          <p:cNvSpPr txBox="1"/>
          <p:nvPr/>
        </p:nvSpPr>
        <p:spPr>
          <a:xfrm>
            <a:off x="7214786" y="3023457"/>
            <a:ext cx="339725" cy="369332"/>
          </a:xfrm>
          <a:prstGeom prst="rect">
            <a:avLst/>
          </a:prstGeom>
          <a:noFill/>
        </p:spPr>
        <p:txBody>
          <a:bodyPr wrap="square" rtlCol="0">
            <a:spAutoFit/>
          </a:bodyPr>
          <a:lstStyle/>
          <a:p>
            <a:r>
              <a:rPr lang="en-IE" b="1" dirty="0" smtClean="0"/>
              <a:t>6</a:t>
            </a:r>
            <a:endParaRPr lang="en-IE" b="1" dirty="0"/>
          </a:p>
        </p:txBody>
      </p:sp>
      <p:sp>
        <p:nvSpPr>
          <p:cNvPr id="275" name="TextBox 274"/>
          <p:cNvSpPr txBox="1"/>
          <p:nvPr/>
        </p:nvSpPr>
        <p:spPr>
          <a:xfrm>
            <a:off x="6583067" y="4225377"/>
            <a:ext cx="679450" cy="369332"/>
          </a:xfrm>
          <a:prstGeom prst="rect">
            <a:avLst/>
          </a:prstGeom>
          <a:noFill/>
        </p:spPr>
        <p:txBody>
          <a:bodyPr wrap="square" rtlCol="0">
            <a:spAutoFit/>
          </a:bodyPr>
          <a:lstStyle/>
          <a:p>
            <a:r>
              <a:rPr lang="en-IE" b="1" dirty="0"/>
              <a:t>1</a:t>
            </a:r>
          </a:p>
        </p:txBody>
      </p:sp>
      <p:cxnSp>
        <p:nvCxnSpPr>
          <p:cNvPr id="225" name="Straight Connector 224"/>
          <p:cNvCxnSpPr/>
          <p:nvPr/>
        </p:nvCxnSpPr>
        <p:spPr>
          <a:xfrm flipV="1">
            <a:off x="5650231" y="1365483"/>
            <a:ext cx="1943100" cy="4359275"/>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05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2" nodeType="clickEffect">
                                  <p:stCondLst>
                                    <p:cond delay="0"/>
                                  </p:stCondLst>
                                  <p:childTnLst>
                                    <p:animMotion origin="layout" path="M 4.44444E-6 2.00648E-6 L -0.0915 0.27794 " pathEditMode="relative" rAng="0" ptsTypes="AA">
                                      <p:cBhvr>
                                        <p:cTn id="10" dur="2000" fill="hold"/>
                                        <p:tgtEl>
                                          <p:spTgt spid="31"/>
                                        </p:tgtEl>
                                        <p:attrNameLst>
                                          <p:attrName>ppt_x</p:attrName>
                                          <p:attrName>ppt_y</p:attrName>
                                        </p:attrNameLst>
                                      </p:cBhvr>
                                      <p:rCtr x="-4583" y="1388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72222E-6 0 L 0.12344 0.61088 " pathEditMode="relative" rAng="0" ptsTypes="AA">
                                      <p:cBhvr>
                                        <p:cTn id="22" dur="2000" fill="hold"/>
                                        <p:tgtEl>
                                          <p:spTgt spid="273"/>
                                        </p:tgtEl>
                                        <p:attrNameLst>
                                          <p:attrName>ppt_x</p:attrName>
                                          <p:attrName>ppt_y</p:attrName>
                                        </p:attrNameLst>
                                      </p:cBhvr>
                                      <p:rCtr x="6163" y="3053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11111E-6 4.19347E-6 L 0.12969 0.45822 " pathEditMode="relative" rAng="0" ptsTypes="AA">
                                      <p:cBhvr>
                                        <p:cTn id="26" dur="2000" fill="hold"/>
                                        <p:tgtEl>
                                          <p:spTgt spid="274"/>
                                        </p:tgtEl>
                                        <p:attrNameLst>
                                          <p:attrName>ppt_x</p:attrName>
                                          <p:attrName>ppt_y</p:attrName>
                                        </p:attrNameLst>
                                      </p:cBhvr>
                                      <p:rCtr x="6476" y="22911"/>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7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25"/>
                                        </p:tgtEl>
                                      </p:cBhvr>
                                    </p:animEffect>
                                    <p:set>
                                      <p:cBhvr>
                                        <p:cTn id="37" dur="1" fill="hold">
                                          <p:stCondLst>
                                            <p:cond delay="499"/>
                                          </p:stCondLst>
                                        </p:cTn>
                                        <p:tgtEl>
                                          <p:spTgt spid="2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273" grpId="0"/>
      <p:bldP spid="273" grpId="1"/>
      <p:bldP spid="274" grpId="0"/>
      <p:bldP spid="274" grpId="1"/>
      <p:bldP spid="275" grpId="0"/>
      <p:bldP spid="275"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e63ea92badd282a8a817dd5979bdfd3b8932019"/>
</p:tagLst>
</file>

<file path=ppt/theme/theme1.xml><?xml version="1.0" encoding="utf-8"?>
<a:theme xmlns:a="http://schemas.openxmlformats.org/drawingml/2006/main" name="Slidemastertrial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lgGrid">
          <a:fgClr>
            <a:srgbClr val="00B050"/>
          </a:fgClr>
          <a:bgClr>
            <a:schemeClr val="bg1"/>
          </a:bgClr>
        </a:patt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Slidemastertrial3</Template>
  <TotalTime>19050</TotalTime>
  <Words>3246</Words>
  <Application>Microsoft Office PowerPoint</Application>
  <PresentationFormat>On-screen Show (4:3)</PresentationFormat>
  <Paragraphs>779</Paragraphs>
  <Slides>43</Slides>
  <Notes>33</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Arial for Autograph Uni</vt:lpstr>
      <vt:lpstr>Calibri</vt:lpstr>
      <vt:lpstr>Century Gothic</vt:lpstr>
      <vt:lpstr>Times New Roman</vt:lpstr>
      <vt:lpstr>Slidemastertrial3</vt:lpstr>
      <vt:lpstr>Equation</vt:lpstr>
      <vt:lpstr>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7</vt:lpstr>
      <vt:lpstr>PowerPoint Presentation</vt:lpstr>
      <vt:lpstr>PowerPoint Presentation</vt:lpstr>
      <vt:lpstr>Question 13</vt:lpstr>
      <vt:lpstr>Summary and Prediction</vt:lpstr>
      <vt:lpstr>Consistency</vt:lpstr>
      <vt:lpstr>Slopes of Tangents of  f(x)=x2 and g(x)=x2+3</vt:lpstr>
      <vt:lpstr>Central Ideas</vt:lpstr>
      <vt:lpstr>Purpose</vt:lpstr>
      <vt:lpstr>Describing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 Ideas</vt:lpstr>
      <vt:lpstr>Central Ideas</vt:lpstr>
      <vt:lpstr>Things have changed.........</vt:lpstr>
      <vt:lpstr>PowerPoint Presentation</vt:lpstr>
      <vt:lpstr>Purpose</vt:lpstr>
      <vt:lpstr>PowerPoint Presentation</vt:lpstr>
      <vt:lpstr>2 More Challenging Questions</vt:lpstr>
      <vt:lpstr>Points where the slope is zero</vt:lpstr>
      <vt:lpstr>PowerPoint Presentation</vt:lpstr>
      <vt:lpstr>Solutions</vt:lpstr>
      <vt:lpstr>Central Ideas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of Change</dc:title>
  <dc:creator>Tony</dc:creator>
  <cp:lastModifiedBy>Tony Knox</cp:lastModifiedBy>
  <cp:revision>391</cp:revision>
  <cp:lastPrinted>2011-09-22T12:02:55Z</cp:lastPrinted>
  <dcterms:created xsi:type="dcterms:W3CDTF">2012-11-07T08:54:08Z</dcterms:created>
  <dcterms:modified xsi:type="dcterms:W3CDTF">2015-09-28T12:22:34Z</dcterms:modified>
</cp:coreProperties>
</file>