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8"/>
  </p:notesMasterIdLst>
  <p:sldIdLst>
    <p:sldId id="284" r:id="rId2"/>
    <p:sldId id="276" r:id="rId3"/>
    <p:sldId id="278" r:id="rId4"/>
    <p:sldId id="256" r:id="rId5"/>
    <p:sldId id="286" r:id="rId6"/>
    <p:sldId id="287" r:id="rId7"/>
    <p:sldId id="272" r:id="rId8"/>
    <p:sldId id="274" r:id="rId9"/>
    <p:sldId id="273" r:id="rId10"/>
    <p:sldId id="290" r:id="rId11"/>
    <p:sldId id="271" r:id="rId12"/>
    <p:sldId id="288" r:id="rId13"/>
    <p:sldId id="289" r:id="rId14"/>
    <p:sldId id="282" r:id="rId15"/>
    <p:sldId id="283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4B"/>
    <a:srgbClr val="007FBF"/>
    <a:srgbClr val="D16349"/>
    <a:srgbClr val="0094C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195A2-4366-472B-87EB-72B952A25D29}" type="datetimeFigureOut">
              <a:rPr lang="en-US" smtClean="0"/>
              <a:pPr/>
              <a:t>10/9/2013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91F7A-850C-4B10-9FF9-C80C003DC417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13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91F7A-850C-4B10-9FF9-C80C003DC417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47999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91F7A-850C-4B10-9FF9-C80C003DC417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3238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91F7A-850C-4B10-9FF9-C80C003DC417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90813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91F7A-850C-4B10-9FF9-C80C003DC417}" type="slidenum">
              <a:rPr lang="en-IE" smtClean="0"/>
              <a:pPr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02437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91F7A-850C-4B10-9FF9-C80C003DC417}" type="slidenum">
              <a:rPr lang="en-IE" smtClean="0"/>
              <a:pPr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13366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flipV="1">
            <a:off x="228600" y="4724400"/>
            <a:ext cx="8686800" cy="18288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 Same Side Corner Rectangle 7"/>
          <p:cNvSpPr/>
          <p:nvPr/>
        </p:nvSpPr>
        <p:spPr>
          <a:xfrm>
            <a:off x="228600" y="228600"/>
            <a:ext cx="8686800" cy="4419600"/>
          </a:xfrm>
          <a:prstGeom prst="round2SameRect">
            <a:avLst>
              <a:gd name="adj1" fmla="val 2821"/>
              <a:gd name="adj2" fmla="val 0"/>
            </a:avLst>
          </a:prstGeom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924800" cy="3886201"/>
          </a:xfrm>
        </p:spPr>
        <p:txBody>
          <a:bodyPr>
            <a:norm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04800" y="4800600"/>
            <a:ext cx="8534400" cy="1600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2133600" cy="287782"/>
          </a:xfrm>
        </p:spPr>
        <p:txBody>
          <a:bodyPr/>
          <a:lstStyle/>
          <a:p>
            <a:fld id="{BCA42E70-5A2D-4D1F-BAD6-62D3A793EB65}" type="datetimeFigureOut">
              <a:rPr lang="en-US" smtClean="0"/>
              <a:pPr/>
              <a:t>10/9/2013</a:t>
            </a:fld>
            <a:endParaRPr lang="en-IE" dirty="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xfrm>
            <a:off x="2895600" y="6553200"/>
            <a:ext cx="3429000" cy="287782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057400" cy="287782"/>
          </a:xfrm>
        </p:spPr>
        <p:txBody>
          <a:bodyPr/>
          <a:lstStyle/>
          <a:p>
            <a:fld id="{ECAE55AA-26CD-4285-8CCF-AC11F63575EF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2E70-5A2D-4D1F-BAD6-62D3A793EB65}" type="datetimeFigureOut">
              <a:rPr lang="en-US" smtClean="0"/>
              <a:pPr/>
              <a:t>10/9/2013</a:t>
            </a:fld>
            <a:endParaRPr lang="en-IE" dirty="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55AA-26CD-4285-8CCF-AC11F63575EF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400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2E70-5A2D-4D1F-BAD6-62D3A793EB65}" type="datetimeFigureOut">
              <a:rPr lang="en-US" smtClean="0"/>
              <a:pPr/>
              <a:t>10/9/2013</a:t>
            </a:fld>
            <a:endParaRPr lang="en-IE" dirty="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55AA-26CD-4285-8CCF-AC11F63575EF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4862513" y="2300287"/>
            <a:ext cx="6096000" cy="1952625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752600" cy="5973762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2E70-5A2D-4D1F-BAD6-62D3A793EB65}" type="datetimeFigureOut">
              <a:rPr lang="en-US" smtClean="0"/>
              <a:pPr/>
              <a:t>10/9/2013</a:t>
            </a:fld>
            <a:endParaRPr lang="en-IE" dirty="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55AA-26CD-4285-8CCF-AC11F63575EF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228600"/>
            <a:ext cx="8686800" cy="4953000"/>
          </a:xfrm>
          <a:prstGeom prst="round2SameRect">
            <a:avLst>
              <a:gd name="adj1" fmla="val 2821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 Same Side Corner Rectangle 6"/>
          <p:cNvSpPr/>
          <p:nvPr/>
        </p:nvSpPr>
        <p:spPr>
          <a:xfrm flipV="1">
            <a:off x="228600" y="5257800"/>
            <a:ext cx="8686800" cy="12954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4191000"/>
          </a:xfrm>
        </p:spPr>
        <p:txBody>
          <a:bodyPr anchor="ctr"/>
          <a:lstStyle>
            <a:lvl1pPr algn="ctr">
              <a:defRPr sz="4800" b="0"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5410200"/>
            <a:ext cx="7772400" cy="1042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2E70-5A2D-4D1F-BAD6-62D3A793EB65}" type="datetimeFigureOut">
              <a:rPr lang="en-US" smtClean="0"/>
              <a:pPr/>
              <a:t>10/9/2013</a:t>
            </a:fld>
            <a:endParaRPr lang="en-IE" dirty="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55AA-26CD-4285-8CCF-AC11F63575EF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01752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2E70-5A2D-4D1F-BAD6-62D3A793EB65}" type="datetimeFigureOut">
              <a:rPr lang="en-US" smtClean="0"/>
              <a:pPr/>
              <a:t>10/9/2013</a:t>
            </a:fld>
            <a:endParaRPr lang="en-IE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55AA-26CD-4285-8CCF-AC11F63575EF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301752" y="1535112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301752" y="2373312"/>
            <a:ext cx="4160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4" y="1535112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4" y="2373312"/>
            <a:ext cx="4160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2E70-5A2D-4D1F-BAD6-62D3A793EB65}" type="datetimeFigureOut">
              <a:rPr lang="en-US" smtClean="0"/>
              <a:pPr/>
              <a:t>10/9/2013</a:t>
            </a:fld>
            <a:endParaRPr lang="en-IE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55AA-26CD-4285-8CCF-AC11F63575EF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2E70-5A2D-4D1F-BAD6-62D3A793EB65}" type="datetimeFigureOut">
              <a:rPr lang="en-US" smtClean="0"/>
              <a:pPr/>
              <a:t>10/9/2013</a:t>
            </a:fld>
            <a:endParaRPr lang="en-IE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55AA-26CD-4285-8CCF-AC11F63575EF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2E70-5A2D-4D1F-BAD6-62D3A793EB65}" type="datetimeFigureOut">
              <a:rPr lang="en-US" smtClean="0"/>
              <a:pPr/>
              <a:t>10/9/2013</a:t>
            </a:fld>
            <a:endParaRPr lang="en-IE" dirty="0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55AA-26CD-4285-8CCF-AC11F63575EF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2E70-5A2D-4D1F-BAD6-62D3A793EB65}" type="datetimeFigureOut">
              <a:rPr lang="en-US" smtClean="0"/>
              <a:pPr/>
              <a:t>10/9/2013</a:t>
            </a:fld>
            <a:endParaRPr lang="en-IE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55AA-26CD-4285-8CCF-AC11F63575EF}" type="slidenum">
              <a:rPr lang="en-IE" smtClean="0"/>
              <a:pPr/>
              <a:t>‹#›</a:t>
            </a:fld>
            <a:endParaRPr lang="en-I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228600" y="1524000"/>
            <a:ext cx="8686800" cy="49103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2E70-5A2D-4D1F-BAD6-62D3A793EB65}" type="datetimeFigureOut">
              <a:rPr lang="en-US" smtClean="0"/>
              <a:pPr/>
              <a:t>10/9/2013</a:t>
            </a:fld>
            <a:endParaRPr lang="en-IE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55AA-26CD-4285-8CCF-AC11F63575EF}" type="slidenum">
              <a:rPr lang="en-IE" smtClean="0"/>
              <a:pPr/>
              <a:t>‹#›</a:t>
            </a:fld>
            <a:endParaRPr lang="en-IE" dirty="0"/>
          </a:p>
        </p:txBody>
      </p:sp>
      <p:sp useBgFill="1">
        <p:nvSpPr>
          <p:cNvPr id="9" name="Rectangle 8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228600" y="170121"/>
            <a:ext cx="8686800" cy="6485860"/>
          </a:xfrm>
          <a:prstGeom prst="roundRect">
            <a:avLst>
              <a:gd name="adj" fmla="val 164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Round Same Side Corner Rectangle 6"/>
          <p:cNvSpPr/>
          <p:nvPr/>
        </p:nvSpPr>
        <p:spPr>
          <a:xfrm>
            <a:off x="228600" y="170838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534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520942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CA42E70-5A2D-4D1F-BAD6-62D3A793EB65}" type="datetimeFigureOut">
              <a:rPr lang="en-US" smtClean="0"/>
              <a:pPr/>
              <a:t>10/9/2013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520942"/>
            <a:ext cx="34290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20942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CAE55AA-26CD-4285-8CCF-AC11F63575EF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 2" pitchFamily="18" charset="2"/>
        <a:buChar char="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86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4630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7373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194560" indent="-182880" algn="l" defTabSz="914400" rtl="0" eaLnBrk="1" latinLnBrk="0" hangingPunct="1">
        <a:spcBef>
          <a:spcPts val="31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6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Finding the area </a:t>
            </a:r>
            <a:br>
              <a:rPr lang="en-IE" dirty="0" smtClean="0"/>
            </a:br>
            <a:r>
              <a:rPr lang="en-IE" dirty="0" smtClean="0"/>
              <a:t>of curved </a:t>
            </a:r>
            <a:br>
              <a:rPr lang="en-IE" dirty="0" smtClean="0"/>
            </a:br>
            <a:r>
              <a:rPr lang="en-IE" dirty="0" smtClean="0"/>
              <a:t>irregular shapes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LEAVING CERTIFCATE ORDINARY &amp; HIGHER LEVELS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547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35623" y="1397329"/>
                <a:ext cx="8686800" cy="2858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/>
                        </a:rPr>
                        <m:t>𝐴</m:t>
                      </m:r>
                      <m:r>
                        <a:rPr lang="en-IE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I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IE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I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IE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IE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IE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E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IE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IE" b="0" i="1" smtClean="0">
                          <a:latin typeface="Cambria Math"/>
                        </a:rPr>
                        <m:t>+</m:t>
                      </m:r>
                      <m:r>
                        <a:rPr lang="en-IE" b="0" i="1" smtClean="0">
                          <a:latin typeface="Cambria Math"/>
                          <a:ea typeface="Cambria Math"/>
                        </a:rPr>
                        <m:t>⋯+</m:t>
                      </m:r>
                      <m:sSub>
                        <m:sSubPr>
                          <m:ctrlPr>
                            <a:rPr lang="en-I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IE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IE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IE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IE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I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IE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I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I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E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IE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I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E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IE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I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IE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IE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I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IE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E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IE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IE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I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IE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IE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I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E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E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IE" i="1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IE" b="0" i="0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I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IE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IE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I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E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E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IE" i="1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IE" i="1">
                          <a:latin typeface="Cambria Math"/>
                        </a:rPr>
                        <m:t>+</m:t>
                      </m:r>
                      <m:r>
                        <a:rPr lang="en-IE" i="1">
                          <a:latin typeface="Cambria Math"/>
                          <a:ea typeface="Cambria Math"/>
                        </a:rPr>
                        <m:t>⋯+</m:t>
                      </m:r>
                      <m:f>
                        <m:fPr>
                          <m:ctrlPr>
                            <a:rPr lang="en-I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IE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IE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I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E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IE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E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E" i="1">
                          <a:latin typeface="Cambria Math"/>
                          <a:ea typeface="Cambria Math"/>
                        </a:rPr>
                        <m:t>h</m:t>
                      </m:r>
                    </m:oMath>
                    <m:oMath xmlns:m="http://schemas.openxmlformats.org/officeDocument/2006/math">
                      <m:r>
                        <a:rPr lang="en-IE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IE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I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IE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en-I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I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IE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IE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IE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IE" i="1">
                              <a:latin typeface="Cambria Math"/>
                            </a:rPr>
                            <m:t>+</m:t>
                          </m:r>
                          <m:r>
                            <a:rPr lang="en-IE" i="1">
                              <a:latin typeface="Cambria Math"/>
                              <a:ea typeface="Cambria Math"/>
                            </a:rPr>
                            <m:t>⋯+</m:t>
                          </m:r>
                          <m:sSub>
                            <m:sSub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IE" i="1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IE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I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IE" i="1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en-IE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IE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E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E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E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E" b="0" i="1" smtClean="0">
                                  <a:latin typeface="Cambria Math"/>
                                  <a:ea typeface="Cambria Math"/>
                                </a:rPr>
                                <m:t>+2(</m:t>
                              </m:r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IE" i="1">
                              <a:latin typeface="Cambria Math"/>
                            </a:rPr>
                            <m:t>+</m:t>
                          </m:r>
                          <m:r>
                            <a:rPr lang="en-IE" i="1">
                              <a:latin typeface="Cambria Math"/>
                              <a:ea typeface="Cambria Math"/>
                            </a:rPr>
                            <m:t>⋯+</m:t>
                          </m:r>
                          <m:sSub>
                            <m:sSubPr>
                              <m:ctrlPr>
                                <a:rPr lang="en-IE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IE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IE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IE" b="0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23" y="1397329"/>
                <a:ext cx="8686800" cy="285809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Derivation of the formula</a:t>
            </a:r>
            <a:endParaRPr lang="en-IE" dirty="0"/>
          </a:p>
        </p:txBody>
      </p:sp>
      <p:grpSp>
        <p:nvGrpSpPr>
          <p:cNvPr id="16" name="Group 15"/>
          <p:cNvGrpSpPr/>
          <p:nvPr/>
        </p:nvGrpSpPr>
        <p:grpSpPr>
          <a:xfrm>
            <a:off x="4214558" y="4275728"/>
            <a:ext cx="4392000" cy="2249763"/>
            <a:chOff x="3117273" y="4275728"/>
            <a:chExt cx="4392000" cy="2249763"/>
          </a:xfrm>
        </p:grpSpPr>
        <p:sp>
          <p:nvSpPr>
            <p:cNvPr id="15" name="Rounded Rectangle 14"/>
            <p:cNvSpPr/>
            <p:nvPr/>
          </p:nvSpPr>
          <p:spPr>
            <a:xfrm>
              <a:off x="3117273" y="4275728"/>
              <a:ext cx="4392000" cy="224976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Flowchart: Manual Input 6"/>
            <p:cNvSpPr/>
            <p:nvPr/>
          </p:nvSpPr>
          <p:spPr>
            <a:xfrm>
              <a:off x="3934691" y="4476619"/>
              <a:ext cx="1274618" cy="1884218"/>
            </a:xfrm>
            <a:prstGeom prst="flowChartManualInput">
              <a:avLst/>
            </a:prstGeom>
            <a:solidFill>
              <a:srgbClr val="FFFF00"/>
            </a:solidFill>
            <a:ln w="57150">
              <a:solidFill>
                <a:srgbClr val="0032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681495" y="5446485"/>
                  <a:ext cx="20678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IE" b="1" dirty="0"/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495" y="5446485"/>
                  <a:ext cx="206787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4706" r="-14706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259348" y="5446485"/>
                  <a:ext cx="20358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IE" b="1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9348" y="5446485"/>
                  <a:ext cx="203581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0303" r="-27273" b="-10870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>
              <a:off x="3960000" y="5418728"/>
              <a:ext cx="1224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458250" y="5412455"/>
                  <a:ext cx="20999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en-IE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8250" y="5412455"/>
                  <a:ext cx="209994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5714" r="-25714" b="-111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853097" y="5263943"/>
                  <a:ext cx="1543821" cy="518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I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I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I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E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IE" dirty="0"/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3097" y="5263943"/>
                  <a:ext cx="1543821" cy="51860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921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Trapezium Rule</a:t>
            </a:r>
            <a:endParaRPr lang="en-IE" dirty="0"/>
          </a:p>
        </p:txBody>
      </p:sp>
      <p:sp>
        <p:nvSpPr>
          <p:cNvPr id="43" name="TextBox 42"/>
          <p:cNvSpPr txBox="1"/>
          <p:nvPr/>
        </p:nvSpPr>
        <p:spPr>
          <a:xfrm>
            <a:off x="296505" y="1821754"/>
            <a:ext cx="6823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Why Trapezoidal Rule rather than Simpson’s Rule?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96505" y="2397234"/>
            <a:ext cx="8065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2313" algn="l"/>
              </a:tabLst>
            </a:pPr>
            <a:r>
              <a:rPr lang="en-GB" sz="2000" b="1" dirty="0" smtClean="0"/>
              <a:t>1. 	Easier to derive and understand what is going on.</a:t>
            </a:r>
            <a:endParaRPr lang="en-US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96505" y="2972716"/>
            <a:ext cx="8557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indent="-722313">
              <a:buAutoNum type="arabicPeriod" startAt="2"/>
            </a:pPr>
            <a:r>
              <a:rPr lang="en-GB" sz="2000" b="1" dirty="0" smtClean="0"/>
              <a:t>Area of a </a:t>
            </a:r>
            <a:r>
              <a:rPr lang="en-IE" sz="2000" b="1" dirty="0" smtClean="0"/>
              <a:t>trapezium is on Strand 3 for Ordinary Level students</a:t>
            </a:r>
            <a:r>
              <a:rPr lang="en-IE" sz="2000" b="1" dirty="0"/>
              <a:t> </a:t>
            </a:r>
            <a:r>
              <a:rPr lang="en-IE" sz="2000" b="1" dirty="0" smtClean="0"/>
              <a:t>from 2015.</a:t>
            </a:r>
          </a:p>
          <a:p>
            <a:pPr>
              <a:tabLst>
                <a:tab pos="722313" algn="l"/>
              </a:tabLst>
            </a:pPr>
            <a:r>
              <a:rPr lang="en-IE" sz="2000" b="1" dirty="0"/>
              <a:t>	</a:t>
            </a:r>
            <a:r>
              <a:rPr lang="en-IE" sz="2000" b="1" dirty="0" smtClean="0"/>
              <a:t>(N.B. It is on for Foundation Level in 2014)</a:t>
            </a:r>
          </a:p>
          <a:p>
            <a:pPr marL="457200" indent="-457200">
              <a:buAutoNum type="arabicPeriod" startAt="2"/>
            </a:pPr>
            <a:endParaRPr lang="en-US" sz="2000" b="1" dirty="0" smtClean="0"/>
          </a:p>
        </p:txBody>
      </p:sp>
      <p:sp>
        <p:nvSpPr>
          <p:cNvPr id="46" name="Rectangle 45"/>
          <p:cNvSpPr/>
          <p:nvPr/>
        </p:nvSpPr>
        <p:spPr>
          <a:xfrm>
            <a:off x="296505" y="4017145"/>
            <a:ext cx="86253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2313" algn="l"/>
              </a:tabLst>
            </a:pPr>
            <a:r>
              <a:rPr lang="en-IE" sz="2000" b="1" dirty="0" smtClean="0"/>
              <a:t>3. 	For many practical cases it (the Trapezoidal rule)  is accurate	enough.  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4"/>
          <a:stretch/>
        </p:blipFill>
        <p:spPr bwMode="auto">
          <a:xfrm>
            <a:off x="319628" y="693159"/>
            <a:ext cx="8504744" cy="592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54046" y="6327004"/>
            <a:ext cx="811163" cy="295006"/>
            <a:chOff x="2448232" y="5737084"/>
            <a:chExt cx="811163" cy="295006"/>
          </a:xfrm>
        </p:grpSpPr>
        <p:sp>
          <p:nvSpPr>
            <p:cNvPr id="3" name="Freeform 2"/>
            <p:cNvSpPr/>
            <p:nvPr/>
          </p:nvSpPr>
          <p:spPr>
            <a:xfrm>
              <a:off x="2521975" y="5766617"/>
              <a:ext cx="737420" cy="199132"/>
            </a:xfrm>
            <a:custGeom>
              <a:avLst/>
              <a:gdLst>
                <a:gd name="connsiteX0" fmla="*/ 0 w 1032387"/>
                <a:gd name="connsiteY0" fmla="*/ 0 h 398264"/>
                <a:gd name="connsiteX1" fmla="*/ 73742 w 1032387"/>
                <a:gd name="connsiteY1" fmla="*/ 29497 h 398264"/>
                <a:gd name="connsiteX2" fmla="*/ 265471 w 1032387"/>
                <a:gd name="connsiteY2" fmla="*/ 117988 h 398264"/>
                <a:gd name="connsiteX3" fmla="*/ 324465 w 1032387"/>
                <a:gd name="connsiteY3" fmla="*/ 132736 h 398264"/>
                <a:gd name="connsiteX4" fmla="*/ 442452 w 1032387"/>
                <a:gd name="connsiteY4" fmla="*/ 191729 h 398264"/>
                <a:gd name="connsiteX5" fmla="*/ 501445 w 1032387"/>
                <a:gd name="connsiteY5" fmla="*/ 235975 h 398264"/>
                <a:gd name="connsiteX6" fmla="*/ 663678 w 1032387"/>
                <a:gd name="connsiteY6" fmla="*/ 294968 h 398264"/>
                <a:gd name="connsiteX7" fmla="*/ 752168 w 1032387"/>
                <a:gd name="connsiteY7" fmla="*/ 324465 h 398264"/>
                <a:gd name="connsiteX8" fmla="*/ 929149 w 1032387"/>
                <a:gd name="connsiteY8" fmla="*/ 353962 h 398264"/>
                <a:gd name="connsiteX9" fmla="*/ 973394 w 1032387"/>
                <a:gd name="connsiteY9" fmla="*/ 368710 h 398264"/>
                <a:gd name="connsiteX10" fmla="*/ 1032387 w 1032387"/>
                <a:gd name="connsiteY10" fmla="*/ 398207 h 39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2387" h="398264">
                  <a:moveTo>
                    <a:pt x="0" y="0"/>
                  </a:moveTo>
                  <a:cubicBezTo>
                    <a:pt x="24581" y="9832"/>
                    <a:pt x="49550" y="18745"/>
                    <a:pt x="73742" y="29497"/>
                  </a:cubicBezTo>
                  <a:cubicBezTo>
                    <a:pt x="138064" y="58085"/>
                    <a:pt x="200384" y="91188"/>
                    <a:pt x="265471" y="117988"/>
                  </a:cubicBezTo>
                  <a:cubicBezTo>
                    <a:pt x="284214" y="125706"/>
                    <a:pt x="304800" y="127820"/>
                    <a:pt x="324465" y="132736"/>
                  </a:cubicBezTo>
                  <a:cubicBezTo>
                    <a:pt x="363794" y="152400"/>
                    <a:pt x="407275" y="165346"/>
                    <a:pt x="442452" y="191729"/>
                  </a:cubicBezTo>
                  <a:cubicBezTo>
                    <a:pt x="462116" y="206478"/>
                    <a:pt x="479958" y="224038"/>
                    <a:pt x="501445" y="235975"/>
                  </a:cubicBezTo>
                  <a:cubicBezTo>
                    <a:pt x="532223" y="253074"/>
                    <a:pt x="634435" y="285220"/>
                    <a:pt x="663678" y="294968"/>
                  </a:cubicBezTo>
                  <a:lnTo>
                    <a:pt x="752168" y="324465"/>
                  </a:lnTo>
                  <a:cubicBezTo>
                    <a:pt x="859997" y="346030"/>
                    <a:pt x="801095" y="335668"/>
                    <a:pt x="929149" y="353962"/>
                  </a:cubicBezTo>
                  <a:cubicBezTo>
                    <a:pt x="943897" y="358878"/>
                    <a:pt x="959489" y="361758"/>
                    <a:pt x="973394" y="368710"/>
                  </a:cubicBezTo>
                  <a:cubicBezTo>
                    <a:pt x="1037842" y="400934"/>
                    <a:pt x="995445" y="398207"/>
                    <a:pt x="1032387" y="398207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" name="Freeform 3"/>
            <p:cNvSpPr/>
            <p:nvPr/>
          </p:nvSpPr>
          <p:spPr>
            <a:xfrm>
              <a:off x="2448232" y="5737084"/>
              <a:ext cx="722671" cy="295006"/>
            </a:xfrm>
            <a:custGeom>
              <a:avLst/>
              <a:gdLst>
                <a:gd name="connsiteX0" fmla="*/ 0 w 722671"/>
                <a:gd name="connsiteY0" fmla="*/ 295006 h 295006"/>
                <a:gd name="connsiteX1" fmla="*/ 117987 w 722671"/>
                <a:gd name="connsiteY1" fmla="*/ 265510 h 295006"/>
                <a:gd name="connsiteX2" fmla="*/ 250723 w 722671"/>
                <a:gd name="connsiteY2" fmla="*/ 191768 h 295006"/>
                <a:gd name="connsiteX3" fmla="*/ 294968 w 722671"/>
                <a:gd name="connsiteY3" fmla="*/ 147522 h 295006"/>
                <a:gd name="connsiteX4" fmla="*/ 339213 w 722671"/>
                <a:gd name="connsiteY4" fmla="*/ 132774 h 295006"/>
                <a:gd name="connsiteX5" fmla="*/ 383458 w 722671"/>
                <a:gd name="connsiteY5" fmla="*/ 103277 h 295006"/>
                <a:gd name="connsiteX6" fmla="*/ 530942 w 722671"/>
                <a:gd name="connsiteY6" fmla="*/ 59032 h 295006"/>
                <a:gd name="connsiteX7" fmla="*/ 619433 w 722671"/>
                <a:gd name="connsiteY7" fmla="*/ 29535 h 295006"/>
                <a:gd name="connsiteX8" fmla="*/ 663678 w 722671"/>
                <a:gd name="connsiteY8" fmla="*/ 14787 h 295006"/>
                <a:gd name="connsiteX9" fmla="*/ 722671 w 722671"/>
                <a:gd name="connsiteY9" fmla="*/ 39 h 2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2671" h="295006">
                  <a:moveTo>
                    <a:pt x="0" y="295006"/>
                  </a:moveTo>
                  <a:cubicBezTo>
                    <a:pt x="20429" y="290920"/>
                    <a:pt x="92478" y="279682"/>
                    <a:pt x="117987" y="265510"/>
                  </a:cubicBezTo>
                  <a:cubicBezTo>
                    <a:pt x="270126" y="180989"/>
                    <a:pt x="150608" y="225139"/>
                    <a:pt x="250723" y="191768"/>
                  </a:cubicBezTo>
                  <a:cubicBezTo>
                    <a:pt x="265471" y="177019"/>
                    <a:pt x="277614" y="159092"/>
                    <a:pt x="294968" y="147522"/>
                  </a:cubicBezTo>
                  <a:cubicBezTo>
                    <a:pt x="307903" y="138899"/>
                    <a:pt x="325308" y="139726"/>
                    <a:pt x="339213" y="132774"/>
                  </a:cubicBezTo>
                  <a:cubicBezTo>
                    <a:pt x="355067" y="124847"/>
                    <a:pt x="367260" y="110476"/>
                    <a:pt x="383458" y="103277"/>
                  </a:cubicBezTo>
                  <a:cubicBezTo>
                    <a:pt x="455644" y="71195"/>
                    <a:pt x="464951" y="78830"/>
                    <a:pt x="530942" y="59032"/>
                  </a:cubicBezTo>
                  <a:cubicBezTo>
                    <a:pt x="560723" y="50097"/>
                    <a:pt x="589936" y="39367"/>
                    <a:pt x="619433" y="29535"/>
                  </a:cubicBezTo>
                  <a:lnTo>
                    <a:pt x="663678" y="14787"/>
                  </a:lnTo>
                  <a:cubicBezTo>
                    <a:pt x="712587" y="-1516"/>
                    <a:pt x="692377" y="39"/>
                    <a:pt x="722671" y="39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7374" y="0"/>
            <a:ext cx="9158748" cy="6858000"/>
            <a:chOff x="-7374" y="0"/>
            <a:chExt cx="9158748" cy="6858000"/>
          </a:xfrm>
        </p:grpSpPr>
        <p:sp>
          <p:nvSpPr>
            <p:cNvPr id="9" name="Rectangle 4"/>
            <p:cNvSpPr/>
            <p:nvPr/>
          </p:nvSpPr>
          <p:spPr>
            <a:xfrm>
              <a:off x="-7374" y="0"/>
              <a:ext cx="9158748" cy="6858000"/>
            </a:xfrm>
            <a:custGeom>
              <a:avLst/>
              <a:gdLst/>
              <a:ahLst/>
              <a:cxnLst/>
              <a:rect l="l" t="t" r="r" b="b"/>
              <a:pathLst>
                <a:path w="9158748" h="6858000">
                  <a:moveTo>
                    <a:pt x="342926" y="186070"/>
                  </a:moveTo>
                  <a:cubicBezTo>
                    <a:pt x="283858" y="186070"/>
                    <a:pt x="235974" y="233954"/>
                    <a:pt x="235974" y="293022"/>
                  </a:cubicBezTo>
                  <a:lnTo>
                    <a:pt x="235974" y="6564978"/>
                  </a:lnTo>
                  <a:cubicBezTo>
                    <a:pt x="235974" y="6624046"/>
                    <a:pt x="283858" y="6671930"/>
                    <a:pt x="342926" y="6671930"/>
                  </a:cubicBezTo>
                  <a:lnTo>
                    <a:pt x="8815822" y="6671930"/>
                  </a:lnTo>
                  <a:cubicBezTo>
                    <a:pt x="8874890" y="6671930"/>
                    <a:pt x="8922774" y="6624046"/>
                    <a:pt x="8922774" y="6564978"/>
                  </a:cubicBezTo>
                  <a:lnTo>
                    <a:pt x="8922774" y="293022"/>
                  </a:lnTo>
                  <a:cubicBezTo>
                    <a:pt x="8922774" y="233954"/>
                    <a:pt x="8874890" y="186070"/>
                    <a:pt x="8815822" y="186070"/>
                  </a:cubicBezTo>
                  <a:close/>
                  <a:moveTo>
                    <a:pt x="0" y="0"/>
                  </a:moveTo>
                  <a:lnTo>
                    <a:pt x="9158748" y="0"/>
                  </a:lnTo>
                  <a:lnTo>
                    <a:pt x="9158748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13852" y="170121"/>
              <a:ext cx="8686800" cy="6485860"/>
            </a:xfrm>
            <a:prstGeom prst="roundRect">
              <a:avLst>
                <a:gd name="adj" fmla="val 1649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9628" y="294968"/>
            <a:ext cx="190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accent1"/>
                </a:solidFill>
              </a:rPr>
              <a:t>2002</a:t>
            </a:r>
            <a:endParaRPr lang="en-IE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7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89920"/>
            <a:ext cx="9036000" cy="6048000"/>
            <a:chOff x="0" y="0"/>
            <a:chExt cx="11258550" cy="657040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487"/>
            <a:stretch/>
          </p:blipFill>
          <p:spPr bwMode="auto">
            <a:xfrm>
              <a:off x="0" y="0"/>
              <a:ext cx="11258550" cy="582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30" b="28027"/>
            <a:stretch/>
          </p:blipFill>
          <p:spPr bwMode="auto">
            <a:xfrm>
              <a:off x="0" y="5803489"/>
              <a:ext cx="11258550" cy="39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435" b="3086"/>
            <a:stretch/>
          </p:blipFill>
          <p:spPr bwMode="auto">
            <a:xfrm>
              <a:off x="0" y="6245940"/>
              <a:ext cx="11258550" cy="324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24459" y="176981"/>
            <a:ext cx="275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accent1"/>
                </a:solidFill>
              </a:rPr>
              <a:t>2013 HL</a:t>
            </a:r>
            <a:endParaRPr lang="en-IE" b="1" dirty="0">
              <a:solidFill>
                <a:schemeClr val="accent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7374" y="0"/>
            <a:ext cx="9158748" cy="6858000"/>
            <a:chOff x="-7374" y="0"/>
            <a:chExt cx="9158748" cy="6858000"/>
          </a:xfrm>
        </p:grpSpPr>
        <p:sp>
          <p:nvSpPr>
            <p:cNvPr id="8" name="Rectangle 4"/>
            <p:cNvSpPr/>
            <p:nvPr/>
          </p:nvSpPr>
          <p:spPr>
            <a:xfrm>
              <a:off x="-7374" y="0"/>
              <a:ext cx="9158748" cy="6858000"/>
            </a:xfrm>
            <a:custGeom>
              <a:avLst/>
              <a:gdLst/>
              <a:ahLst/>
              <a:cxnLst/>
              <a:rect l="l" t="t" r="r" b="b"/>
              <a:pathLst>
                <a:path w="9158748" h="6858000">
                  <a:moveTo>
                    <a:pt x="342926" y="186070"/>
                  </a:moveTo>
                  <a:cubicBezTo>
                    <a:pt x="283858" y="186070"/>
                    <a:pt x="235974" y="233954"/>
                    <a:pt x="235974" y="293022"/>
                  </a:cubicBezTo>
                  <a:lnTo>
                    <a:pt x="235974" y="6564978"/>
                  </a:lnTo>
                  <a:cubicBezTo>
                    <a:pt x="235974" y="6624046"/>
                    <a:pt x="283858" y="6671930"/>
                    <a:pt x="342926" y="6671930"/>
                  </a:cubicBezTo>
                  <a:lnTo>
                    <a:pt x="8815822" y="6671930"/>
                  </a:lnTo>
                  <a:cubicBezTo>
                    <a:pt x="8874890" y="6671930"/>
                    <a:pt x="8922774" y="6624046"/>
                    <a:pt x="8922774" y="6564978"/>
                  </a:cubicBezTo>
                  <a:lnTo>
                    <a:pt x="8922774" y="293022"/>
                  </a:lnTo>
                  <a:cubicBezTo>
                    <a:pt x="8922774" y="233954"/>
                    <a:pt x="8874890" y="186070"/>
                    <a:pt x="8815822" y="186070"/>
                  </a:cubicBezTo>
                  <a:close/>
                  <a:moveTo>
                    <a:pt x="0" y="0"/>
                  </a:moveTo>
                  <a:lnTo>
                    <a:pt x="9158748" y="0"/>
                  </a:lnTo>
                  <a:lnTo>
                    <a:pt x="9158748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3852" y="170121"/>
              <a:ext cx="8686800" cy="6485860"/>
            </a:xfrm>
            <a:prstGeom prst="roundRect">
              <a:avLst>
                <a:gd name="adj" fmla="val 1649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35697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7983" y="274638"/>
                <a:ext cx="8937523" cy="1143000"/>
              </a:xfrm>
            </p:spPr>
            <p:txBody>
              <a:bodyPr/>
              <a:lstStyle/>
              <a:p>
                <a:r>
                  <a:rPr lang="en-IE" sz="2300" dirty="0" smtClean="0">
                    <a:latin typeface="Cambria" pitchFamily="18" charset="0"/>
                  </a:rPr>
                  <a:t>Using 5 intervals approximate the following integral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IE" sz="23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E" sz="23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IE" sz="2300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IE" sz="23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E" sz="2300" b="0" i="1" smtClean="0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IE" sz="23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E" sz="23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IE" sz="23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IE" sz="23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IE" sz="2300" dirty="0" smtClean="0">
                    <a:latin typeface="Cambria" pitchFamily="18" charset="0"/>
                  </a:rPr>
                  <a:t>.</a:t>
                </a:r>
                <a:endParaRPr lang="en-IE" sz="230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7983" y="274638"/>
                <a:ext cx="8937523" cy="11430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708650"/>
              </p:ext>
            </p:extLst>
          </p:nvPr>
        </p:nvGraphicFramePr>
        <p:xfrm>
          <a:off x="374153" y="2181225"/>
          <a:ext cx="5475288" cy="443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4" imgW="3276360" imgH="2654280" progId="Equation.DSMT4">
                  <p:embed/>
                </p:oleObj>
              </mc:Choice>
              <mc:Fallback>
                <p:oleObj name="Equation" r:id="rId4" imgW="3276360" imgH="2654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153" y="2181225"/>
                        <a:ext cx="5475288" cy="443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799" y="1549830"/>
                <a:ext cx="4942507" cy="6166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𝐴</m:t>
                      </m:r>
                      <m:r>
                        <a:rPr lang="en-IE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IE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IE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en-IE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IE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E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E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IE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IE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IE" b="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E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E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+2</m:t>
                          </m:r>
                          <m:d>
                            <m:dPr>
                              <m:ctrlPr>
                                <a:rPr lang="en-IE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E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E" b="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E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E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E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E" b="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E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E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E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E" b="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E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IE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+⋯+</m:t>
                              </m:r>
                              <m:sSub>
                                <m:sSubPr>
                                  <m:ctrlPr>
                                    <a:rPr lang="en-IE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E" b="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E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IE" b="0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E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1549830"/>
                <a:ext cx="4942507" cy="61664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4"/>
          <a:stretch/>
        </p:blipFill>
        <p:spPr bwMode="auto">
          <a:xfrm>
            <a:off x="6388817" y="2052814"/>
            <a:ext cx="2000250" cy="61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7" b="19616"/>
          <a:stretch/>
        </p:blipFill>
        <p:spPr bwMode="auto">
          <a:xfrm>
            <a:off x="6388817" y="2595718"/>
            <a:ext cx="2000250" cy="35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7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Methods</a:t>
            </a:r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74" y="4270785"/>
            <a:ext cx="2688286" cy="226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67869" y="1487830"/>
                <a:ext cx="2184572" cy="2811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I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E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IE" i="1">
                              <a:latin typeface="Cambria Math"/>
                            </a:rPr>
                            <m:t>1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I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E" i="1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I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E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IE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IE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IE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/>
                        </a:rPr>
                        <m:t>𝐴𝑟𝑒𝑎</m:t>
                      </m:r>
                      <m:r>
                        <a:rPr lang="en-IE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E" b="0" i="1" smtClean="0">
                              <a:latin typeface="Cambria Math"/>
                            </a:rPr>
                            <m:t>𝑦</m:t>
                          </m:r>
                        </m:e>
                      </m:nary>
                      <m:r>
                        <a:rPr lang="en-IE" b="0" i="1" smtClean="0">
                          <a:latin typeface="Cambria Math"/>
                        </a:rPr>
                        <m:t>𝑑𝑥</m:t>
                      </m:r>
                    </m:oMath>
                    <m:oMath xmlns:m="http://schemas.openxmlformats.org/officeDocument/2006/math">
                      <m:r>
                        <a:rPr lang="en-IE" b="0" i="1" smtClean="0">
                          <a:latin typeface="Cambria Math"/>
                        </a:rPr>
                        <m:t>𝑦</m:t>
                      </m:r>
                      <m:r>
                        <a:rPr lang="en-IE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IE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IE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b="0" i="1" smtClean="0">
                          <a:latin typeface="Cambria Math"/>
                        </a:rPr>
                        <m:t>=1−</m:t>
                      </m:r>
                      <m:sSup>
                        <m:sSup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E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E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IE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b="0" i="1" smtClean="0">
                          <a:latin typeface="Cambria Math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IE" b="0" i="1" smtClean="0">
                          <a:latin typeface="Cambria Math"/>
                        </a:rPr>
                        <m:t>𝐴𝑟𝑒𝑎</m:t>
                      </m:r>
                      <m:r>
                        <a:rPr lang="en-I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IE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IE" b="0" i="1" smtClean="0">
                          <a:latin typeface="Cambria Math"/>
                        </a:rPr>
                        <m:t>=0.7853</m:t>
                      </m:r>
                    </m:oMath>
                  </m:oMathPara>
                </a14:m>
                <a:endParaRPr lang="en-IE" b="0" dirty="0" smtClean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69" y="1487830"/>
                <a:ext cx="2184572" cy="28111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764471" y="1626380"/>
                <a:ext cx="2093137" cy="22440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I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E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IE" i="1">
                              <a:latin typeface="Cambria Math"/>
                            </a:rPr>
                            <m:t>1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I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E" i="1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I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E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IE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IE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E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E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IE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IE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I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IE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E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IE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IE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E" b="0" i="1" smtClean="0">
                              <a:latin typeface="Cambria Math"/>
                            </a:rPr>
                            <m:t>(1+</m:t>
                          </m:r>
                          <m:func>
                            <m:funcPr>
                              <m:ctrlP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E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IE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IE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IE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IE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IE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IE" dirty="0" smtClean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471" y="1626380"/>
                <a:ext cx="2093137" cy="22440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1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98"/>
          <a:stretch>
            <a:fillRect/>
          </a:stretch>
        </p:blipFill>
        <p:spPr bwMode="auto">
          <a:xfrm>
            <a:off x="304804" y="191908"/>
            <a:ext cx="8252178" cy="4982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Connector 3"/>
          <p:cNvCxnSpPr/>
          <p:nvPr/>
        </p:nvCxnSpPr>
        <p:spPr>
          <a:xfrm rot="5400000" flipH="1" flipV="1">
            <a:off x="4103511" y="1416753"/>
            <a:ext cx="1377245" cy="688622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447822" y="1298219"/>
            <a:ext cx="1411111" cy="1140179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4459110" y="1320798"/>
            <a:ext cx="1433690" cy="1388533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470400" y="1343374"/>
            <a:ext cx="1783644" cy="1399824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447822" y="2065863"/>
            <a:ext cx="2404534" cy="106115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380089" y="1354663"/>
            <a:ext cx="1862667" cy="162560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385735" y="1591730"/>
            <a:ext cx="2229554" cy="1382892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447822" y="1603019"/>
            <a:ext cx="2178757" cy="1535289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605867" y="2054574"/>
            <a:ext cx="2269066" cy="152400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617156" y="2607730"/>
            <a:ext cx="2269066" cy="970844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780845" y="2607730"/>
            <a:ext cx="2116666" cy="137160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786489" y="3059286"/>
            <a:ext cx="2032000" cy="92568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5000978" y="3070574"/>
            <a:ext cx="1817511" cy="1354667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5012267" y="3804352"/>
            <a:ext cx="1727200" cy="620889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023556" y="3996264"/>
            <a:ext cx="1478844" cy="428977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daddison.com/images/google_earth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4478" y="5350931"/>
            <a:ext cx="1448741" cy="1303867"/>
          </a:xfrm>
          <a:prstGeom prst="rect">
            <a:avLst/>
          </a:prstGeom>
          <a:noFill/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332" y="3364942"/>
            <a:ext cx="4797777" cy="31864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 smtClean="0"/>
              <a:t>Find the area of your shape</a:t>
            </a:r>
            <a:endParaRPr lang="en-IE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07923" y="5840361"/>
            <a:ext cx="75511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22671" y="4173794"/>
            <a:ext cx="0" cy="165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259097" y="3249988"/>
            <a:ext cx="0" cy="259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707924" y="1842675"/>
            <a:ext cx="7551174" cy="2345867"/>
          </a:xfrm>
          <a:custGeom>
            <a:avLst/>
            <a:gdLst>
              <a:gd name="connsiteX0" fmla="*/ 0 w 7506929"/>
              <a:gd name="connsiteY0" fmla="*/ 2345867 h 2345867"/>
              <a:gd name="connsiteX1" fmla="*/ 2005780 w 7506929"/>
              <a:gd name="connsiteY1" fmla="*/ 546564 h 2345867"/>
              <a:gd name="connsiteX2" fmla="*/ 4336026 w 7506929"/>
              <a:gd name="connsiteY2" fmla="*/ 1593699 h 2345867"/>
              <a:gd name="connsiteX3" fmla="*/ 6223819 w 7506929"/>
              <a:gd name="connsiteY3" fmla="*/ 873 h 2345867"/>
              <a:gd name="connsiteX4" fmla="*/ 7506929 w 7506929"/>
              <a:gd name="connsiteY4" fmla="*/ 1416719 h 234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6929" h="2345867">
                <a:moveTo>
                  <a:pt x="0" y="2345867"/>
                </a:moveTo>
                <a:cubicBezTo>
                  <a:pt x="641554" y="1508896"/>
                  <a:pt x="1283109" y="671925"/>
                  <a:pt x="2005780" y="546564"/>
                </a:cubicBezTo>
                <a:cubicBezTo>
                  <a:pt x="2728451" y="421203"/>
                  <a:pt x="3633020" y="1684647"/>
                  <a:pt x="4336026" y="1593699"/>
                </a:cubicBezTo>
                <a:cubicBezTo>
                  <a:pt x="5039032" y="1502751"/>
                  <a:pt x="5695335" y="30370"/>
                  <a:pt x="6223819" y="873"/>
                </a:cubicBezTo>
                <a:cubicBezTo>
                  <a:pt x="6752303" y="-28624"/>
                  <a:pt x="7129616" y="694047"/>
                  <a:pt x="7506929" y="141671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7676536" y="5448427"/>
            <a:ext cx="58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latin typeface="Century Gothic" pitchFamily="34" charset="0"/>
              </a:rPr>
              <a:t>1</a:t>
            </a:r>
            <a:r>
              <a:rPr lang="en-IE" b="1" dirty="0" smtClean="0">
                <a:latin typeface="Century Gothic" pitchFamily="34" charset="0"/>
              </a:rPr>
              <a:t>A</a:t>
            </a:r>
            <a:endParaRPr lang="en-IE" b="1" dirty="0">
              <a:latin typeface="Century Gothic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2635" y="2096391"/>
            <a:ext cx="4118139" cy="3973391"/>
            <a:chOff x="232635" y="2096391"/>
            <a:chExt cx="4118139" cy="3973391"/>
          </a:xfrm>
        </p:grpSpPr>
        <p:sp>
          <p:nvSpPr>
            <p:cNvPr id="5" name="TextBox 4"/>
            <p:cNvSpPr txBox="1"/>
            <p:nvPr/>
          </p:nvSpPr>
          <p:spPr>
            <a:xfrm>
              <a:off x="1861637" y="2096391"/>
              <a:ext cx="2489137" cy="1687890"/>
            </a:xfrm>
            <a:prstGeom prst="wedgeEllipseCallout">
              <a:avLst>
                <a:gd name="adj1" fmla="val -61716"/>
                <a:gd name="adj2" fmla="val 67743"/>
              </a:avLst>
            </a:prstGeom>
            <a:gradFill flip="none" rotWithShape="1">
              <a:gsLst>
                <a:gs pos="0">
                  <a:srgbClr val="0094C8">
                    <a:tint val="66000"/>
                    <a:satMod val="160000"/>
                  </a:srgbClr>
                </a:gs>
                <a:gs pos="50000">
                  <a:srgbClr val="0094C8">
                    <a:tint val="44500"/>
                    <a:satMod val="160000"/>
                  </a:srgbClr>
                </a:gs>
                <a:gs pos="100000">
                  <a:srgbClr val="0094C8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/>
                <a:t>Work as accurately as you can in centimetres!</a:t>
              </a:r>
              <a:endParaRPr lang="en-IE" b="1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35" y="3249988"/>
              <a:ext cx="1629002" cy="2819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211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dirty="0" smtClean="0"/>
              <a:t>You found the area of an A4 page!</a:t>
            </a:r>
            <a:endParaRPr lang="en-IE" dirty="0"/>
          </a:p>
        </p:txBody>
      </p:sp>
      <p:sp>
        <p:nvSpPr>
          <p:cNvPr id="16" name="Freeform 15"/>
          <p:cNvSpPr/>
          <p:nvPr/>
        </p:nvSpPr>
        <p:spPr>
          <a:xfrm>
            <a:off x="707924" y="2683311"/>
            <a:ext cx="7551174" cy="2345867"/>
          </a:xfrm>
          <a:custGeom>
            <a:avLst/>
            <a:gdLst>
              <a:gd name="connsiteX0" fmla="*/ 0 w 7506929"/>
              <a:gd name="connsiteY0" fmla="*/ 2345867 h 2345867"/>
              <a:gd name="connsiteX1" fmla="*/ 2005780 w 7506929"/>
              <a:gd name="connsiteY1" fmla="*/ 546564 h 2345867"/>
              <a:gd name="connsiteX2" fmla="*/ 4336026 w 7506929"/>
              <a:gd name="connsiteY2" fmla="*/ 1593699 h 2345867"/>
              <a:gd name="connsiteX3" fmla="*/ 6223819 w 7506929"/>
              <a:gd name="connsiteY3" fmla="*/ 873 h 2345867"/>
              <a:gd name="connsiteX4" fmla="*/ 7506929 w 7506929"/>
              <a:gd name="connsiteY4" fmla="*/ 1416719 h 234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6929" h="2345867">
                <a:moveTo>
                  <a:pt x="0" y="2345867"/>
                </a:moveTo>
                <a:cubicBezTo>
                  <a:pt x="641554" y="1508896"/>
                  <a:pt x="1283109" y="671925"/>
                  <a:pt x="2005780" y="546564"/>
                </a:cubicBezTo>
                <a:cubicBezTo>
                  <a:pt x="2728451" y="421203"/>
                  <a:pt x="3633020" y="1684647"/>
                  <a:pt x="4336026" y="1593699"/>
                </a:cubicBezTo>
                <a:cubicBezTo>
                  <a:pt x="5039032" y="1502751"/>
                  <a:pt x="5695335" y="30370"/>
                  <a:pt x="6223819" y="873"/>
                </a:cubicBezTo>
                <a:cubicBezTo>
                  <a:pt x="6752303" y="-28624"/>
                  <a:pt x="7129616" y="694047"/>
                  <a:pt x="7506929" y="141671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" name="Rectangle 2"/>
          <p:cNvSpPr/>
          <p:nvPr/>
        </p:nvSpPr>
        <p:spPr>
          <a:xfrm>
            <a:off x="707924" y="1755058"/>
            <a:ext cx="7551174" cy="46309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7676537" y="6016720"/>
            <a:ext cx="58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latin typeface="Century Gothic" pitchFamily="34" charset="0"/>
              </a:rPr>
              <a:t>1</a:t>
            </a:r>
            <a:r>
              <a:rPr lang="en-IE" b="1" dirty="0" smtClean="0">
                <a:latin typeface="Century Gothic" pitchFamily="34" charset="0"/>
              </a:rPr>
              <a:t>A</a:t>
            </a:r>
            <a:endParaRPr lang="en-IE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924" y="1755058"/>
            <a:ext cx="58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Century Gothic" pitchFamily="34" charset="0"/>
              </a:rPr>
              <a:t>1</a:t>
            </a:r>
            <a:r>
              <a:rPr lang="en-IE" b="1" dirty="0">
                <a:latin typeface="Century Gothic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0502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Manual Input 6"/>
          <p:cNvSpPr/>
          <p:nvPr/>
        </p:nvSpPr>
        <p:spPr>
          <a:xfrm>
            <a:off x="1738489" y="1207909"/>
            <a:ext cx="5723467" cy="2167466"/>
          </a:xfrm>
          <a:prstGeom prst="flowChartManualInp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Trapezoidal Rule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apermodelkiosk.com/blog/sacredhearttoledo/nativity790.pn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"/>
          <a:stretch/>
        </p:blipFill>
        <p:spPr bwMode="auto">
          <a:xfrm>
            <a:off x="827334" y="781675"/>
            <a:ext cx="3276000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768342" y="6415548"/>
            <a:ext cx="32760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29082" y="6217675"/>
            <a:ext cx="7545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D16349"/>
                </a:solidFill>
              </a:rPr>
              <a:t>2 m</a:t>
            </a:r>
            <a:endParaRPr lang="en-IE" b="1" dirty="0">
              <a:solidFill>
                <a:srgbClr val="D16349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-1466291" y="4176503"/>
            <a:ext cx="40680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9944" y="3991837"/>
            <a:ext cx="6120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D16349"/>
                </a:solidFill>
              </a:rPr>
              <a:t>2.4</a:t>
            </a:r>
            <a:r>
              <a:rPr lang="en-IE" b="1" dirty="0" smtClean="0">
                <a:solidFill>
                  <a:srgbClr val="D16349"/>
                </a:solidFill>
              </a:rPr>
              <a:t> </a:t>
            </a:r>
            <a:r>
              <a:rPr lang="en-IE" b="1" dirty="0" smtClean="0">
                <a:solidFill>
                  <a:srgbClr val="D16349"/>
                </a:solidFill>
              </a:rPr>
              <a:t>m</a:t>
            </a:r>
            <a:endParaRPr lang="en-IE" b="1" dirty="0">
              <a:solidFill>
                <a:srgbClr val="D16349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7374" y="0"/>
            <a:ext cx="9158748" cy="6858000"/>
            <a:chOff x="-7374" y="0"/>
            <a:chExt cx="9158748" cy="6858000"/>
          </a:xfrm>
        </p:grpSpPr>
        <p:sp>
          <p:nvSpPr>
            <p:cNvPr id="6" name="Rectangle 4"/>
            <p:cNvSpPr/>
            <p:nvPr/>
          </p:nvSpPr>
          <p:spPr>
            <a:xfrm>
              <a:off x="-7374" y="0"/>
              <a:ext cx="9158748" cy="6858000"/>
            </a:xfrm>
            <a:custGeom>
              <a:avLst/>
              <a:gdLst/>
              <a:ahLst/>
              <a:cxnLst/>
              <a:rect l="l" t="t" r="r" b="b"/>
              <a:pathLst>
                <a:path w="9158748" h="6858000">
                  <a:moveTo>
                    <a:pt x="342926" y="186070"/>
                  </a:moveTo>
                  <a:cubicBezTo>
                    <a:pt x="283858" y="186070"/>
                    <a:pt x="235974" y="233954"/>
                    <a:pt x="235974" y="293022"/>
                  </a:cubicBezTo>
                  <a:lnTo>
                    <a:pt x="235974" y="6564978"/>
                  </a:lnTo>
                  <a:cubicBezTo>
                    <a:pt x="235974" y="6624046"/>
                    <a:pt x="283858" y="6671930"/>
                    <a:pt x="342926" y="6671930"/>
                  </a:cubicBezTo>
                  <a:lnTo>
                    <a:pt x="8815822" y="6671930"/>
                  </a:lnTo>
                  <a:cubicBezTo>
                    <a:pt x="8874890" y="6671930"/>
                    <a:pt x="8922774" y="6624046"/>
                    <a:pt x="8922774" y="6564978"/>
                  </a:cubicBezTo>
                  <a:lnTo>
                    <a:pt x="8922774" y="293022"/>
                  </a:lnTo>
                  <a:cubicBezTo>
                    <a:pt x="8922774" y="233954"/>
                    <a:pt x="8874890" y="186070"/>
                    <a:pt x="8815822" y="186070"/>
                  </a:cubicBezTo>
                  <a:close/>
                  <a:moveTo>
                    <a:pt x="0" y="0"/>
                  </a:moveTo>
                  <a:lnTo>
                    <a:pt x="9158748" y="0"/>
                  </a:lnTo>
                  <a:lnTo>
                    <a:pt x="9158748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13852" y="170121"/>
              <a:ext cx="8686800" cy="6485860"/>
            </a:xfrm>
            <a:prstGeom prst="roundRect">
              <a:avLst>
                <a:gd name="adj" fmla="val 1649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44342" y="1076632"/>
            <a:ext cx="48563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0225" algn="l"/>
              </a:tabLst>
            </a:pPr>
            <a:r>
              <a:rPr lang="en-IE" b="1" dirty="0" smtClean="0"/>
              <a:t>(a)	</a:t>
            </a:r>
            <a:r>
              <a:rPr lang="en-IE" dirty="0" smtClean="0"/>
              <a:t>Find the area of the stained glass 	window.</a:t>
            </a:r>
          </a:p>
          <a:p>
            <a:pPr>
              <a:tabLst>
                <a:tab pos="530225" algn="l"/>
              </a:tabLst>
            </a:pPr>
            <a:r>
              <a:rPr lang="en-IE" b="1" dirty="0" smtClean="0"/>
              <a:t>(b)</a:t>
            </a:r>
            <a:r>
              <a:rPr lang="en-IE" b="1" dirty="0"/>
              <a:t>	</a:t>
            </a:r>
            <a:r>
              <a:rPr lang="en-IE" dirty="0" smtClean="0"/>
              <a:t>Draw a scaled diagram of the window 	using 1 m = 5 cm on square paper.</a:t>
            </a:r>
            <a:endParaRPr lang="en-IE" b="1" dirty="0" smtClean="0"/>
          </a:p>
          <a:p>
            <a:pPr>
              <a:tabLst>
                <a:tab pos="530225" algn="l"/>
              </a:tabLst>
            </a:pPr>
            <a:r>
              <a:rPr lang="en-IE" b="1" dirty="0" smtClean="0"/>
              <a:t>(c)	</a:t>
            </a:r>
            <a:r>
              <a:rPr lang="en-IE" dirty="0" smtClean="0"/>
              <a:t>Divide the shape up into: </a:t>
            </a:r>
            <a:br>
              <a:rPr lang="en-IE" dirty="0" smtClean="0"/>
            </a:br>
            <a:r>
              <a:rPr lang="en-IE" dirty="0" smtClean="0"/>
              <a:t>	</a:t>
            </a:r>
            <a:r>
              <a:rPr lang="en-IE" b="1" dirty="0" smtClean="0"/>
              <a:t>(</a:t>
            </a:r>
            <a:r>
              <a:rPr lang="en-IE" b="1" dirty="0" err="1" smtClean="0"/>
              <a:t>i</a:t>
            </a:r>
            <a:r>
              <a:rPr lang="en-IE" b="1" dirty="0" smtClean="0"/>
              <a:t>)</a:t>
            </a:r>
            <a:r>
              <a:rPr lang="en-IE" dirty="0"/>
              <a:t>	</a:t>
            </a:r>
            <a:r>
              <a:rPr lang="en-IE" dirty="0"/>
              <a:t>4</a:t>
            </a:r>
            <a:r>
              <a:rPr lang="en-IE" dirty="0" smtClean="0"/>
              <a:t> </a:t>
            </a:r>
            <a:r>
              <a:rPr lang="en-IE" dirty="0" smtClean="0"/>
              <a:t>trapezium's  </a:t>
            </a:r>
            <a:br>
              <a:rPr lang="en-IE" dirty="0" smtClean="0"/>
            </a:br>
            <a:r>
              <a:rPr lang="en-IE" dirty="0" smtClean="0"/>
              <a:t>	</a:t>
            </a:r>
            <a:r>
              <a:rPr lang="en-IE" b="1" dirty="0" smtClean="0"/>
              <a:t>(ii)	</a:t>
            </a:r>
            <a:r>
              <a:rPr lang="en-IE" dirty="0" smtClean="0"/>
              <a:t>5 trapezium’s</a:t>
            </a:r>
          </a:p>
          <a:p>
            <a:pPr>
              <a:tabLst>
                <a:tab pos="530225" algn="l"/>
              </a:tabLst>
            </a:pPr>
            <a:r>
              <a:rPr lang="en-IE" b="1" dirty="0" smtClean="0"/>
              <a:t>	(ii)	</a:t>
            </a:r>
            <a:r>
              <a:rPr lang="en-IE" dirty="0" smtClean="0"/>
              <a:t>10 trapeziums</a:t>
            </a:r>
          </a:p>
          <a:p>
            <a:pPr>
              <a:tabLst>
                <a:tab pos="530225" algn="l"/>
              </a:tabLst>
            </a:pPr>
            <a:r>
              <a:rPr lang="en-IE" dirty="0"/>
              <a:t>	</a:t>
            </a:r>
            <a:r>
              <a:rPr lang="en-IE" dirty="0" smtClean="0"/>
              <a:t>and calculate the area of the window 	each time, (using the trapezium’s).</a:t>
            </a:r>
          </a:p>
          <a:p>
            <a:pPr>
              <a:tabLst>
                <a:tab pos="530225" algn="l"/>
              </a:tabLst>
            </a:pPr>
            <a:r>
              <a:rPr lang="en-IE" b="1" dirty="0" smtClean="0"/>
              <a:t>(d)</a:t>
            </a:r>
            <a:r>
              <a:rPr lang="en-IE" dirty="0" smtClean="0"/>
              <a:t>	Which part produced the smallest 	error and why?</a:t>
            </a:r>
          </a:p>
        </p:txBody>
      </p:sp>
    </p:spTree>
    <p:extLst>
      <p:ext uri="{BB962C8B-B14F-4D97-AF65-F5344CB8AC3E}">
        <p14:creationId xmlns:p14="http://schemas.microsoft.com/office/powerpoint/2010/main" val="11252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7374" y="0"/>
            <a:ext cx="9158748" cy="6858000"/>
            <a:chOff x="-7374" y="0"/>
            <a:chExt cx="9158748" cy="6858000"/>
          </a:xfrm>
        </p:grpSpPr>
        <p:sp>
          <p:nvSpPr>
            <p:cNvPr id="25" name="Rectangle 4"/>
            <p:cNvSpPr/>
            <p:nvPr/>
          </p:nvSpPr>
          <p:spPr>
            <a:xfrm>
              <a:off x="-7374" y="0"/>
              <a:ext cx="9158748" cy="6858000"/>
            </a:xfrm>
            <a:custGeom>
              <a:avLst/>
              <a:gdLst/>
              <a:ahLst/>
              <a:cxnLst/>
              <a:rect l="l" t="t" r="r" b="b"/>
              <a:pathLst>
                <a:path w="9158748" h="6858000">
                  <a:moveTo>
                    <a:pt x="342926" y="186070"/>
                  </a:moveTo>
                  <a:cubicBezTo>
                    <a:pt x="283858" y="186070"/>
                    <a:pt x="235974" y="233954"/>
                    <a:pt x="235974" y="293022"/>
                  </a:cubicBezTo>
                  <a:lnTo>
                    <a:pt x="235974" y="6564978"/>
                  </a:lnTo>
                  <a:cubicBezTo>
                    <a:pt x="235974" y="6624046"/>
                    <a:pt x="283858" y="6671930"/>
                    <a:pt x="342926" y="6671930"/>
                  </a:cubicBezTo>
                  <a:lnTo>
                    <a:pt x="8815822" y="6671930"/>
                  </a:lnTo>
                  <a:cubicBezTo>
                    <a:pt x="8874890" y="6671930"/>
                    <a:pt x="8922774" y="6624046"/>
                    <a:pt x="8922774" y="6564978"/>
                  </a:cubicBezTo>
                  <a:lnTo>
                    <a:pt x="8922774" y="293022"/>
                  </a:lnTo>
                  <a:cubicBezTo>
                    <a:pt x="8922774" y="233954"/>
                    <a:pt x="8874890" y="186070"/>
                    <a:pt x="8815822" y="186070"/>
                  </a:cubicBezTo>
                  <a:close/>
                  <a:moveTo>
                    <a:pt x="0" y="0"/>
                  </a:moveTo>
                  <a:lnTo>
                    <a:pt x="9158748" y="0"/>
                  </a:lnTo>
                  <a:lnTo>
                    <a:pt x="9158748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13852" y="170121"/>
              <a:ext cx="8686800" cy="6485860"/>
            </a:xfrm>
            <a:prstGeom prst="roundRect">
              <a:avLst>
                <a:gd name="adj" fmla="val 1649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</p:grpSp>
      <p:pic>
        <p:nvPicPr>
          <p:cNvPr id="17" name="trap_blan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36" y="665027"/>
            <a:ext cx="4025806" cy="54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trap_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36" y="665027"/>
            <a:ext cx="4025806" cy="54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trap_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36" y="665027"/>
            <a:ext cx="4025806" cy="54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trap_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36" y="665027"/>
            <a:ext cx="4025806" cy="54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Eqn_trap_4"/>
              <p:cNvSpPr txBox="1"/>
              <p:nvPr/>
            </p:nvSpPr>
            <p:spPr>
              <a:xfrm>
                <a:off x="4818450" y="791570"/>
                <a:ext cx="3974614" cy="1905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0" i="1" smtClean="0">
                          <a:solidFill>
                            <a:srgbClr val="007FB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IE" b="0" i="1" smtClean="0">
                          <a:solidFill>
                            <a:srgbClr val="007FBF"/>
                          </a:solidFill>
                          <a:latin typeface="Cambria Math" panose="02040503050406030204" pitchFamily="18" charset="0"/>
                        </a:rPr>
                        <m:t>=2×2.4</m:t>
                      </m:r>
                      <m:r>
                        <a:rPr lang="en-IE" b="0" i="1" smtClean="0">
                          <a:solidFill>
                            <a:srgbClr val="007F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E" b="0" i="1" smtClean="0">
                              <a:solidFill>
                                <a:srgbClr val="007F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b="0" i="1" smtClean="0">
                              <a:solidFill>
                                <a:srgbClr val="007F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IE" b="0" i="1" smtClean="0">
                                  <a:solidFill>
                                    <a:srgbClr val="007FB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E" b="0" i="1" smtClean="0">
                                      <a:solidFill>
                                        <a:srgbClr val="007FB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E" b="0" i="1" smtClean="0">
                                      <a:solidFill>
                                        <a:srgbClr val="007FB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E" b="0" i="1" smtClean="0">
                                  <a:solidFill>
                                    <a:srgbClr val="007FB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E" b="0" i="1" smtClean="0">
                              <a:solidFill>
                                <a:srgbClr val="007F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IE" b="0" i="1" smtClean="0">
                          <a:solidFill>
                            <a:srgbClr val="007F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=6.37 </m:t>
                      </m:r>
                      <m:sSup>
                        <m:sSupPr>
                          <m:ctrlPr>
                            <a:rPr lang="en-IE" b="0" i="1" smtClean="0">
                              <a:solidFill>
                                <a:srgbClr val="007F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b="0" i="1" smtClean="0">
                              <a:solidFill>
                                <a:srgbClr val="007F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IE" b="0" i="1" smtClean="0">
                              <a:solidFill>
                                <a:srgbClr val="007F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b="0" dirty="0" smtClean="0">
                  <a:ea typeface="Cambria Math" panose="02040503050406030204" pitchFamily="18" charset="0"/>
                </a:endParaRPr>
              </a:p>
              <a:p>
                <a:pPr/>
                <a:r>
                  <a:rPr lang="en-IE" b="0" dirty="0" smtClean="0">
                    <a:ea typeface="Cambria Math" panose="02040503050406030204" pitchFamily="18" charset="0"/>
                  </a:rPr>
                  <a:t/>
                </a:r>
                <a:br>
                  <a:rPr lang="en-IE" b="0" dirty="0" smtClean="0"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IE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≈6.17 </m:t>
                      </m:r>
                      <m:sSup>
                        <m:sSupPr>
                          <m:ctrlPr>
                            <a:rPr lang="en-IE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IE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b="0" dirty="0" smtClean="0">
                  <a:ea typeface="Cambria Math" panose="02040503050406030204" pitchFamily="18" charset="0"/>
                </a:endParaRPr>
              </a:p>
              <a:p>
                <a:r>
                  <a:rPr lang="en-IE" b="0" dirty="0" smtClean="0">
                    <a:ea typeface="Cambria Math" panose="02040503050406030204" pitchFamily="18" charset="0"/>
                  </a:rPr>
                  <a:t/>
                </a:r>
                <a:br>
                  <a:rPr lang="en-IE" b="0" dirty="0" smtClean="0"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 </m:t>
                      </m:r>
                      <m:r>
                        <m:rPr>
                          <m:nor/>
                        </m:rPr>
                        <a:rPr lang="en-I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Error</m:t>
                      </m:r>
                      <m:r>
                        <a:rPr lang="en-I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b="0" i="1" smtClean="0">
                              <a:solidFill>
                                <a:srgbClr val="007F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6.37</m:t>
                          </m:r>
                          <m:r>
                            <a:rPr lang="en-I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E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6.17</m:t>
                          </m:r>
                        </m:num>
                        <m:den>
                          <m:r>
                            <a:rPr lang="en-I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6.37</m:t>
                          </m:r>
                        </m:den>
                      </m:f>
                      <m:r>
                        <a:rPr lang="en-I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×100=</m:t>
                      </m:r>
                      <m:r>
                        <a:rPr lang="en-I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3.14%</m:t>
                      </m:r>
                    </m:oMath>
                  </m:oMathPara>
                </a14:m>
                <a:endParaRPr lang="en-IE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Eqn_trap_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450" y="791570"/>
                <a:ext cx="3974614" cy="1905393"/>
              </a:xfrm>
              <a:prstGeom prst="rect">
                <a:avLst/>
              </a:prstGeom>
              <a:blipFill rotWithShape="0">
                <a:blip r:embed="rId6"/>
                <a:stretch>
                  <a:fillRect l="-199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Eqn_trap_5"/>
              <p:cNvSpPr txBox="1"/>
              <p:nvPr/>
            </p:nvSpPr>
            <p:spPr>
              <a:xfrm>
                <a:off x="4818450" y="791570"/>
                <a:ext cx="3974614" cy="1905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0" i="1" smtClean="0">
                          <a:solidFill>
                            <a:srgbClr val="007FB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IE" b="0" i="1" smtClean="0">
                          <a:solidFill>
                            <a:srgbClr val="007FBF"/>
                          </a:solidFill>
                          <a:latin typeface="Cambria Math" panose="02040503050406030204" pitchFamily="18" charset="0"/>
                        </a:rPr>
                        <m:t>=2×2.4</m:t>
                      </m:r>
                      <m:r>
                        <a:rPr lang="en-IE" b="0" i="1" smtClean="0">
                          <a:solidFill>
                            <a:srgbClr val="007F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E" b="0" i="1" smtClean="0">
                              <a:solidFill>
                                <a:srgbClr val="007F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b="0" i="1" smtClean="0">
                              <a:solidFill>
                                <a:srgbClr val="007F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IE" b="0" i="1" smtClean="0">
                                  <a:solidFill>
                                    <a:srgbClr val="007FB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E" b="0" i="1" smtClean="0">
                                      <a:solidFill>
                                        <a:srgbClr val="007FB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E" b="0" i="1" smtClean="0">
                                      <a:solidFill>
                                        <a:srgbClr val="007FB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E" b="0" i="1" smtClean="0">
                                  <a:solidFill>
                                    <a:srgbClr val="007FB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E" b="0" i="1" smtClean="0">
                              <a:solidFill>
                                <a:srgbClr val="007F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IE" b="0" i="1" smtClean="0">
                          <a:solidFill>
                            <a:srgbClr val="007F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=6.37 </m:t>
                      </m:r>
                      <m:sSup>
                        <m:sSupPr>
                          <m:ctrlPr>
                            <a:rPr lang="en-IE" b="0" i="1" smtClean="0">
                              <a:solidFill>
                                <a:srgbClr val="007F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b="0" i="1" smtClean="0">
                              <a:solidFill>
                                <a:srgbClr val="007F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IE" b="0" i="1" smtClean="0">
                              <a:solidFill>
                                <a:srgbClr val="007F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b="0" dirty="0" smtClean="0">
                  <a:ea typeface="Cambria Math" panose="02040503050406030204" pitchFamily="18" charset="0"/>
                </a:endParaRPr>
              </a:p>
              <a:p>
                <a:pPr/>
                <a:r>
                  <a:rPr lang="en-IE" b="0" dirty="0" smtClean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/>
                </a:r>
                <a:br>
                  <a:rPr lang="en-IE" b="0" dirty="0" smtClean="0">
                    <a:solidFill>
                      <a:srgbClr val="00B050"/>
                    </a:solidFill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IE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≈6.22 </m:t>
                      </m:r>
                      <m:sSup>
                        <m:sSupPr>
                          <m:ctrlPr>
                            <a:rPr lang="en-IE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IE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b="0" dirty="0" smtClean="0">
                  <a:solidFill>
                    <a:srgbClr val="00B050"/>
                  </a:solidFill>
                  <a:ea typeface="Cambria Math" panose="02040503050406030204" pitchFamily="18" charset="0"/>
                </a:endParaRPr>
              </a:p>
              <a:p>
                <a:r>
                  <a:rPr lang="en-IE" b="0" dirty="0" smtClean="0">
                    <a:ea typeface="Cambria Math" panose="02040503050406030204" pitchFamily="18" charset="0"/>
                  </a:rPr>
                  <a:t/>
                </a:r>
                <a:br>
                  <a:rPr lang="en-IE" b="0" dirty="0" smtClean="0"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 </m:t>
                      </m:r>
                      <m:r>
                        <m:rPr>
                          <m:nor/>
                        </m:rPr>
                        <a:rPr lang="en-I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Error</m:t>
                      </m:r>
                      <m:r>
                        <a:rPr lang="en-I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b="0" i="1" smtClean="0">
                              <a:solidFill>
                                <a:srgbClr val="007F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6.37</m:t>
                          </m:r>
                          <m:r>
                            <a:rPr lang="en-I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E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6.22</m:t>
                          </m:r>
                        </m:num>
                        <m:den>
                          <m:r>
                            <a:rPr lang="en-I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6.37</m:t>
                          </m:r>
                        </m:den>
                      </m:f>
                      <m:r>
                        <a:rPr lang="en-I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×100=</m:t>
                      </m:r>
                      <m:r>
                        <a:rPr lang="en-I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1.5%</m:t>
                      </m:r>
                    </m:oMath>
                  </m:oMathPara>
                </a14:m>
                <a:endParaRPr lang="en-IE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Eqn_trap_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450" y="791570"/>
                <a:ext cx="3974614" cy="1905393"/>
              </a:xfrm>
              <a:prstGeom prst="rect">
                <a:avLst/>
              </a:prstGeom>
              <a:blipFill rotWithShape="0">
                <a:blip r:embed="rId7"/>
                <a:stretch>
                  <a:fillRect l="-199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Eqn_trap_10"/>
              <p:cNvSpPr txBox="1"/>
              <p:nvPr/>
            </p:nvSpPr>
            <p:spPr>
              <a:xfrm>
                <a:off x="4818450" y="791570"/>
                <a:ext cx="3954609" cy="1905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0" i="1" smtClean="0">
                          <a:solidFill>
                            <a:srgbClr val="007FB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IE" b="0" i="1" smtClean="0">
                          <a:solidFill>
                            <a:srgbClr val="007FBF"/>
                          </a:solidFill>
                          <a:latin typeface="Cambria Math" panose="02040503050406030204" pitchFamily="18" charset="0"/>
                        </a:rPr>
                        <m:t>=2×2.4</m:t>
                      </m:r>
                      <m:r>
                        <a:rPr lang="en-IE" b="0" i="1" smtClean="0">
                          <a:solidFill>
                            <a:srgbClr val="007F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E" b="0" i="1" smtClean="0">
                              <a:solidFill>
                                <a:srgbClr val="007F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b="0" i="1" smtClean="0">
                              <a:solidFill>
                                <a:srgbClr val="007F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IE" b="0" i="1" smtClean="0">
                                  <a:solidFill>
                                    <a:srgbClr val="007FB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E" b="0" i="1" smtClean="0">
                                      <a:solidFill>
                                        <a:srgbClr val="007FB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E" b="0" i="1" smtClean="0">
                                      <a:solidFill>
                                        <a:srgbClr val="007FB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E" b="0" i="1" smtClean="0">
                                  <a:solidFill>
                                    <a:srgbClr val="007FB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E" b="0" i="1" smtClean="0">
                              <a:solidFill>
                                <a:srgbClr val="007F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IE" b="0" i="1" smtClean="0">
                          <a:solidFill>
                            <a:srgbClr val="007F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=6.37 </m:t>
                      </m:r>
                      <m:sSup>
                        <m:sSupPr>
                          <m:ctrlPr>
                            <a:rPr lang="en-IE" b="0" i="1" smtClean="0">
                              <a:solidFill>
                                <a:srgbClr val="007F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b="0" i="1" smtClean="0">
                              <a:solidFill>
                                <a:srgbClr val="007F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IE" b="0" i="1" smtClean="0">
                              <a:solidFill>
                                <a:srgbClr val="007F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b="0" dirty="0" smtClean="0">
                  <a:ea typeface="Cambria Math" panose="02040503050406030204" pitchFamily="18" charset="0"/>
                </a:endParaRPr>
              </a:p>
              <a:p>
                <a:pPr/>
                <a:r>
                  <a:rPr lang="en-IE" b="0" dirty="0" smtClean="0">
                    <a:ea typeface="Cambria Math" panose="02040503050406030204" pitchFamily="18" charset="0"/>
                  </a:rPr>
                  <a:t/>
                </a:r>
                <a:br>
                  <a:rPr lang="en-IE" b="0" dirty="0" smtClean="0"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IE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≈6.32 </m:t>
                      </m:r>
                      <m:sSup>
                        <m:sSupPr>
                          <m:ctrlPr>
                            <a:rPr lang="en-IE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IE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b="0" dirty="0" smtClean="0">
                  <a:ea typeface="Cambria Math" panose="02040503050406030204" pitchFamily="18" charset="0"/>
                </a:endParaRPr>
              </a:p>
              <a:p>
                <a:r>
                  <a:rPr lang="en-IE" b="0" dirty="0" smtClean="0">
                    <a:ea typeface="Cambria Math" panose="02040503050406030204" pitchFamily="18" charset="0"/>
                  </a:rPr>
                  <a:t/>
                </a:r>
                <a:br>
                  <a:rPr lang="en-IE" b="0" dirty="0" smtClean="0"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 </m:t>
                      </m:r>
                      <m:r>
                        <m:rPr>
                          <m:nor/>
                        </m:rPr>
                        <a:rPr lang="en-I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Error</m:t>
                      </m:r>
                      <m:r>
                        <a:rPr lang="en-I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b="0" i="1" smtClean="0">
                              <a:solidFill>
                                <a:srgbClr val="007F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6.37</m:t>
                          </m:r>
                          <m:r>
                            <a:rPr lang="en-I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E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6.32</m:t>
                          </m:r>
                        </m:num>
                        <m:den>
                          <m:r>
                            <a:rPr lang="en-I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6.37</m:t>
                          </m:r>
                        </m:den>
                      </m:f>
                      <m:r>
                        <a:rPr lang="en-I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×100=</m:t>
                      </m:r>
                      <m:r>
                        <a:rPr lang="en-I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0.79%</m:t>
                      </m:r>
                    </m:oMath>
                  </m:oMathPara>
                </a14:m>
                <a:endParaRPr lang="en-IE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Eqn_trap_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450" y="791570"/>
                <a:ext cx="3954609" cy="1905393"/>
              </a:xfrm>
              <a:prstGeom prst="rect">
                <a:avLst/>
              </a:prstGeom>
              <a:blipFill rotWithShape="0">
                <a:blip r:embed="rId8"/>
                <a:stretch>
                  <a:fillRect l="-200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72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/>
      <p:bldP spid="10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50"/>
          <a:stretch/>
        </p:blipFill>
        <p:spPr>
          <a:xfrm>
            <a:off x="362206" y="1832459"/>
            <a:ext cx="8306807" cy="386041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Formula and Tables Page 12</a:t>
            </a:r>
            <a:endParaRPr lang="en-IE" dirty="0"/>
          </a:p>
        </p:txBody>
      </p:sp>
      <p:sp>
        <p:nvSpPr>
          <p:cNvPr id="2" name="TextBox 1"/>
          <p:cNvSpPr txBox="1"/>
          <p:nvPr/>
        </p:nvSpPr>
        <p:spPr>
          <a:xfrm>
            <a:off x="362207" y="5692885"/>
            <a:ext cx="830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>
                <a:solidFill>
                  <a:srgbClr val="007FBF"/>
                </a:solidFill>
              </a:rPr>
              <a:t>What do all the terms in the formula mean?</a:t>
            </a:r>
            <a:endParaRPr lang="en-IE" sz="2800" b="1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49" y="920118"/>
            <a:ext cx="8156719" cy="564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1" t="56368" r="28726" b="30650"/>
          <a:stretch/>
        </p:blipFill>
        <p:spPr>
          <a:xfrm>
            <a:off x="3431043" y="339217"/>
            <a:ext cx="5379074" cy="1102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-7374" y="0"/>
            <a:ext cx="9158748" cy="6858000"/>
            <a:chOff x="-7374" y="0"/>
            <a:chExt cx="9158748" cy="6858000"/>
          </a:xfrm>
        </p:grpSpPr>
        <p:sp>
          <p:nvSpPr>
            <p:cNvPr id="6" name="Rectangle 4"/>
            <p:cNvSpPr/>
            <p:nvPr/>
          </p:nvSpPr>
          <p:spPr>
            <a:xfrm>
              <a:off x="-7374" y="0"/>
              <a:ext cx="9158748" cy="6858000"/>
            </a:xfrm>
            <a:custGeom>
              <a:avLst/>
              <a:gdLst/>
              <a:ahLst/>
              <a:cxnLst/>
              <a:rect l="l" t="t" r="r" b="b"/>
              <a:pathLst>
                <a:path w="9158748" h="6858000">
                  <a:moveTo>
                    <a:pt x="342926" y="186070"/>
                  </a:moveTo>
                  <a:cubicBezTo>
                    <a:pt x="283858" y="186070"/>
                    <a:pt x="235974" y="233954"/>
                    <a:pt x="235974" y="293022"/>
                  </a:cubicBezTo>
                  <a:lnTo>
                    <a:pt x="235974" y="6564978"/>
                  </a:lnTo>
                  <a:cubicBezTo>
                    <a:pt x="235974" y="6624046"/>
                    <a:pt x="283858" y="6671930"/>
                    <a:pt x="342926" y="6671930"/>
                  </a:cubicBezTo>
                  <a:lnTo>
                    <a:pt x="8815822" y="6671930"/>
                  </a:lnTo>
                  <a:cubicBezTo>
                    <a:pt x="8874890" y="6671930"/>
                    <a:pt x="8922774" y="6624046"/>
                    <a:pt x="8922774" y="6564978"/>
                  </a:cubicBezTo>
                  <a:lnTo>
                    <a:pt x="8922774" y="293022"/>
                  </a:lnTo>
                  <a:cubicBezTo>
                    <a:pt x="8922774" y="233954"/>
                    <a:pt x="8874890" y="186070"/>
                    <a:pt x="8815822" y="186070"/>
                  </a:cubicBezTo>
                  <a:close/>
                  <a:moveTo>
                    <a:pt x="0" y="0"/>
                  </a:moveTo>
                  <a:lnTo>
                    <a:pt x="9158748" y="0"/>
                  </a:lnTo>
                  <a:lnTo>
                    <a:pt x="9158748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13852" y="170121"/>
              <a:ext cx="8686800" cy="6485860"/>
            </a:xfrm>
            <a:prstGeom prst="roundRect">
              <a:avLst>
                <a:gd name="adj" fmla="val 1649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21023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13" y="368708"/>
            <a:ext cx="7785212" cy="610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1" t="56368" r="28726" b="30650"/>
          <a:stretch/>
        </p:blipFill>
        <p:spPr>
          <a:xfrm>
            <a:off x="358048" y="368708"/>
            <a:ext cx="5379074" cy="1102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-7374" y="0"/>
            <a:ext cx="9158748" cy="6858000"/>
            <a:chOff x="-7374" y="0"/>
            <a:chExt cx="9158748" cy="6858000"/>
          </a:xfrm>
        </p:grpSpPr>
        <p:sp>
          <p:nvSpPr>
            <p:cNvPr id="6" name="Rectangle 4"/>
            <p:cNvSpPr/>
            <p:nvPr/>
          </p:nvSpPr>
          <p:spPr>
            <a:xfrm>
              <a:off x="-7374" y="0"/>
              <a:ext cx="9158748" cy="6858000"/>
            </a:xfrm>
            <a:custGeom>
              <a:avLst/>
              <a:gdLst/>
              <a:ahLst/>
              <a:cxnLst/>
              <a:rect l="l" t="t" r="r" b="b"/>
              <a:pathLst>
                <a:path w="9158748" h="6858000">
                  <a:moveTo>
                    <a:pt x="342926" y="186070"/>
                  </a:moveTo>
                  <a:cubicBezTo>
                    <a:pt x="283858" y="186070"/>
                    <a:pt x="235974" y="233954"/>
                    <a:pt x="235974" y="293022"/>
                  </a:cubicBezTo>
                  <a:lnTo>
                    <a:pt x="235974" y="6564978"/>
                  </a:lnTo>
                  <a:cubicBezTo>
                    <a:pt x="235974" y="6624046"/>
                    <a:pt x="283858" y="6671930"/>
                    <a:pt x="342926" y="6671930"/>
                  </a:cubicBezTo>
                  <a:lnTo>
                    <a:pt x="8815822" y="6671930"/>
                  </a:lnTo>
                  <a:cubicBezTo>
                    <a:pt x="8874890" y="6671930"/>
                    <a:pt x="8922774" y="6624046"/>
                    <a:pt x="8922774" y="6564978"/>
                  </a:cubicBezTo>
                  <a:lnTo>
                    <a:pt x="8922774" y="293022"/>
                  </a:lnTo>
                  <a:cubicBezTo>
                    <a:pt x="8922774" y="233954"/>
                    <a:pt x="8874890" y="186070"/>
                    <a:pt x="8815822" y="186070"/>
                  </a:cubicBezTo>
                  <a:close/>
                  <a:moveTo>
                    <a:pt x="0" y="0"/>
                  </a:moveTo>
                  <a:lnTo>
                    <a:pt x="9158748" y="0"/>
                  </a:lnTo>
                  <a:lnTo>
                    <a:pt x="9158748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13852" y="170121"/>
              <a:ext cx="8686800" cy="6485860"/>
            </a:xfrm>
            <a:prstGeom prst="roundRect">
              <a:avLst>
                <a:gd name="adj" fmla="val 1649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41504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fab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Prefab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efab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0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17000"/>
                <a:satMod val="350000"/>
              </a:schemeClr>
            </a:gs>
          </a:gsLst>
          <a:lin ang="4000000" scaled="1"/>
        </a:gra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0000" algn="ct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110000" algn="ctr" rotWithShape="0">
              <a:srgbClr val="000000">
                <a:alpha val="65000"/>
              </a:srgbClr>
            </a:outerShdw>
          </a:effectLst>
        </a:effectStyle>
        <a:effectStyle>
          <a:effectLst>
            <a:outerShdw blurRad="12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phClr">
                <a:shade val="4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20000"/>
              </a:schemeClr>
              <a:schemeClr val="phClr">
                <a:tint val="94000"/>
                <a:satMod val="2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E4189EC-2F6D-4ED3-9400-C39537F5D5CD}">
  <we:reference id="wa104006972" version="1.0.0.0" store="en-ie" storeType="OMEX"/>
  <we:alternateReferences>
    <we:reference id="WA104006972" version="1.0.0.0" store="WA104006972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Prefab</Template>
  <TotalTime>3197</TotalTime>
  <Words>141</Words>
  <Application>Microsoft Office PowerPoint</Application>
  <PresentationFormat>On-screen Show (4:3)</PresentationFormat>
  <Paragraphs>53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Cambria</vt:lpstr>
      <vt:lpstr>Cambria Math</vt:lpstr>
      <vt:lpstr>Century Gothic</vt:lpstr>
      <vt:lpstr>Wingdings 2</vt:lpstr>
      <vt:lpstr>Prefab</vt:lpstr>
      <vt:lpstr>Equation</vt:lpstr>
      <vt:lpstr>Finding the area  of curved  irregular shapes</vt:lpstr>
      <vt:lpstr>Find the area of your shape</vt:lpstr>
      <vt:lpstr>You found the area of an A4 page!</vt:lpstr>
      <vt:lpstr>Trapezoidal Rule</vt:lpstr>
      <vt:lpstr>PowerPoint Presentation</vt:lpstr>
      <vt:lpstr>PowerPoint Presentation</vt:lpstr>
      <vt:lpstr>Formula and Tables Page 12</vt:lpstr>
      <vt:lpstr>PowerPoint Presentation</vt:lpstr>
      <vt:lpstr>PowerPoint Presentation</vt:lpstr>
      <vt:lpstr>Derivation of the formula</vt:lpstr>
      <vt:lpstr>Trapezium Rule</vt:lpstr>
      <vt:lpstr>PowerPoint Presentation</vt:lpstr>
      <vt:lpstr>PowerPoint Presentation</vt:lpstr>
      <vt:lpstr>Using 5 intervals approximate the following integral ∫_0^1▒〖√(1-x^2 ) dx〗.</vt:lpstr>
      <vt:lpstr>Other Methods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Pádraic Kavanagh</dc:creator>
  <cp:lastModifiedBy>Pádraic Kavanagh</cp:lastModifiedBy>
  <cp:revision>73</cp:revision>
  <dcterms:created xsi:type="dcterms:W3CDTF">2009-04-08T13:03:58Z</dcterms:created>
  <dcterms:modified xsi:type="dcterms:W3CDTF">2013-10-09T11:53:19Z</dcterms:modified>
</cp:coreProperties>
</file>