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3" r:id="rId1"/>
  </p:sldMasterIdLst>
  <p:notesMasterIdLst>
    <p:notesMasterId r:id="rId81"/>
  </p:notesMasterIdLst>
  <p:sldIdLst>
    <p:sldId id="256" r:id="rId2"/>
    <p:sldId id="262"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Lst>
  <p:sldSz cx="9144000" cy="5143500" type="screen16x9"/>
  <p:notesSz cx="6858000" cy="9144000"/>
  <p:embeddedFontLst>
    <p:embeddedFont>
      <p:font typeface="Calibri" panose="020F0502020204030204" pitchFamily="34" charset="0"/>
      <p:regular r:id="rId82"/>
      <p:bold r:id="rId83"/>
      <p:italic r:id="rId84"/>
      <p:boldItalic r:id="rId85"/>
    </p:embeddedFont>
    <p:embeddedFont>
      <p:font typeface="Roboto" panose="02000000000000000000" pitchFamily="2"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107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4.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6.fntdata"/><Relationship Id="rId61" Type="http://schemas.openxmlformats.org/officeDocument/2006/relationships/slide" Target="slides/slide60.xml"/><Relationship Id="rId82"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6d8678a6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6d8678a64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6d8678a645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6d8678a645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6d8678a645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6d8678a645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6d8678a645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6d8678a645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d8678a64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0" name="Google Shape;640;g6d8678a64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6d8678a64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6d8678a64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68a2529d1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768a2529d1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6d8678a64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6d8678a64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6d8678a645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6d8678a645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7c94b0493a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7c94b0493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6d8678a645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6d8678a645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6d8678a645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549" name="Google Shape;549;g6d8678a645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d8678a645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d8678a645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6d8678a645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6d8678a645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6d8678a64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6d8678a645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7c94b0493a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7c94b0493a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6d8678a645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6d8678a645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7c94b0493a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7c94b0493a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d8678a645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d8678a645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6d8678a645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6d8678a645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6d8678a645_0_5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4" name="Google Shape;744;g6d8678a645_0_5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6d8678a645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6d8678a645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6d8678a64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6d8678a64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6dd649fc49_3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6dd649fc49_3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d8678a645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d8678a645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6d8678a645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6d8678a645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6d8678a64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6d8678a64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dd649fc49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dd649fc49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6d8678a645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6d8678a645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6d8678a645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8" name="Google Shape;798;g6d8678a645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6d8678a645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6d8678a645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6d8678a645_0_4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4" name="Google Shape;814;g6d8678a645_0_4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6d8678a645_0_4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6d8678a645_0_4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6d8678a64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6d8678a64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768a2529d1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768a2529d1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6d8678a645_0_4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6d8678a645_0_4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6d8678a645_0_4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6d8678a645_0_4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6d8678a645_0_4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6d8678a645_0_4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6d8678a645_0_4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6d8678a645_0_4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6d8678a645_0_4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6d8678a645_0_4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6d8678a645_0_47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6d8678a645_0_4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6d8678a645_0_4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6d8678a645_0_4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6d8678a645_0_4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6d8678a645_0_4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6d93c65f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6d93c65fb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6d8678a64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g6d8678a64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6d8678a645_0_4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6d8678a645_0_4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6d8678a645_0_45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6d8678a645_0_4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6d8678a645_0_4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4" name="Google Shape;924;g6d8678a645_0_4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6d8678a645_0_45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6d8678a645_0_45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6d8678a645_0_45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6" name="Google Shape;936;g6d8678a645_0_4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6d8678a645_0_4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6d8678a645_0_4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6dbc1b2070_0_10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6dbc1b2070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
        <p:cNvGrpSpPr/>
        <p:nvPr/>
      </p:nvGrpSpPr>
      <p:grpSpPr>
        <a:xfrm>
          <a:off x="0" y="0"/>
          <a:ext cx="0" cy="0"/>
          <a:chOff x="0" y="0"/>
          <a:chExt cx="0" cy="0"/>
        </a:xfrm>
      </p:grpSpPr>
      <p:sp>
        <p:nvSpPr>
          <p:cNvPr id="964" name="Google Shape;964;g6dbc1b207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5" name="Google Shape;965;g6dbc1b207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6d8678a645_0_4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2" name="Google Shape;972;g6d8678a645_0_4607:notes"/>
          <p:cNvSpPr txBox="1">
            <a:spLocks noGrp="1"/>
          </p:cNvSpPr>
          <p:nvPr>
            <p:ph type="body" idx="1"/>
          </p:nvPr>
        </p:nvSpPr>
        <p:spPr>
          <a:xfrm>
            <a:off x="685800" y="4343400"/>
            <a:ext cx="5486400" cy="41151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6d8678a645_0_46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9" name="Google Shape;979;g6d8678a645_0_4638:notes"/>
          <p:cNvSpPr txBox="1">
            <a:spLocks noGrp="1"/>
          </p:cNvSpPr>
          <p:nvPr>
            <p:ph type="body" idx="1"/>
          </p:nvPr>
        </p:nvSpPr>
        <p:spPr>
          <a:xfrm>
            <a:off x="685800" y="4343400"/>
            <a:ext cx="5486400" cy="41151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6d8678a64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6d8678a64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6dbc1b2070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9" name="Google Shape;989;g6dbc1b2070_0_500:notes"/>
          <p:cNvSpPr txBox="1">
            <a:spLocks noGrp="1"/>
          </p:cNvSpPr>
          <p:nvPr>
            <p:ph type="body" idx="1"/>
          </p:nvPr>
        </p:nvSpPr>
        <p:spPr>
          <a:xfrm>
            <a:off x="685800" y="4343400"/>
            <a:ext cx="5486400" cy="41151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6d8678a645_0_4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8" name="Google Shape;998;g6d8678a645_0_4647:notes"/>
          <p:cNvSpPr txBox="1">
            <a:spLocks noGrp="1"/>
          </p:cNvSpPr>
          <p:nvPr>
            <p:ph type="body" idx="1"/>
          </p:nvPr>
        </p:nvSpPr>
        <p:spPr>
          <a:xfrm>
            <a:off x="685800" y="4343400"/>
            <a:ext cx="5486400" cy="41151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d8678a645_0_4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5" name="Google Shape;1005;g6d8678a645_0_4653:notes"/>
          <p:cNvSpPr txBox="1">
            <a:spLocks noGrp="1"/>
          </p:cNvSpPr>
          <p:nvPr>
            <p:ph type="body" idx="1"/>
          </p:nvPr>
        </p:nvSpPr>
        <p:spPr>
          <a:xfrm>
            <a:off x="685800" y="4343400"/>
            <a:ext cx="5486400" cy="41151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6d8678a645_0_4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2" name="Google Shape;1012;g6d8678a645_0_4659:notes"/>
          <p:cNvSpPr txBox="1">
            <a:spLocks noGrp="1"/>
          </p:cNvSpPr>
          <p:nvPr>
            <p:ph type="body" idx="1"/>
          </p:nvPr>
        </p:nvSpPr>
        <p:spPr>
          <a:xfrm>
            <a:off x="685800" y="4343400"/>
            <a:ext cx="5486400" cy="411510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6d8678a645_0_4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6d8678a645_0_4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6d8678a645_0_4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5" name="Google Shape;1025;g6d8678a645_0_4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g6d8678a645_0_4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2" name="Google Shape;1032;g6d8678a645_0_4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6d8678a645_0_4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6d8678a645_0_4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6d8678a645_0_4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6d8678a645_0_4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6d8678a645_0_4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6d8678a645_0_4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d8678a64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d8678a645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6d8678a645_0_4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6d8678a645_0_4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6d8678a645_0_4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6d8678a645_0_4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6d8678a645_0_47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9" name="Google Shape;1079;g6d8678a645_0_4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6d8678a645_0_4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6d8678a645_0_4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6d8678a645_0_4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6d8678a645_0_4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6d8678a645_0_4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6d8678a645_0_4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6d8678a645_0_4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7" name="Google Shape;1127;g6d8678a645_0_4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6d8678a645_0_48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2" name="Google Shape;1132;g6d8678a645_0_48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6d8678a645_0_4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6d8678a645_0_4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6d8678a645_0_48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4" name="Google Shape;1144;g6d8678a645_0_4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6d8678a64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6d8678a645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6d8678a64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6d8678a64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ront cover: Colour">
  <p:cSld name="Front cover: Colour">
    <p:bg>
      <p:bgPr>
        <a:solidFill>
          <a:schemeClr val="dk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54" name="Google Shape;54;p13"/>
          <p:cNvGrpSpPr/>
          <p:nvPr/>
        </p:nvGrpSpPr>
        <p:grpSpPr>
          <a:xfrm>
            <a:off x="5221340" y="819609"/>
            <a:ext cx="1861980" cy="747829"/>
            <a:chOff x="1899" y="899"/>
            <a:chExt cx="4163" cy="1671"/>
          </a:xfrm>
        </p:grpSpPr>
        <p:sp>
          <p:nvSpPr>
            <p:cNvPr id="55" name="Google Shape;55;p13"/>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6" name="Google Shape;56;p13"/>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7" name="Google Shape;57;p13"/>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8" name="Google Shape;58;p13"/>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59" name="Google Shape;59;p13"/>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0" name="Google Shape;60;p13"/>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1" name="Google Shape;61;p13"/>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2" name="Google Shape;62;p13"/>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3" name="Google Shape;63;p13"/>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4" name="Google Shape;64;p13"/>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5" name="Google Shape;65;p13"/>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6" name="Google Shape;66;p13"/>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7" name="Google Shape;67;p13"/>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8" name="Google Shape;68;p13"/>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69" name="Google Shape;69;p13"/>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0" name="Google Shape;70;p13"/>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1" name="Google Shape;71;p13"/>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 name="Google Shape;72;p13"/>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3" name="Google Shape;73;p13"/>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4" name="Google Shape;74;p13"/>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 name="Google Shape;75;p13"/>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 name="Google Shape;76;p13"/>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 name="Google Shape;77;p13"/>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8" name="Google Shape;78;p13"/>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9" name="Google Shape;79;p13"/>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0" name="Google Shape;80;p13"/>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 name="Google Shape;81;p13"/>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2" name="Google Shape;82;p13"/>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3" name="Google Shape;83;p13"/>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4" name="Google Shape;84;p13"/>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 name="Google Shape;85;p13"/>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6" name="Google Shape;86;p13"/>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 name="Google Shape;87;p13"/>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 name="Google Shape;88;p13"/>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9" name="Google Shape;89;p13"/>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0" name="Google Shape;90;p13"/>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1" name="Google Shape;91;p13"/>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 name="Google Shape;92;p13"/>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3" name="Google Shape;93;p13"/>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4" name="Google Shape;94;p13"/>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5" name="Google Shape;95;p13"/>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 name="Google Shape;96;p13"/>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 name="Google Shape;97;p13"/>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8" name="Google Shape;98;p13"/>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 name="Google Shape;99;p13"/>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0" name="Google Shape;100;p13"/>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1" name="Google Shape;101;p13"/>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2" name="Google Shape;102;p13"/>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3" name="Google Shape;103;p13"/>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4" name="Google Shape;104;p13"/>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5" name="Google Shape;105;p13"/>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6" name="Google Shape;106;p13"/>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7" name="Google Shape;107;p13"/>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8" name="Google Shape;108;p13"/>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09" name="Google Shape;109;p13"/>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0" name="Google Shape;110;p13"/>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1" name="Google Shape;111;p13"/>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 name="Google Shape;112;p13"/>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 name="Google Shape;113;p13"/>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4" name="Google Shape;114;p13"/>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5" name="Google Shape;115;p13"/>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6" name="Google Shape;116;p13"/>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7" name="Google Shape;117;p13"/>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 name="Google Shape;118;p13"/>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9" name="Google Shape;119;p13"/>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0" name="Google Shape;120;p13"/>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1" name="Google Shape;121;p13"/>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2" name="Google Shape;122;p13"/>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3" name="Google Shape;123;p13"/>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 name="Google Shape;124;p13"/>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5" name="Google Shape;125;p13"/>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6" name="Google Shape;126;p13"/>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7" name="Google Shape;127;p13"/>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8" name="Google Shape;128;p13"/>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9" name="Google Shape;129;p13"/>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0" name="Google Shape;130;p13"/>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1" name="Google Shape;131;p13"/>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2" name="Google Shape;132;p13"/>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3" name="Google Shape;133;p13"/>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 name="Google Shape;134;p13"/>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5" name="Google Shape;135;p13"/>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6" name="Google Shape;136;p13"/>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7" name="Google Shape;137;p13"/>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8" name="Google Shape;138;p13"/>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9" name="Google Shape;139;p13"/>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0" name="Google Shape;140;p13"/>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1" name="Google Shape;141;p13"/>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2" name="Google Shape;142;p13"/>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3" name="Google Shape;143;p13"/>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4" name="Google Shape;144;p13"/>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5" name="Google Shape;145;p13"/>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6" name="Google Shape;146;p13"/>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47" name="Google Shape;147;p13"/>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148" name="Google Shape;148;p13"/>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sp>
        <p:nvSpPr>
          <p:cNvPr id="149" name="Google Shape;149;p13"/>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50" name="Google Shape;150;p13"/>
          <p:cNvSpPr txBox="1">
            <a:spLocks noGrp="1"/>
          </p:cNvSpPr>
          <p:nvPr>
            <p:ph type="body" idx="1"/>
          </p:nvPr>
        </p:nvSpPr>
        <p:spPr>
          <a:xfrm>
            <a:off x="5221340" y="3540592"/>
            <a:ext cx="3468300" cy="5277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dk2"/>
              </a:buClr>
              <a:buSzPts val="1400"/>
              <a:buFont typeface="Arial"/>
              <a:buChar char="•"/>
              <a:defRPr sz="1400" b="1" i="0" u="none" strike="noStrike" cap="none">
                <a:solidFill>
                  <a:srgbClr val="FF0000"/>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rgbClr val="FF0000"/>
                </a:solidFill>
                <a:latin typeface="Calibri"/>
                <a:ea typeface="Calibri"/>
                <a:cs typeface="Calibri"/>
                <a:sym typeface="Calibri"/>
              </a:defRPr>
            </a:lvl4pPr>
            <a:lvl5pPr marL="2286000" marR="0" lvl="4" indent="-228600" algn="l" rtl="0">
              <a:lnSpc>
                <a:spcPct val="90000"/>
              </a:lnSpc>
              <a:spcBef>
                <a:spcPts val="600"/>
              </a:spcBef>
              <a:spcAft>
                <a:spcPts val="0"/>
              </a:spcAft>
              <a:buClr>
                <a:srgbClr val="FF0000"/>
              </a:buClr>
              <a:buSzPts val="1500"/>
              <a:buFont typeface="Arial"/>
              <a:buNone/>
              <a:defRPr sz="1500" b="1" i="0" u="none" strike="noStrike" cap="none">
                <a:solidFill>
                  <a:srgbClr val="FF0000"/>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1" name="Google Shape;151;p13"/>
          <p:cNvSpPr/>
          <p:nvPr/>
        </p:nvSpPr>
        <p:spPr>
          <a:xfrm>
            <a:off x="-1747975" y="135407"/>
            <a:ext cx="6662274" cy="4665536"/>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152" name="Google Shape;152;p13"/>
          <p:cNvGrpSpPr/>
          <p:nvPr/>
        </p:nvGrpSpPr>
        <p:grpSpPr>
          <a:xfrm>
            <a:off x="-1449668" y="146875"/>
            <a:ext cx="1026225" cy="2044304"/>
            <a:chOff x="-1555624" y="1196393"/>
            <a:chExt cx="1368300" cy="2725739"/>
          </a:xfrm>
        </p:grpSpPr>
        <p:grpSp>
          <p:nvGrpSpPr>
            <p:cNvPr id="153" name="Google Shape;153;p13"/>
            <p:cNvGrpSpPr/>
            <p:nvPr/>
          </p:nvGrpSpPr>
          <p:grpSpPr>
            <a:xfrm>
              <a:off x="-1555624" y="1488707"/>
              <a:ext cx="1368300" cy="2433425"/>
              <a:chOff x="-1836712" y="3275837"/>
              <a:chExt cx="1368300" cy="2433425"/>
            </a:xfrm>
          </p:grpSpPr>
          <p:sp>
            <p:nvSpPr>
              <p:cNvPr id="154" name="Google Shape;154;p13"/>
              <p:cNvSpPr txBox="1"/>
              <p:nvPr/>
            </p:nvSpPr>
            <p:spPr>
              <a:xfrm>
                <a:off x="-1836712" y="3677962"/>
                <a:ext cx="1368300" cy="2031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background 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&gt;Solid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&gt;Colour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&gt;choose a colour from the top line of the colour palette. Avoid setting the background colour the same as your font colour.</a:t>
                </a:r>
                <a:endParaRPr sz="1100" b="0" i="0" u="none" strike="noStrike" cap="none">
                  <a:solidFill>
                    <a:srgbClr val="000000"/>
                  </a:solidFill>
                  <a:latin typeface="Arial"/>
                  <a:ea typeface="Arial"/>
                  <a:cs typeface="Arial"/>
                  <a:sym typeface="Arial"/>
                </a:endParaRPr>
              </a:p>
            </p:txBody>
          </p:sp>
          <p:pic>
            <p:nvPicPr>
              <p:cNvPr id="155" name="Google Shape;155;p13" descr="icon_information-white.png"/>
              <p:cNvPicPr preferRelativeResize="0"/>
              <p:nvPr/>
            </p:nvPicPr>
            <p:blipFill rotWithShape="1">
              <a:blip r:embed="rId2">
                <a:alphaModFix/>
              </a:blip>
              <a:srcRect/>
              <a:stretch/>
            </p:blipFill>
            <p:spPr>
              <a:xfrm>
                <a:off x="-1728699" y="3275837"/>
                <a:ext cx="121592" cy="320113"/>
              </a:xfrm>
              <a:prstGeom prst="rect">
                <a:avLst/>
              </a:prstGeom>
              <a:noFill/>
              <a:ln>
                <a:noFill/>
              </a:ln>
            </p:spPr>
          </p:pic>
        </p:grpSp>
        <p:pic>
          <p:nvPicPr>
            <p:cNvPr id="156" name="Google Shape;156;p13" descr="fill.png"/>
            <p:cNvPicPr preferRelativeResize="0"/>
            <p:nvPr/>
          </p:nvPicPr>
          <p:blipFill rotWithShape="1">
            <a:blip r:embed="rId3">
              <a:alphaModFix/>
            </a:blip>
            <a:srcRect/>
            <a:stretch/>
          </p:blipFill>
          <p:spPr>
            <a:xfrm>
              <a:off x="-1368152" y="1304800"/>
              <a:ext cx="324000" cy="324000"/>
            </a:xfrm>
            <a:prstGeom prst="rect">
              <a:avLst/>
            </a:prstGeom>
            <a:noFill/>
            <a:ln>
              <a:noFill/>
            </a:ln>
          </p:spPr>
        </p:pic>
        <p:sp>
          <p:nvSpPr>
            <p:cNvPr id="157" name="Google Shape;157;p13"/>
            <p:cNvSpPr/>
            <p:nvPr/>
          </p:nvSpPr>
          <p:spPr>
            <a:xfrm>
              <a:off x="-1473415" y="1196393"/>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par>
                                <p:cTn id="12" presetID="10" presetClass="entr" presetSubtype="0" fill="hold" nodeType="withEffect">
                                  <p:stCondLst>
                                    <p:cond delay="0"/>
                                  </p:stCondLst>
                                  <p:childTnLst>
                                    <p:set>
                                      <p:cBhvr>
                                        <p:cTn id="13" dur="1" fill="hold">
                                          <p:stCondLst>
                                            <p:cond delay="0"/>
                                          </p:stCondLst>
                                        </p:cTn>
                                        <p:tgtEl>
                                          <p:spTgt spid="149"/>
                                        </p:tgtEl>
                                        <p:attrNameLst>
                                          <p:attrName>style.visibility</p:attrName>
                                        </p:attrNameLst>
                                      </p:cBhvr>
                                      <p:to>
                                        <p:strVal val="visible"/>
                                      </p:to>
                                    </p:set>
                                    <p:animEffect transition="in" filter="fade">
                                      <p:cBhvr>
                                        <p:cTn id="14" dur="500"/>
                                        <p:tgtEl>
                                          <p:spTgt spid="149"/>
                                        </p:tgtEl>
                                      </p:cBhvr>
                                    </p:animEffect>
                                  </p:childTnLst>
                                </p:cTn>
                              </p:par>
                              <p:par>
                                <p:cTn id="15" presetID="10" presetClass="entr" presetSubtype="0" fill="hold" nodeType="withEffect">
                                  <p:stCondLst>
                                    <p:cond delay="0"/>
                                  </p:stCondLst>
                                  <p:childTnLst>
                                    <p:set>
                                      <p:cBhvr>
                                        <p:cTn id="16" dur="1" fill="hold">
                                          <p:stCondLst>
                                            <p:cond delay="0"/>
                                          </p:stCondLst>
                                        </p:cTn>
                                        <p:tgtEl>
                                          <p:spTgt spid="150">
                                            <p:txEl>
                                              <p:pRg st="0" end="0"/>
                                            </p:txEl>
                                          </p:spTgt>
                                        </p:tgtEl>
                                        <p:attrNameLst>
                                          <p:attrName>style.visibility</p:attrName>
                                        </p:attrNameLst>
                                      </p:cBhvr>
                                      <p:to>
                                        <p:strVal val="visible"/>
                                      </p:to>
                                    </p:set>
                                    <p:animEffect transition="in" filter="fade">
                                      <p:cBhvr>
                                        <p:cTn id="17" dur="500"/>
                                        <p:tgtEl>
                                          <p:spTgt spid="150">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0">
                                            <p:txEl>
                                              <p:pRg st="1" end="1"/>
                                            </p:txEl>
                                          </p:spTgt>
                                        </p:tgtEl>
                                        <p:attrNameLst>
                                          <p:attrName>style.visibility</p:attrName>
                                        </p:attrNameLst>
                                      </p:cBhvr>
                                      <p:to>
                                        <p:strVal val="visible"/>
                                      </p:to>
                                    </p:set>
                                    <p:animEffect transition="in" filter="fade">
                                      <p:cBhvr>
                                        <p:cTn id="20" dur="500"/>
                                        <p:tgtEl>
                                          <p:spTgt spid="150">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50">
                                            <p:txEl>
                                              <p:pRg st="2" end="2"/>
                                            </p:txEl>
                                          </p:spTgt>
                                        </p:tgtEl>
                                        <p:attrNameLst>
                                          <p:attrName>style.visibility</p:attrName>
                                        </p:attrNameLst>
                                      </p:cBhvr>
                                      <p:to>
                                        <p:strVal val="visible"/>
                                      </p:to>
                                    </p:set>
                                    <p:animEffect transition="in" filter="fade">
                                      <p:cBhvr>
                                        <p:cTn id="23" dur="500"/>
                                        <p:tgtEl>
                                          <p:spTgt spid="150">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0">
                                            <p:txEl>
                                              <p:pRg st="3" end="3"/>
                                            </p:txEl>
                                          </p:spTgt>
                                        </p:tgtEl>
                                        <p:attrNameLst>
                                          <p:attrName>style.visibility</p:attrName>
                                        </p:attrNameLst>
                                      </p:cBhvr>
                                      <p:to>
                                        <p:strVal val="visible"/>
                                      </p:to>
                                    </p:set>
                                    <p:animEffect transition="in" filter="fade">
                                      <p:cBhvr>
                                        <p:cTn id="26" dur="500"/>
                                        <p:tgtEl>
                                          <p:spTgt spid="150">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0">
                                            <p:txEl>
                                              <p:pRg st="4" end="4"/>
                                            </p:txEl>
                                          </p:spTgt>
                                        </p:tgtEl>
                                        <p:attrNameLst>
                                          <p:attrName>style.visibility</p:attrName>
                                        </p:attrNameLst>
                                      </p:cBhvr>
                                      <p:to>
                                        <p:strVal val="visible"/>
                                      </p:to>
                                    </p:set>
                                    <p:animEffect transition="in" filter="fade">
                                      <p:cBhvr>
                                        <p:cTn id="29" dur="500"/>
                                        <p:tgtEl>
                                          <p:spTgt spid="150">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0">
                                            <p:txEl>
                                              <p:pRg st="5" end="5"/>
                                            </p:txEl>
                                          </p:spTgt>
                                        </p:tgtEl>
                                        <p:attrNameLst>
                                          <p:attrName>style.visibility</p:attrName>
                                        </p:attrNameLst>
                                      </p:cBhvr>
                                      <p:to>
                                        <p:strVal val="visible"/>
                                      </p:to>
                                    </p:set>
                                    <p:animEffect transition="in" filter="fade">
                                      <p:cBhvr>
                                        <p:cTn id="32" dur="500"/>
                                        <p:tgtEl>
                                          <p:spTgt spid="150">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0">
                                            <p:txEl>
                                              <p:pRg st="6" end="6"/>
                                            </p:txEl>
                                          </p:spTgt>
                                        </p:tgtEl>
                                        <p:attrNameLst>
                                          <p:attrName>style.visibility</p:attrName>
                                        </p:attrNameLst>
                                      </p:cBhvr>
                                      <p:to>
                                        <p:strVal val="visible"/>
                                      </p:to>
                                    </p:set>
                                    <p:animEffect transition="in" filter="fade">
                                      <p:cBhvr>
                                        <p:cTn id="35" dur="500"/>
                                        <p:tgtEl>
                                          <p:spTgt spid="150">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0">
                                            <p:txEl>
                                              <p:pRg st="7" end="7"/>
                                            </p:txEl>
                                          </p:spTgt>
                                        </p:tgtEl>
                                        <p:attrNameLst>
                                          <p:attrName>style.visibility</p:attrName>
                                        </p:attrNameLst>
                                      </p:cBhvr>
                                      <p:to>
                                        <p:strVal val="visible"/>
                                      </p:to>
                                    </p:set>
                                    <p:animEffect transition="in" filter="fade">
                                      <p:cBhvr>
                                        <p:cTn id="38" dur="500"/>
                                        <p:tgtEl>
                                          <p:spTgt spid="150">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0">
                                            <p:txEl>
                                              <p:pRg st="8" end="8"/>
                                            </p:txEl>
                                          </p:spTgt>
                                        </p:tgtEl>
                                        <p:attrNameLst>
                                          <p:attrName>style.visibility</p:attrName>
                                        </p:attrNameLst>
                                      </p:cBhvr>
                                      <p:to>
                                        <p:strVal val="visible"/>
                                      </p:to>
                                    </p:set>
                                    <p:animEffect transition="in" filter="fade">
                                      <p:cBhvr>
                                        <p:cTn id="41" dur="500"/>
                                        <p:tgtEl>
                                          <p:spTgt spid="1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158"/>
        <p:cNvGrpSpPr/>
        <p:nvPr/>
      </p:nvGrpSpPr>
      <p:grpSpPr>
        <a:xfrm>
          <a:off x="0" y="0"/>
          <a:ext cx="0" cy="0"/>
          <a:chOff x="0" y="0"/>
          <a:chExt cx="0" cy="0"/>
        </a:xfrm>
      </p:grpSpPr>
      <p:sp>
        <p:nvSpPr>
          <p:cNvPr id="159" name="Google Shape;159;p14"/>
          <p:cNvSpPr/>
          <p:nvPr/>
        </p:nvSpPr>
        <p:spPr>
          <a:xfrm>
            <a:off x="1" y="0"/>
            <a:ext cx="91536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sp>
        <p:nvSpPr>
          <p:cNvPr id="160" name="Google Shape;160;p1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SzPts val="2100"/>
              <a:buNone/>
              <a:defRPr>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14"/>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Char char="●"/>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
        <p:nvSpPr>
          <p:cNvPr id="162" name="Google Shape;162;p14"/>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1100"/>
              <a:buChar char="●"/>
              <a:defRPr/>
            </a:lvl1pPr>
            <a:lvl2pPr lvl="1" algn="l" rtl="0">
              <a:lnSpc>
                <a:spcPct val="100000"/>
              </a:lnSpc>
              <a:spcBef>
                <a:spcPts val="0"/>
              </a:spcBef>
              <a:spcAft>
                <a:spcPts val="0"/>
              </a:spcAft>
              <a:buSzPts val="1100"/>
              <a:buChar char="○"/>
              <a:defRPr/>
            </a:lvl2pPr>
            <a:lvl3pPr lvl="2" algn="l" rtl="0">
              <a:lnSpc>
                <a:spcPct val="100000"/>
              </a:lnSpc>
              <a:spcBef>
                <a:spcPts val="0"/>
              </a:spcBef>
              <a:spcAft>
                <a:spcPts val="0"/>
              </a:spcAft>
              <a:buSzPts val="1100"/>
              <a:buChar char="■"/>
              <a:defRPr/>
            </a:lvl3pPr>
            <a:lvl4pPr lvl="3" algn="l" rtl="0">
              <a:lnSpc>
                <a:spcPct val="100000"/>
              </a:lnSpc>
              <a:spcBef>
                <a:spcPts val="0"/>
              </a:spcBef>
              <a:spcAft>
                <a:spcPts val="0"/>
              </a:spcAft>
              <a:buSzPts val="1100"/>
              <a:buChar char="●"/>
              <a:defRPr/>
            </a:lvl4pPr>
            <a:lvl5pPr lvl="4" algn="l" rtl="0">
              <a:lnSpc>
                <a:spcPct val="100000"/>
              </a:lnSpc>
              <a:spcBef>
                <a:spcPts val="0"/>
              </a:spcBef>
              <a:spcAft>
                <a:spcPts val="0"/>
              </a:spcAft>
              <a:buSzPts val="1100"/>
              <a:buChar char="○"/>
              <a:defRPr/>
            </a:lvl5pPr>
            <a:lvl6pPr lvl="5" algn="l" rtl="0">
              <a:lnSpc>
                <a:spcPct val="100000"/>
              </a:lnSpc>
              <a:spcBef>
                <a:spcPts val="0"/>
              </a:spcBef>
              <a:spcAft>
                <a:spcPts val="0"/>
              </a:spcAft>
              <a:buSzPts val="1100"/>
              <a:buChar char="■"/>
              <a:defRPr/>
            </a:lvl6pPr>
            <a:lvl7pPr lvl="6" algn="l" rtl="0">
              <a:lnSpc>
                <a:spcPct val="100000"/>
              </a:lnSpc>
              <a:spcBef>
                <a:spcPts val="0"/>
              </a:spcBef>
              <a:spcAft>
                <a:spcPts val="0"/>
              </a:spcAft>
              <a:buSzPts val="1100"/>
              <a:buChar char="●"/>
              <a:defRPr/>
            </a:lvl7pPr>
            <a:lvl8pPr lvl="7" algn="l" rtl="0">
              <a:lnSpc>
                <a:spcPct val="100000"/>
              </a:lnSpc>
              <a:spcBef>
                <a:spcPts val="0"/>
              </a:spcBef>
              <a:spcAft>
                <a:spcPts val="0"/>
              </a:spcAft>
              <a:buSzPts val="1100"/>
              <a:buChar char="○"/>
              <a:defRPr/>
            </a:lvl8pPr>
            <a:lvl9pPr lvl="8" algn="l" rtl="0">
              <a:lnSpc>
                <a:spcPct val="100000"/>
              </a:lnSpc>
              <a:spcBef>
                <a:spcPts val="0"/>
              </a:spcBef>
              <a:spcAft>
                <a:spcPts val="0"/>
              </a:spcAft>
              <a:buSzPts val="1100"/>
              <a:buChar char="■"/>
              <a:defRPr/>
            </a:lvl9pPr>
          </a:lstStyle>
          <a:p>
            <a:endParaRPr/>
          </a:p>
        </p:txBody>
      </p:sp>
      <p:sp>
        <p:nvSpPr>
          <p:cNvPr id="163" name="Google Shape;163;p14"/>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a:lvl1pPr>
            <a:lvl2pPr marL="0" marR="0" lvl="1" indent="0" algn="r" rtl="0">
              <a:lnSpc>
                <a:spcPct val="100000"/>
              </a:lnSpc>
              <a:spcBef>
                <a:spcPts val="0"/>
              </a:spcBef>
              <a:spcAft>
                <a:spcPts val="0"/>
              </a:spcAft>
              <a:buClr>
                <a:srgbClr val="000000"/>
              </a:buClr>
              <a:buSzPts val="1200"/>
              <a:buFont typeface="Arial"/>
              <a:buNone/>
              <a:defRPr/>
            </a:lvl2pPr>
            <a:lvl3pPr marL="0" marR="0" lvl="2" indent="0" algn="r" rtl="0">
              <a:lnSpc>
                <a:spcPct val="100000"/>
              </a:lnSpc>
              <a:spcBef>
                <a:spcPts val="0"/>
              </a:spcBef>
              <a:spcAft>
                <a:spcPts val="0"/>
              </a:spcAft>
              <a:buClr>
                <a:srgbClr val="000000"/>
              </a:buClr>
              <a:buSzPts val="1200"/>
              <a:buFont typeface="Arial"/>
              <a:buNone/>
              <a:defRPr/>
            </a:lvl3pPr>
            <a:lvl4pPr marL="0" marR="0" lvl="3" indent="0" algn="r" rtl="0">
              <a:lnSpc>
                <a:spcPct val="100000"/>
              </a:lnSpc>
              <a:spcBef>
                <a:spcPts val="0"/>
              </a:spcBef>
              <a:spcAft>
                <a:spcPts val="0"/>
              </a:spcAft>
              <a:buClr>
                <a:srgbClr val="000000"/>
              </a:buClr>
              <a:buSzPts val="1200"/>
              <a:buFont typeface="Arial"/>
              <a:buNone/>
              <a:defRPr/>
            </a:lvl4pPr>
            <a:lvl5pPr marL="0" marR="0" lvl="4" indent="0" algn="r" rtl="0">
              <a:lnSpc>
                <a:spcPct val="100000"/>
              </a:lnSpc>
              <a:spcBef>
                <a:spcPts val="0"/>
              </a:spcBef>
              <a:spcAft>
                <a:spcPts val="0"/>
              </a:spcAft>
              <a:buClr>
                <a:srgbClr val="000000"/>
              </a:buClr>
              <a:buSzPts val="1200"/>
              <a:buFont typeface="Arial"/>
              <a:buNone/>
              <a:defRPr/>
            </a:lvl5pPr>
            <a:lvl6pPr marL="0" marR="0" lvl="5" indent="0" algn="r" rtl="0">
              <a:lnSpc>
                <a:spcPct val="100000"/>
              </a:lnSpc>
              <a:spcBef>
                <a:spcPts val="0"/>
              </a:spcBef>
              <a:spcAft>
                <a:spcPts val="0"/>
              </a:spcAft>
              <a:buClr>
                <a:srgbClr val="000000"/>
              </a:buClr>
              <a:buSzPts val="1200"/>
              <a:buFont typeface="Arial"/>
              <a:buNone/>
              <a:defRPr/>
            </a:lvl6pPr>
            <a:lvl7pPr marL="0" marR="0" lvl="6" indent="0" algn="r" rtl="0">
              <a:lnSpc>
                <a:spcPct val="100000"/>
              </a:lnSpc>
              <a:spcBef>
                <a:spcPts val="0"/>
              </a:spcBef>
              <a:spcAft>
                <a:spcPts val="0"/>
              </a:spcAft>
              <a:buClr>
                <a:srgbClr val="000000"/>
              </a:buClr>
              <a:buSzPts val="1200"/>
              <a:buFont typeface="Arial"/>
              <a:buNone/>
              <a:defRPr/>
            </a:lvl7pPr>
            <a:lvl8pPr marL="0" marR="0" lvl="7" indent="0" algn="r" rtl="0">
              <a:lnSpc>
                <a:spcPct val="100000"/>
              </a:lnSpc>
              <a:spcBef>
                <a:spcPts val="0"/>
              </a:spcBef>
              <a:spcAft>
                <a:spcPts val="0"/>
              </a:spcAft>
              <a:buClr>
                <a:srgbClr val="000000"/>
              </a:buClr>
              <a:buSzPts val="1200"/>
              <a:buFont typeface="Arial"/>
              <a:buNone/>
              <a:defRPr/>
            </a:lvl8pPr>
            <a:lvl9pPr marL="0" marR="0" lvl="8" indent="0" algn="r" rtl="0">
              <a:lnSpc>
                <a:spcPct val="100000"/>
              </a:lnSpc>
              <a:spcBef>
                <a:spcPts val="0"/>
              </a:spcBef>
              <a:spcAft>
                <a:spcPts val="0"/>
              </a:spcAft>
              <a:buClr>
                <a:srgbClr val="000000"/>
              </a:buClr>
              <a:buSzPts val="1200"/>
              <a:buFont typeface="Arial"/>
              <a:buNone/>
              <a:defRPr/>
            </a:lvl9pPr>
          </a:lstStyle>
          <a:p>
            <a:pPr marL="0" lvl="0" indent="0" algn="r" rtl="0">
              <a:spcBef>
                <a:spcPts val="0"/>
              </a:spcBef>
              <a:spcAft>
                <a:spcPts val="0"/>
              </a:spcAft>
              <a:buNone/>
            </a:pPr>
            <a:fld id="{00000000-1234-1234-1234-123412341234}" type="slidenum">
              <a:rPr lang="en-GB"/>
              <a:t>‹#›</a:t>
            </a:fld>
            <a:endParaRPr/>
          </a:p>
        </p:txBody>
      </p:sp>
      <p:sp>
        <p:nvSpPr>
          <p:cNvPr id="164" name="Google Shape;164;p14"/>
          <p:cNvSpPr txBox="1">
            <a:spLocks noGrp="1"/>
          </p:cNvSpPr>
          <p:nvPr>
            <p:ph type="body" idx="1"/>
          </p:nvPr>
        </p:nvSpPr>
        <p:spPr>
          <a:xfrm>
            <a:off x="386099" y="1697955"/>
            <a:ext cx="7507800" cy="2772300"/>
          </a:xfrm>
          <a:prstGeom prst="rect">
            <a:avLst/>
          </a:prstGeom>
          <a:noFill/>
          <a:ln>
            <a:noFill/>
          </a:ln>
        </p:spPr>
        <p:txBody>
          <a:bodyPr spcFirstLastPara="1" wrap="square" lIns="0" tIns="0" rIns="0" bIns="0" anchor="t" anchorCtr="0">
            <a:noAutofit/>
          </a:bodyPr>
          <a:lstStyle>
            <a:lvl1pPr marL="457200" lvl="0" indent="-323850" algn="l" rtl="0">
              <a:lnSpc>
                <a:spcPct val="90000"/>
              </a:lnSpc>
              <a:spcBef>
                <a:spcPts val="300"/>
              </a:spcBef>
              <a:spcAft>
                <a:spcPts val="0"/>
              </a:spcAft>
              <a:buSzPts val="1500"/>
              <a:buChar char="●"/>
              <a:defRPr>
                <a:solidFill>
                  <a:schemeClr val="lt2"/>
                </a:solidFill>
              </a:defRPr>
            </a:lvl1pPr>
            <a:lvl2pPr marL="914400" lvl="1" indent="-317500" algn="l" rtl="0">
              <a:lnSpc>
                <a:spcPct val="90000"/>
              </a:lnSpc>
              <a:spcBef>
                <a:spcPts val="300"/>
              </a:spcBef>
              <a:spcAft>
                <a:spcPts val="0"/>
              </a:spcAft>
              <a:buSzPts val="1400"/>
              <a:buChar char="○"/>
              <a:defRPr>
                <a:solidFill>
                  <a:schemeClr val="lt2"/>
                </a:solidFill>
              </a:defRPr>
            </a:lvl2pPr>
            <a:lvl3pPr marL="1371600" lvl="2" indent="-317500" algn="l" rtl="0">
              <a:lnSpc>
                <a:spcPct val="90000"/>
              </a:lnSpc>
              <a:spcBef>
                <a:spcPts val="300"/>
              </a:spcBef>
              <a:spcAft>
                <a:spcPts val="0"/>
              </a:spcAft>
              <a:buClr>
                <a:schemeClr val="accent2"/>
              </a:buClr>
              <a:buSzPts val="1400"/>
              <a:buChar char="■"/>
              <a:defRPr>
                <a:solidFill>
                  <a:schemeClr val="lt2"/>
                </a:solidFill>
              </a:defRPr>
            </a:lvl3pPr>
            <a:lvl4pPr marL="1828800" lvl="3" indent="-304800" algn="l" rtl="0">
              <a:lnSpc>
                <a:spcPct val="90000"/>
              </a:lnSpc>
              <a:spcBef>
                <a:spcPts val="300"/>
              </a:spcBef>
              <a:spcAft>
                <a:spcPts val="0"/>
              </a:spcAft>
              <a:buClr>
                <a:schemeClr val="accent2"/>
              </a:buClr>
              <a:buSzPts val="1200"/>
              <a:buChar char="●"/>
              <a:defRPr>
                <a:solidFill>
                  <a:schemeClr val="lt2"/>
                </a:solidFill>
              </a:defRPr>
            </a:lvl4pPr>
            <a:lvl5pPr marL="2286000" lvl="4" indent="-323850" algn="l" rtl="0">
              <a:lnSpc>
                <a:spcPct val="90000"/>
              </a:lnSpc>
              <a:spcBef>
                <a:spcPts val="600"/>
              </a:spcBef>
              <a:spcAft>
                <a:spcPts val="0"/>
              </a:spcAft>
              <a:buSzPts val="1500"/>
              <a:buChar char="○"/>
              <a:defRPr>
                <a:solidFill>
                  <a:schemeClr val="lt2"/>
                </a:solidFill>
              </a:defRPr>
            </a:lvl5pPr>
            <a:lvl6pPr marL="2743200" lvl="5" indent="-317500" algn="l" rtl="0">
              <a:lnSpc>
                <a:spcPct val="90000"/>
              </a:lnSpc>
              <a:spcBef>
                <a:spcPts val="400"/>
              </a:spcBef>
              <a:spcAft>
                <a:spcPts val="0"/>
              </a:spcAft>
              <a:buSzPts val="1400"/>
              <a:buChar char="■"/>
              <a:defRPr/>
            </a:lvl6pPr>
            <a:lvl7pPr marL="3200400" lvl="6" indent="-317500" algn="l" rtl="0">
              <a:lnSpc>
                <a:spcPct val="90000"/>
              </a:lnSpc>
              <a:spcBef>
                <a:spcPts val="400"/>
              </a:spcBef>
              <a:spcAft>
                <a:spcPts val="0"/>
              </a:spcAft>
              <a:buSzPts val="1400"/>
              <a:buChar char="●"/>
              <a:defRPr/>
            </a:lvl7pPr>
            <a:lvl8pPr marL="3657600" lvl="7" indent="-317500" algn="l" rtl="0">
              <a:lnSpc>
                <a:spcPct val="90000"/>
              </a:lnSpc>
              <a:spcBef>
                <a:spcPts val="400"/>
              </a:spcBef>
              <a:spcAft>
                <a:spcPts val="0"/>
              </a:spcAft>
              <a:buSzPts val="1400"/>
              <a:buChar char="○"/>
              <a:defRPr/>
            </a:lvl8pPr>
            <a:lvl9pPr marL="4114800" lvl="8" indent="-317500" algn="l" rtl="0">
              <a:lnSpc>
                <a:spcPct val="90000"/>
              </a:lnSpc>
              <a:spcBef>
                <a:spcPts val="400"/>
              </a:spcBef>
              <a:spcAft>
                <a:spcPts val="0"/>
              </a:spcAft>
              <a:buSzPts val="1400"/>
              <a:buChar char="■"/>
              <a:defRPr/>
            </a:lvl9pPr>
          </a:lstStyle>
          <a:p>
            <a:endParaRPr/>
          </a:p>
        </p:txBody>
      </p:sp>
      <p:grpSp>
        <p:nvGrpSpPr>
          <p:cNvPr id="165" name="Google Shape;165;p14"/>
          <p:cNvGrpSpPr/>
          <p:nvPr/>
        </p:nvGrpSpPr>
        <p:grpSpPr>
          <a:xfrm>
            <a:off x="-1530678" y="2991543"/>
            <a:ext cx="1404225" cy="2177094"/>
            <a:chOff x="6195941" y="562596"/>
            <a:chExt cx="1872300" cy="2902792"/>
          </a:xfrm>
        </p:grpSpPr>
        <p:grpSp>
          <p:nvGrpSpPr>
            <p:cNvPr id="166" name="Google Shape;166;p14"/>
            <p:cNvGrpSpPr/>
            <p:nvPr/>
          </p:nvGrpSpPr>
          <p:grpSpPr>
            <a:xfrm>
              <a:off x="6195941" y="832605"/>
              <a:ext cx="1872300" cy="2632784"/>
              <a:chOff x="-1872716" y="660661"/>
              <a:chExt cx="1872300" cy="1974637"/>
            </a:xfrm>
          </p:grpSpPr>
          <p:sp>
            <p:nvSpPr>
              <p:cNvPr id="167" name="Google Shape;167;p14"/>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825" b="0" i="0" u="none" strike="noStrike" cap="none">
                    <a:solidFill>
                      <a:srgbClr val="000000"/>
                    </a:solidFill>
                    <a:latin typeface="Arial"/>
                    <a:ea typeface="Arial"/>
                    <a:cs typeface="Arial"/>
                    <a:sym typeface="Arial"/>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a:p>
              <a:p>
                <a:pPr marL="0" marR="0" lvl="0" indent="0" algn="l" rtl="0">
                  <a:lnSpc>
                    <a:spcPct val="100000"/>
                  </a:lnSpc>
                  <a:spcBef>
                    <a:spcPts val="0"/>
                  </a:spcBef>
                  <a:spcAft>
                    <a:spcPts val="0"/>
                  </a:spcAft>
                  <a:buNone/>
                </a:pPr>
                <a:endParaRPr sz="825"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825" b="0" i="0" u="none" strike="noStrike" cap="none">
                    <a:solidFill>
                      <a:srgbClr val="000000"/>
                    </a:solidFill>
                    <a:latin typeface="Arial"/>
                    <a:ea typeface="Arial"/>
                    <a:cs typeface="Arial"/>
                    <a:sym typeface="Arial"/>
                  </a:rPr>
                  <a:t>Do not use the bullet point button to format your text.</a:t>
                </a:r>
                <a:endParaRPr sz="825" b="0" i="0" u="none" strike="noStrike" cap="none">
                  <a:solidFill>
                    <a:srgbClr val="000000"/>
                  </a:solidFill>
                  <a:latin typeface="Arial"/>
                  <a:ea typeface="Arial"/>
                  <a:cs typeface="Arial"/>
                  <a:sym typeface="Arial"/>
                </a:endParaRPr>
              </a:p>
            </p:txBody>
          </p:sp>
          <p:pic>
            <p:nvPicPr>
              <p:cNvPr id="168" name="Google Shape;168;p14"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169" name="Google Shape;169;p14"/>
            <p:cNvGrpSpPr/>
            <p:nvPr/>
          </p:nvGrpSpPr>
          <p:grpSpPr>
            <a:xfrm>
              <a:off x="6303954" y="562596"/>
              <a:ext cx="540000" cy="540000"/>
              <a:chOff x="6303954" y="562596"/>
              <a:chExt cx="540000" cy="540000"/>
            </a:xfrm>
          </p:grpSpPr>
          <p:sp>
            <p:nvSpPr>
              <p:cNvPr id="170" name="Google Shape;170;p14"/>
              <p:cNvSpPr/>
              <p:nvPr/>
            </p:nvSpPr>
            <p:spPr>
              <a:xfrm>
                <a:off x="6303954" y="562596"/>
                <a:ext cx="540000" cy="540000"/>
              </a:xfrm>
              <a:prstGeom prst="donut">
                <a:avLst>
                  <a:gd name="adj" fmla="val 7083"/>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dk1"/>
                  </a:solidFill>
                  <a:latin typeface="Arial"/>
                  <a:ea typeface="Arial"/>
                  <a:cs typeface="Arial"/>
                  <a:sym typeface="Arial"/>
                </a:endParaRPr>
              </a:p>
            </p:txBody>
          </p:sp>
          <p:pic>
            <p:nvPicPr>
              <p:cNvPr id="171" name="Google Shape;171;p14"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172" name="Google Shape;172;p14"/>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0D3253">
              <a:alpha val="980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grpSp>
        <p:nvGrpSpPr>
          <p:cNvPr id="173" name="Google Shape;173;p14"/>
          <p:cNvGrpSpPr/>
          <p:nvPr/>
        </p:nvGrpSpPr>
        <p:grpSpPr>
          <a:xfrm>
            <a:off x="7916400" y="221400"/>
            <a:ext cx="893995" cy="358950"/>
            <a:chOff x="1899" y="899"/>
            <a:chExt cx="4163" cy="1671"/>
          </a:xfrm>
        </p:grpSpPr>
        <p:sp>
          <p:nvSpPr>
            <p:cNvPr id="174" name="Google Shape;174;p14"/>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75" name="Google Shape;175;p14"/>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76" name="Google Shape;176;p14"/>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77" name="Google Shape;177;p14"/>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78" name="Google Shape;178;p14"/>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79" name="Google Shape;179;p14"/>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0" name="Google Shape;180;p14"/>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1" name="Google Shape;181;p14"/>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2" name="Google Shape;182;p14"/>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3" name="Google Shape;183;p14"/>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4" name="Google Shape;184;p14"/>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5" name="Google Shape;185;p14"/>
            <p:cNvSpPr/>
            <p:nvPr/>
          </p:nvSpPr>
          <p:spPr>
            <a:xfrm>
              <a:off x="2762" y="2203"/>
              <a:ext cx="0" cy="0"/>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6" name="Google Shape;186;p14"/>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7" name="Google Shape;187;p14"/>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8" name="Google Shape;188;p14"/>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89" name="Google Shape;189;p14"/>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0" name="Google Shape;190;p14"/>
            <p:cNvSpPr/>
            <p:nvPr/>
          </p:nvSpPr>
          <p:spPr>
            <a:xfrm>
              <a:off x="3203" y="2203"/>
              <a:ext cx="0" cy="0"/>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1" name="Google Shape;191;p14"/>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2" name="Google Shape;192;p14"/>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3" name="Google Shape;193;p14"/>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4" name="Google Shape;194;p14"/>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5" name="Google Shape;195;p14"/>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6" name="Google Shape;196;p14"/>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7" name="Google Shape;197;p14"/>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8" name="Google Shape;198;p14"/>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199" name="Google Shape;199;p14"/>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0" name="Google Shape;200;p14"/>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1" name="Google Shape;201;p14"/>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2" name="Google Shape;202;p14"/>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3" name="Google Shape;203;p14"/>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4" name="Google Shape;204;p14"/>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5" name="Google Shape;205;p14"/>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6" name="Google Shape;206;p14"/>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7" name="Google Shape;207;p14"/>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8" name="Google Shape;208;p14"/>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09" name="Google Shape;209;p14"/>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0" name="Google Shape;210;p14"/>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1" name="Google Shape;211;p14"/>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2" name="Google Shape;212;p14"/>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3" name="Google Shape;213;p14"/>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4" name="Google Shape;214;p14"/>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5" name="Google Shape;215;p14"/>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6" name="Google Shape;216;p14"/>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7" name="Google Shape;217;p14"/>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8" name="Google Shape;218;p14"/>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19" name="Google Shape;219;p14"/>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0" name="Google Shape;220;p14"/>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1" name="Google Shape;221;p14"/>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2" name="Google Shape;222;p14"/>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3" name="Google Shape;223;p14"/>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4" name="Google Shape;224;p14"/>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5" name="Google Shape;225;p14"/>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6" name="Google Shape;226;p14"/>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7" name="Google Shape;227;p14"/>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8" name="Google Shape;228;p14"/>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29" name="Google Shape;229;p14"/>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0" name="Google Shape;230;p14"/>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1" name="Google Shape;231;p14"/>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2" name="Google Shape;232;p14"/>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3" name="Google Shape;233;p14"/>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4" name="Google Shape;234;p14"/>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5" name="Google Shape;235;p14"/>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6" name="Google Shape;236;p14"/>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7" name="Google Shape;237;p14"/>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8" name="Google Shape;238;p14"/>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39" name="Google Shape;239;p14"/>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0" name="Google Shape;240;p14"/>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1" name="Google Shape;241;p14"/>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2" name="Google Shape;242;p14"/>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3" name="Google Shape;243;p14"/>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4" name="Google Shape;244;p14"/>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5" name="Google Shape;245;p14"/>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6" name="Google Shape;246;p14"/>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7" name="Google Shape;247;p14"/>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8" name="Google Shape;248;p14"/>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49" name="Google Shape;249;p14"/>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0" name="Google Shape;250;p14"/>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1" name="Google Shape;251;p14"/>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2" name="Google Shape;252;p14"/>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3" name="Google Shape;253;p14"/>
            <p:cNvSpPr/>
            <p:nvPr/>
          </p:nvSpPr>
          <p:spPr>
            <a:xfrm>
              <a:off x="4838" y="2425"/>
              <a:ext cx="0" cy="0"/>
            </a:xfrm>
            <a:prstGeom prst="rect">
              <a:avLst/>
            </a:pr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4" name="Google Shape;254;p14"/>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5" name="Google Shape;255;p14"/>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6" name="Google Shape;256;p14"/>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7" name="Google Shape;257;p14"/>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8" name="Google Shape;258;p14"/>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59" name="Google Shape;259;p14"/>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60" name="Google Shape;260;p14"/>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61" name="Google Shape;261;p14"/>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62" name="Google Shape;262;p14"/>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63" name="Google Shape;263;p14"/>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64" name="Google Shape;264;p14"/>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65" name="Google Shape;265;p14"/>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266" name="Google Shape;266;p14"/>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cxnSp>
          <p:nvCxnSpPr>
            <p:cNvPr id="267" name="Google Shape;267;p14"/>
            <p:cNvCxnSpPr/>
            <p:nvPr/>
          </p:nvCxnSpPr>
          <p:spPr>
            <a:xfrm>
              <a:off x="3964" y="2205"/>
              <a:ext cx="0" cy="300"/>
            </a:xfrm>
            <a:prstGeom prst="straightConnector1">
              <a:avLst/>
            </a:prstGeom>
            <a:noFill/>
            <a:ln w="14275" cap="flat" cmpd="sng">
              <a:solidFill>
                <a:srgbClr val="20406F"/>
              </a:solidFill>
              <a:prstDash val="solid"/>
              <a:miter lim="800000"/>
              <a:headEnd type="none" w="med" len="med"/>
              <a:tailEnd type="none" w="med" len="med"/>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663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8"/>
        <p:cNvGrpSpPr/>
        <p:nvPr/>
      </p:nvGrpSpPr>
      <p:grpSpPr>
        <a:xfrm>
          <a:off x="0" y="0"/>
          <a:ext cx="0" cy="0"/>
          <a:chOff x="0" y="0"/>
          <a:chExt cx="0" cy="0"/>
        </a:xfrm>
      </p:grpSpPr>
      <p:sp>
        <p:nvSpPr>
          <p:cNvPr id="269" name="Google Shape;269;p15"/>
          <p:cNvSpPr/>
          <p:nvPr/>
        </p:nvSpPr>
        <p:spPr>
          <a:xfrm>
            <a:off x="0" y="0"/>
            <a:ext cx="91533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0" name="Google Shape;270;p15"/>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accent2"/>
              </a:buClr>
              <a:buSzPts val="2100"/>
              <a:buFont typeface="Calibri"/>
              <a:buNone/>
              <a:defRPr sz="2100" b="1" i="0" u="none" strike="noStrike" cap="none">
                <a:solidFill>
                  <a:schemeClr val="accent2"/>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271" name="Google Shape;271;p15"/>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2" name="Google Shape;272;p15"/>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b="0"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3" name="Google Shape;273;p15"/>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74" name="Google Shape;274;p15"/>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dk2"/>
              </a:buClr>
              <a:buSzPts val="1500"/>
              <a:buFont typeface="Arial"/>
              <a:buNone/>
              <a:defRPr sz="1500" b="0" i="0" u="none" strike="noStrike" cap="none">
                <a:solidFill>
                  <a:schemeClr val="dk2"/>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dk2"/>
              </a:buClr>
              <a:buSzPts val="1400"/>
              <a:buFont typeface="Arial"/>
              <a:buNone/>
              <a:defRPr sz="1400" b="0" i="0" u="none" strike="noStrike" cap="none">
                <a:solidFill>
                  <a:schemeClr val="dk2"/>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accent2"/>
              </a:buClr>
              <a:buSzPts val="1400"/>
              <a:buFont typeface="Arial"/>
              <a:buChar char="•"/>
              <a:defRPr sz="1400" b="1" i="0" u="none" strike="noStrike" cap="none">
                <a:solidFill>
                  <a:schemeClr val="dk2"/>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2"/>
              </a:buClr>
              <a:buSzPts val="1200"/>
              <a:buFont typeface="Arial"/>
              <a:buChar char="•"/>
              <a:defRPr sz="1200" b="0" i="0" u="none" strike="noStrike" cap="none">
                <a:solidFill>
                  <a:schemeClr val="dk2"/>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dk2"/>
              </a:buClr>
              <a:buSzPts val="1500"/>
              <a:buFont typeface="Arial"/>
              <a:buNone/>
              <a:defRPr sz="1500" b="1" i="0" u="none" strike="noStrike" cap="none">
                <a:solidFill>
                  <a:schemeClr val="dk2"/>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275" name="Google Shape;275;p15"/>
          <p:cNvGrpSpPr/>
          <p:nvPr/>
        </p:nvGrpSpPr>
        <p:grpSpPr>
          <a:xfrm>
            <a:off x="-1530678" y="2991542"/>
            <a:ext cx="1404225" cy="2177094"/>
            <a:chOff x="6195941" y="562596"/>
            <a:chExt cx="1872300" cy="2902792"/>
          </a:xfrm>
        </p:grpSpPr>
        <p:grpSp>
          <p:nvGrpSpPr>
            <p:cNvPr id="276" name="Google Shape;276;p15"/>
            <p:cNvGrpSpPr/>
            <p:nvPr/>
          </p:nvGrpSpPr>
          <p:grpSpPr>
            <a:xfrm>
              <a:off x="6195941" y="832605"/>
              <a:ext cx="1872300" cy="2632784"/>
              <a:chOff x="-1872716" y="660661"/>
              <a:chExt cx="1872300" cy="1974637"/>
            </a:xfrm>
          </p:grpSpPr>
          <p:sp>
            <p:nvSpPr>
              <p:cNvPr id="277" name="Google Shape;277;p15"/>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278" name="Google Shape;278;p15" descr="icon_information-white.png"/>
              <p:cNvPicPr preferRelativeResize="0"/>
              <p:nvPr/>
            </p:nvPicPr>
            <p:blipFill rotWithShape="1">
              <a:blip r:embed="rId2">
                <a:alphaModFix/>
              </a:blip>
              <a:srcRect/>
              <a:stretch/>
            </p:blipFill>
            <p:spPr>
              <a:xfrm>
                <a:off x="-1764703" y="660661"/>
                <a:ext cx="121592" cy="240085"/>
              </a:xfrm>
              <a:prstGeom prst="rect">
                <a:avLst/>
              </a:prstGeom>
              <a:noFill/>
              <a:ln>
                <a:noFill/>
              </a:ln>
            </p:spPr>
          </p:pic>
        </p:grpSp>
        <p:grpSp>
          <p:nvGrpSpPr>
            <p:cNvPr id="279" name="Google Shape;279;p15"/>
            <p:cNvGrpSpPr/>
            <p:nvPr/>
          </p:nvGrpSpPr>
          <p:grpSpPr>
            <a:xfrm>
              <a:off x="6303954" y="562596"/>
              <a:ext cx="540000" cy="540000"/>
              <a:chOff x="6303954" y="562596"/>
              <a:chExt cx="540000" cy="540000"/>
            </a:xfrm>
          </p:grpSpPr>
          <p:sp>
            <p:nvSpPr>
              <p:cNvPr id="280" name="Google Shape;280;p15"/>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281" name="Google Shape;281;p15" descr="increase_indent.png"/>
              <p:cNvPicPr preferRelativeResize="0"/>
              <p:nvPr/>
            </p:nvPicPr>
            <p:blipFill rotWithShape="1">
              <a:blip r:embed="rId3">
                <a:alphaModFix/>
              </a:blip>
              <a:srcRect/>
              <a:stretch/>
            </p:blipFill>
            <p:spPr>
              <a:xfrm>
                <a:off x="6425212" y="679422"/>
                <a:ext cx="317520" cy="317520"/>
              </a:xfrm>
              <a:prstGeom prst="rect">
                <a:avLst/>
              </a:prstGeom>
              <a:noFill/>
              <a:ln>
                <a:noFill/>
              </a:ln>
            </p:spPr>
          </p:pic>
        </p:grpSp>
      </p:grpSp>
      <p:sp>
        <p:nvSpPr>
          <p:cNvPr id="282" name="Google Shape;282;p15"/>
          <p:cNvSpPr/>
          <p:nvPr/>
        </p:nvSpPr>
        <p:spPr>
          <a:xfrm>
            <a:off x="2264304" y="1329714"/>
            <a:ext cx="9336381" cy="6538184"/>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rgbClr val="AEABAB">
              <a:alpha val="9410"/>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283" name="Google Shape;283;p15"/>
          <p:cNvGrpSpPr/>
          <p:nvPr/>
        </p:nvGrpSpPr>
        <p:grpSpPr>
          <a:xfrm>
            <a:off x="7916400" y="221400"/>
            <a:ext cx="893889" cy="359014"/>
            <a:chOff x="1899" y="899"/>
            <a:chExt cx="4163" cy="1671"/>
          </a:xfrm>
        </p:grpSpPr>
        <p:sp>
          <p:nvSpPr>
            <p:cNvPr id="284" name="Google Shape;284;p15"/>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5" name="Google Shape;285;p15"/>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6" name="Google Shape;286;p15"/>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7" name="Google Shape;287;p15"/>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8" name="Google Shape;288;p15"/>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89" name="Google Shape;289;p15"/>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0" name="Google Shape;290;p15"/>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1" name="Google Shape;291;p15"/>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2" name="Google Shape;292;p15"/>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3" name="Google Shape;293;p15"/>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4" name="Google Shape;294;p15"/>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5" name="Google Shape;295;p15"/>
            <p:cNvSpPr/>
            <p:nvPr/>
          </p:nvSpPr>
          <p:spPr>
            <a:xfrm>
              <a:off x="2762"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6" name="Google Shape;296;p15"/>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7" name="Google Shape;297;p15"/>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8" name="Google Shape;298;p15"/>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99" name="Google Shape;299;p15"/>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0" name="Google Shape;300;p15"/>
            <p:cNvSpPr/>
            <p:nvPr/>
          </p:nvSpPr>
          <p:spPr>
            <a:xfrm>
              <a:off x="3203" y="2203"/>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1" name="Google Shape;301;p15"/>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2" name="Google Shape;302;p15"/>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3" name="Google Shape;303;p15"/>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4" name="Google Shape;304;p15"/>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5" name="Google Shape;305;p15"/>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6" name="Google Shape;306;p15"/>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7" name="Google Shape;307;p15"/>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8" name="Google Shape;308;p15"/>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09" name="Google Shape;309;p15"/>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0" name="Google Shape;310;p15"/>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1" name="Google Shape;311;p15"/>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2" name="Google Shape;312;p15"/>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3" name="Google Shape;313;p15"/>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4" name="Google Shape;314;p15"/>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5" name="Google Shape;315;p15"/>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6" name="Google Shape;316;p15"/>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7" name="Google Shape;317;p15"/>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8" name="Google Shape;318;p15"/>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19" name="Google Shape;319;p15"/>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0" name="Google Shape;320;p15"/>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1" name="Google Shape;321;p15"/>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2" name="Google Shape;322;p15"/>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3" name="Google Shape;323;p15"/>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4" name="Google Shape;324;p15"/>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5" name="Google Shape;325;p15"/>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6" name="Google Shape;326;p15"/>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7" name="Google Shape;327;p15"/>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8" name="Google Shape;328;p15"/>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29" name="Google Shape;329;p15"/>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0" name="Google Shape;330;p15"/>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1" name="Google Shape;331;p15"/>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rgbClr val="20406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2" name="Google Shape;332;p15"/>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3" name="Google Shape;333;p15"/>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4" name="Google Shape;334;p15"/>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5" name="Google Shape;335;p15"/>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6" name="Google Shape;336;p15"/>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 name="Google Shape;337;p15"/>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8" name="Google Shape;338;p15"/>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 name="Google Shape;339;p15"/>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0" name="Google Shape;340;p15"/>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1" name="Google Shape;341;p15"/>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2" name="Google Shape;342;p15"/>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3" name="Google Shape;343;p15"/>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4" name="Google Shape;344;p15"/>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5" name="Google Shape;345;p15"/>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6" name="Google Shape;346;p15"/>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7" name="Google Shape;347;p15"/>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8" name="Google Shape;348;p15"/>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9" name="Google Shape;349;p15"/>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0" name="Google Shape;350;p15"/>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1" name="Google Shape;351;p15"/>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2" name="Google Shape;352;p15"/>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3" name="Google Shape;353;p15"/>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4" name="Google Shape;354;p15"/>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5" name="Google Shape;355;p15"/>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6" name="Google Shape;356;p15"/>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7" name="Google Shape;357;p15"/>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8" name="Google Shape;358;p15"/>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59" name="Google Shape;359;p15"/>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0" name="Google Shape;360;p15"/>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1" name="Google Shape;361;p15"/>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2" name="Google Shape;362;p15"/>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3" name="Google Shape;363;p15"/>
            <p:cNvSpPr/>
            <p:nvPr/>
          </p:nvSpPr>
          <p:spPr>
            <a:xfrm>
              <a:off x="4838" y="2425"/>
              <a:ext cx="0" cy="0"/>
            </a:xfrm>
            <a:prstGeom prst="rect">
              <a:avLst/>
            </a:pr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4" name="Google Shape;364;p15"/>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5" name="Google Shape;365;p15"/>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6" name="Google Shape;366;p15"/>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7" name="Google Shape;367;p15"/>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8" name="Google Shape;368;p15"/>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9" name="Google Shape;369;p15"/>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0" name="Google Shape;370;p15"/>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1" name="Google Shape;371;p15"/>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2" name="Google Shape;372;p15"/>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3" name="Google Shape;373;p15"/>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4" name="Google Shape;374;p15"/>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5" name="Google Shape;375;p15"/>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6" name="Google Shape;376;p15"/>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rgbClr val="4087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377" name="Google Shape;377;p15"/>
            <p:cNvCxnSpPr/>
            <p:nvPr/>
          </p:nvCxnSpPr>
          <p:spPr>
            <a:xfrm>
              <a:off x="3964" y="2205"/>
              <a:ext cx="0" cy="300"/>
            </a:xfrm>
            <a:prstGeom prst="straightConnector1">
              <a:avLst/>
            </a:prstGeom>
            <a:noFill/>
            <a:ln w="14275" cap="flat" cmpd="sng">
              <a:solidFill>
                <a:srgbClr val="20406F"/>
              </a:solidFill>
              <a:prstDash val="solid"/>
              <a:miter lim="800000"/>
              <a:headEnd type="none" w="sm" len="sm"/>
              <a:tailEnd type="none" w="sm" len="sm"/>
            </a:ln>
          </p:spPr>
        </p:cxnSp>
      </p:grpSp>
    </p:spTree>
  </p:cSld>
  <p:clrMapOvr>
    <a:masterClrMapping/>
  </p:clrMapOvr>
  <p:extLst>
    <p:ext uri="{DCECCB84-F9BA-43D5-87BE-67443E8EF086}">
      <p15:sldGuideLst xmlns:p15="http://schemas.microsoft.com/office/powerpoint/2012/main">
        <p15:guide id="1" orient="horz" pos="1620">
          <p15:clr>
            <a:srgbClr val="FBAE40"/>
          </p15:clr>
        </p15:guide>
        <p15:guide id="2" pos="497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full image and content: Dark Blue">
  <p:cSld name="Title, full image and content: Dark Blue">
    <p:bg>
      <p:bgPr>
        <a:blipFill>
          <a:blip r:embed="rId2">
            <a:alphaModFix/>
          </a:blip>
          <a:stretch>
            <a:fillRect/>
          </a:stretch>
        </a:blipFill>
        <a:effectLst/>
      </p:bgPr>
    </p:bg>
    <p:spTree>
      <p:nvGrpSpPr>
        <p:cNvPr id="1" name="Shape 378"/>
        <p:cNvGrpSpPr/>
        <p:nvPr/>
      </p:nvGrpSpPr>
      <p:grpSpPr>
        <a:xfrm>
          <a:off x="0" y="0"/>
          <a:ext cx="0" cy="0"/>
          <a:chOff x="0" y="0"/>
          <a:chExt cx="0" cy="0"/>
        </a:xfrm>
      </p:grpSpPr>
      <p:sp>
        <p:nvSpPr>
          <p:cNvPr id="379" name="Google Shape;379;p16"/>
          <p:cNvSpPr/>
          <p:nvPr/>
        </p:nvSpPr>
        <p:spPr>
          <a:xfrm rot="5400000" flipH="1">
            <a:off x="524429" y="-524251"/>
            <a:ext cx="5143500" cy="61920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0" name="Google Shape;380;p16"/>
          <p:cNvSpPr/>
          <p:nvPr/>
        </p:nvSpPr>
        <p:spPr>
          <a:xfrm rot="10800000" flipH="1">
            <a:off x="0" y="17"/>
            <a:ext cx="9144000" cy="1529700"/>
          </a:xfrm>
          <a:prstGeom prst="rect">
            <a:avLst/>
          </a:prstGeom>
          <a:gradFill>
            <a:gsLst>
              <a:gs pos="0">
                <a:srgbClr val="000000"/>
              </a:gs>
              <a:gs pos="100000">
                <a:srgbClr val="000000">
                  <a:alpha val="0"/>
                </a:srgbClr>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1" name="Google Shape;381;p16"/>
          <p:cNvSpPr txBox="1">
            <a:spLocks noGrp="1"/>
          </p:cNvSpPr>
          <p:nvPr>
            <p:ph type="ftr" idx="11"/>
          </p:nvPr>
        </p:nvSpPr>
        <p:spPr>
          <a:xfrm>
            <a:off x="521550" y="4812406"/>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82" name="Google Shape;382;p16"/>
          <p:cNvSpPr txBox="1">
            <a:spLocks noGrp="1"/>
          </p:cNvSpPr>
          <p:nvPr>
            <p:ph type="sldNum" idx="12"/>
          </p:nvPr>
        </p:nvSpPr>
        <p:spPr>
          <a:xfrm>
            <a:off x="-9527" y="4767263"/>
            <a:ext cx="5949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grpSp>
        <p:nvGrpSpPr>
          <p:cNvPr id="383" name="Google Shape;383;p16"/>
          <p:cNvGrpSpPr/>
          <p:nvPr/>
        </p:nvGrpSpPr>
        <p:grpSpPr>
          <a:xfrm>
            <a:off x="7915032" y="222489"/>
            <a:ext cx="895855" cy="359804"/>
            <a:chOff x="1899" y="899"/>
            <a:chExt cx="4163" cy="1671"/>
          </a:xfrm>
        </p:grpSpPr>
        <p:sp>
          <p:nvSpPr>
            <p:cNvPr id="384" name="Google Shape;384;p16"/>
            <p:cNvSpPr/>
            <p:nvPr/>
          </p:nvSpPr>
          <p:spPr>
            <a:xfrm>
              <a:off x="1902" y="2206"/>
              <a:ext cx="79" cy="141"/>
            </a:xfrm>
            <a:custGeom>
              <a:avLst/>
              <a:gdLst/>
              <a:ahLst/>
              <a:cxnLst/>
              <a:rect l="l" t="t" r="r" b="b"/>
              <a:pathLst>
                <a:path w="170" h="303" extrusionOk="0">
                  <a:moveTo>
                    <a:pt x="59" y="143"/>
                  </a:moveTo>
                  <a:cubicBezTo>
                    <a:pt x="61" y="144"/>
                    <a:pt x="65" y="144"/>
                    <a:pt x="68" y="144"/>
                  </a:cubicBezTo>
                  <a:cubicBezTo>
                    <a:pt x="98" y="144"/>
                    <a:pt x="111" y="123"/>
                    <a:pt x="111" y="95"/>
                  </a:cubicBezTo>
                  <a:cubicBezTo>
                    <a:pt x="111" y="68"/>
                    <a:pt x="100" y="48"/>
                    <a:pt x="73" y="48"/>
                  </a:cubicBezTo>
                  <a:cubicBezTo>
                    <a:pt x="68" y="48"/>
                    <a:pt x="62" y="49"/>
                    <a:pt x="59" y="50"/>
                  </a:cubicBezTo>
                  <a:lnTo>
                    <a:pt x="59" y="143"/>
                  </a:lnTo>
                  <a:close/>
                  <a:moveTo>
                    <a:pt x="0" y="6"/>
                  </a:moveTo>
                  <a:cubicBezTo>
                    <a:pt x="16" y="3"/>
                    <a:pt x="39" y="0"/>
                    <a:pt x="61" y="0"/>
                  </a:cubicBezTo>
                  <a:cubicBezTo>
                    <a:pt x="96" y="0"/>
                    <a:pt x="124" y="5"/>
                    <a:pt x="144" y="24"/>
                  </a:cubicBezTo>
                  <a:cubicBezTo>
                    <a:pt x="162" y="39"/>
                    <a:pt x="170" y="64"/>
                    <a:pt x="170" y="90"/>
                  </a:cubicBezTo>
                  <a:cubicBezTo>
                    <a:pt x="170" y="123"/>
                    <a:pt x="160" y="145"/>
                    <a:pt x="144" y="162"/>
                  </a:cubicBezTo>
                  <a:cubicBezTo>
                    <a:pt x="125" y="182"/>
                    <a:pt x="95" y="191"/>
                    <a:pt x="70" y="191"/>
                  </a:cubicBezTo>
                  <a:lnTo>
                    <a:pt x="59" y="191"/>
                  </a:lnTo>
                  <a:lnTo>
                    <a:pt x="59" y="303"/>
                  </a:lnTo>
                  <a:lnTo>
                    <a:pt x="0" y="303"/>
                  </a:lnTo>
                  <a:lnTo>
                    <a:pt x="0" y="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5" name="Google Shape;385;p16"/>
            <p:cNvSpPr/>
            <p:nvPr/>
          </p:nvSpPr>
          <p:spPr>
            <a:xfrm>
              <a:off x="1995" y="2244"/>
              <a:ext cx="52" cy="103"/>
            </a:xfrm>
            <a:custGeom>
              <a:avLst/>
              <a:gdLst/>
              <a:ahLst/>
              <a:cxnLst/>
              <a:rect l="l" t="t" r="r" b="b"/>
              <a:pathLst>
                <a:path w="111" h="222" extrusionOk="0">
                  <a:moveTo>
                    <a:pt x="1" y="69"/>
                  </a:moveTo>
                  <a:cubicBezTo>
                    <a:pt x="1" y="47"/>
                    <a:pt x="1" y="24"/>
                    <a:pt x="0" y="4"/>
                  </a:cubicBezTo>
                  <a:lnTo>
                    <a:pt x="51" y="4"/>
                  </a:lnTo>
                  <a:lnTo>
                    <a:pt x="54" y="35"/>
                  </a:lnTo>
                  <a:lnTo>
                    <a:pt x="55" y="35"/>
                  </a:lnTo>
                  <a:cubicBezTo>
                    <a:pt x="65" y="12"/>
                    <a:pt x="83" y="0"/>
                    <a:pt x="99" y="0"/>
                  </a:cubicBezTo>
                  <a:cubicBezTo>
                    <a:pt x="105" y="0"/>
                    <a:pt x="108" y="0"/>
                    <a:pt x="111" y="1"/>
                  </a:cubicBezTo>
                  <a:lnTo>
                    <a:pt x="111" y="59"/>
                  </a:lnTo>
                  <a:cubicBezTo>
                    <a:pt x="108" y="58"/>
                    <a:pt x="104" y="58"/>
                    <a:pt x="99" y="58"/>
                  </a:cubicBezTo>
                  <a:cubicBezTo>
                    <a:pt x="86" y="58"/>
                    <a:pt x="70" y="67"/>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6" name="Google Shape;386;p16"/>
            <p:cNvSpPr/>
            <p:nvPr/>
          </p:nvSpPr>
          <p:spPr>
            <a:xfrm>
              <a:off x="2055" y="2244"/>
              <a:ext cx="78" cy="104"/>
            </a:xfrm>
            <a:custGeom>
              <a:avLst/>
              <a:gdLst/>
              <a:ahLst/>
              <a:cxnLst/>
              <a:rect l="l" t="t" r="r" b="b"/>
              <a:pathLst>
                <a:path w="168" h="226" extrusionOk="0">
                  <a:moveTo>
                    <a:pt x="59" y="112"/>
                  </a:moveTo>
                  <a:cubicBezTo>
                    <a:pt x="59" y="150"/>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7" name="Google Shape;387;p16"/>
            <p:cNvSpPr/>
            <p:nvPr/>
          </p:nvSpPr>
          <p:spPr>
            <a:xfrm>
              <a:off x="2141" y="2201"/>
              <a:ext cx="65" cy="146"/>
            </a:xfrm>
            <a:custGeom>
              <a:avLst/>
              <a:gdLst/>
              <a:ahLst/>
              <a:cxnLst/>
              <a:rect l="l" t="t" r="r" b="b"/>
              <a:pathLst>
                <a:path w="140" h="313" extrusionOk="0">
                  <a:moveTo>
                    <a:pt x="29" y="313"/>
                  </a:moveTo>
                  <a:lnTo>
                    <a:pt x="29" y="136"/>
                  </a:lnTo>
                  <a:lnTo>
                    <a:pt x="0" y="136"/>
                  </a:lnTo>
                  <a:lnTo>
                    <a:pt x="0" y="95"/>
                  </a:lnTo>
                  <a:lnTo>
                    <a:pt x="29" y="95"/>
                  </a:lnTo>
                  <a:lnTo>
                    <a:pt x="29" y="86"/>
                  </a:lnTo>
                  <a:cubicBezTo>
                    <a:pt x="29" y="61"/>
                    <a:pt x="34" y="38"/>
                    <a:pt x="52" y="20"/>
                  </a:cubicBezTo>
                  <a:cubicBezTo>
                    <a:pt x="65" y="7"/>
                    <a:pt x="84" y="0"/>
                    <a:pt x="104" y="0"/>
                  </a:cubicBezTo>
                  <a:cubicBezTo>
                    <a:pt x="119" y="0"/>
                    <a:pt x="131" y="2"/>
                    <a:pt x="140" y="5"/>
                  </a:cubicBezTo>
                  <a:lnTo>
                    <a:pt x="133" y="51"/>
                  </a:lnTo>
                  <a:cubicBezTo>
                    <a:pt x="128" y="49"/>
                    <a:pt x="122" y="48"/>
                    <a:pt x="115" y="48"/>
                  </a:cubicBezTo>
                  <a:cubicBezTo>
                    <a:pt x="95" y="48"/>
                    <a:pt x="88" y="65"/>
                    <a:pt x="88" y="84"/>
                  </a:cubicBezTo>
                  <a:lnTo>
                    <a:pt x="88" y="95"/>
                  </a:lnTo>
                  <a:lnTo>
                    <a:pt x="126" y="95"/>
                  </a:lnTo>
                  <a:lnTo>
                    <a:pt x="126" y="136"/>
                  </a:lnTo>
                  <a:lnTo>
                    <a:pt x="88" y="136"/>
                  </a:lnTo>
                  <a:lnTo>
                    <a:pt x="88" y="313"/>
                  </a:lnTo>
                  <a:lnTo>
                    <a:pt x="29" y="31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8" name="Google Shape;388;p16"/>
            <p:cNvSpPr/>
            <p:nvPr/>
          </p:nvSpPr>
          <p:spPr>
            <a:xfrm>
              <a:off x="2207"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5" y="177"/>
                    <a:pt x="145" y="173"/>
                  </a:cubicBezTo>
                  <a:lnTo>
                    <a:pt x="153" y="215"/>
                  </a:lnTo>
                  <a:cubicBezTo>
                    <a:pt x="138" y="221"/>
                    <a:pt x="115" y="225"/>
                    <a:pt x="92" y="225"/>
                  </a:cubicBezTo>
                  <a:cubicBezTo>
                    <a:pt x="33" y="225"/>
                    <a:pt x="0" y="186"/>
                    <a:pt x="0" y="117"/>
                  </a:cubicBezTo>
                  <a:cubicBezTo>
                    <a:pt x="0" y="44"/>
                    <a:pt x="38" y="0"/>
                    <a:pt x="88" y="0"/>
                  </a:cubicBezTo>
                  <a:cubicBezTo>
                    <a:pt x="135" y="0"/>
                    <a:pt x="162" y="37"/>
                    <a:pt x="162" y="103"/>
                  </a:cubicBezTo>
                  <a:cubicBezTo>
                    <a:pt x="162" y="119"/>
                    <a:pt x="162" y="127"/>
                    <a:pt x="161" y="134"/>
                  </a:cubicBezTo>
                  <a:lnTo>
                    <a:pt x="56" y="1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89" name="Google Shape;389;p16"/>
            <p:cNvSpPr/>
            <p:nvPr/>
          </p:nvSpPr>
          <p:spPr>
            <a:xfrm>
              <a:off x="2293" y="2244"/>
              <a:ext cx="60" cy="104"/>
            </a:xfrm>
            <a:custGeom>
              <a:avLst/>
              <a:gdLst/>
              <a:ahLst/>
              <a:cxnLst/>
              <a:rect l="l" t="t" r="r" b="b"/>
              <a:pathLst>
                <a:path w="128" h="225" extrusionOk="0">
                  <a:moveTo>
                    <a:pt x="11" y="169"/>
                  </a:moveTo>
                  <a:cubicBezTo>
                    <a:pt x="20" y="175"/>
                    <a:pt x="36" y="181"/>
                    <a:pt x="51" y="181"/>
                  </a:cubicBezTo>
                  <a:cubicBezTo>
                    <a:pt x="66" y="181"/>
                    <a:pt x="74" y="174"/>
                    <a:pt x="74" y="161"/>
                  </a:cubicBezTo>
                  <a:cubicBezTo>
                    <a:pt x="74" y="150"/>
                    <a:pt x="68" y="143"/>
                    <a:pt x="49" y="132"/>
                  </a:cubicBezTo>
                  <a:cubicBezTo>
                    <a:pt x="13" y="112"/>
                    <a:pt x="4" y="89"/>
                    <a:pt x="4" y="69"/>
                  </a:cubicBezTo>
                  <a:cubicBezTo>
                    <a:pt x="4" y="29"/>
                    <a:pt x="33" y="0"/>
                    <a:pt x="77" y="0"/>
                  </a:cubicBezTo>
                  <a:cubicBezTo>
                    <a:pt x="95" y="0"/>
                    <a:pt x="109" y="4"/>
                    <a:pt x="121" y="10"/>
                  </a:cubicBezTo>
                  <a:lnTo>
                    <a:pt x="111" y="53"/>
                  </a:lnTo>
                  <a:cubicBezTo>
                    <a:pt x="102" y="48"/>
                    <a:pt x="92" y="44"/>
                    <a:pt x="80" y="44"/>
                  </a:cubicBezTo>
                  <a:cubicBezTo>
                    <a:pt x="65" y="44"/>
                    <a:pt x="58" y="53"/>
                    <a:pt x="58" y="63"/>
                  </a:cubicBezTo>
                  <a:cubicBezTo>
                    <a:pt x="58" y="72"/>
                    <a:pt x="63" y="78"/>
                    <a:pt x="84" y="90"/>
                  </a:cubicBezTo>
                  <a:cubicBezTo>
                    <a:pt x="116" y="108"/>
                    <a:pt x="128" y="131"/>
                    <a:pt x="128" y="156"/>
                  </a:cubicBezTo>
                  <a:cubicBezTo>
                    <a:pt x="128" y="201"/>
                    <a:pt x="96" y="225"/>
                    <a:pt x="51" y="225"/>
                  </a:cubicBezTo>
                  <a:cubicBezTo>
                    <a:pt x="32" y="225"/>
                    <a:pt x="11" y="220"/>
                    <a:pt x="0" y="212"/>
                  </a:cubicBezTo>
                  <a:lnTo>
                    <a:pt x="11" y="1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0" name="Google Shape;390;p16"/>
            <p:cNvSpPr/>
            <p:nvPr/>
          </p:nvSpPr>
          <p:spPr>
            <a:xfrm>
              <a:off x="2363" y="2244"/>
              <a:ext cx="59"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2"/>
                    <a:pt x="4" y="89"/>
                    <a:pt x="4" y="69"/>
                  </a:cubicBezTo>
                  <a:cubicBezTo>
                    <a:pt x="4" y="29"/>
                    <a:pt x="32" y="0"/>
                    <a:pt x="76" y="0"/>
                  </a:cubicBezTo>
                  <a:cubicBezTo>
                    <a:pt x="95" y="0"/>
                    <a:pt x="109" y="4"/>
                    <a:pt x="121" y="10"/>
                  </a:cubicBezTo>
                  <a:lnTo>
                    <a:pt x="110" y="53"/>
                  </a:lnTo>
                  <a:cubicBezTo>
                    <a:pt x="102" y="48"/>
                    <a:pt x="92" y="44"/>
                    <a:pt x="80" y="44"/>
                  </a:cubicBezTo>
                  <a:cubicBezTo>
                    <a:pt x="65" y="44"/>
                    <a:pt x="58" y="53"/>
                    <a:pt x="58" y="63"/>
                  </a:cubicBezTo>
                  <a:cubicBezTo>
                    <a:pt x="58" y="72"/>
                    <a:pt x="63" y="78"/>
                    <a:pt x="83" y="90"/>
                  </a:cubicBezTo>
                  <a:cubicBezTo>
                    <a:pt x="116" y="108"/>
                    <a:pt x="128" y="131"/>
                    <a:pt x="128" y="156"/>
                  </a:cubicBezTo>
                  <a:cubicBezTo>
                    <a:pt x="128" y="201"/>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1" name="Google Shape;391;p16"/>
            <p:cNvSpPr/>
            <p:nvPr/>
          </p:nvSpPr>
          <p:spPr>
            <a:xfrm>
              <a:off x="2436" y="2204"/>
              <a:ext cx="28" cy="143"/>
            </a:xfrm>
            <a:custGeom>
              <a:avLst/>
              <a:gdLst/>
              <a:ahLst/>
              <a:cxnLst/>
              <a:rect l="l" t="t" r="r" b="b"/>
              <a:pathLst>
                <a:path w="61" h="308" extrusionOk="0">
                  <a:moveTo>
                    <a:pt x="2" y="308"/>
                  </a:moveTo>
                  <a:lnTo>
                    <a:pt x="2" y="90"/>
                  </a:lnTo>
                  <a:lnTo>
                    <a:pt x="61" y="90"/>
                  </a:lnTo>
                  <a:lnTo>
                    <a:pt x="61" y="308"/>
                  </a:lnTo>
                  <a:lnTo>
                    <a:pt x="2" y="308"/>
                  </a:lnTo>
                  <a:close/>
                  <a:moveTo>
                    <a:pt x="61" y="31"/>
                  </a:moveTo>
                  <a:cubicBezTo>
                    <a:pt x="61" y="50"/>
                    <a:pt x="48" y="63"/>
                    <a:pt x="30" y="63"/>
                  </a:cubicBezTo>
                  <a:cubicBezTo>
                    <a:pt x="14" y="63"/>
                    <a:pt x="0" y="50"/>
                    <a:pt x="1" y="31"/>
                  </a:cubicBezTo>
                  <a:cubicBezTo>
                    <a:pt x="0" y="12"/>
                    <a:pt x="15" y="0"/>
                    <a:pt x="31" y="0"/>
                  </a:cubicBezTo>
                  <a:cubicBezTo>
                    <a:pt x="48" y="0"/>
                    <a:pt x="61" y="12"/>
                    <a:pt x="61" y="31"/>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2" name="Google Shape;392;p16"/>
            <p:cNvSpPr/>
            <p:nvPr/>
          </p:nvSpPr>
          <p:spPr>
            <a:xfrm>
              <a:off x="2482" y="2244"/>
              <a:ext cx="77" cy="104"/>
            </a:xfrm>
            <a:custGeom>
              <a:avLst/>
              <a:gdLst/>
              <a:ahLst/>
              <a:cxnLst/>
              <a:rect l="l" t="t" r="r" b="b"/>
              <a:pathLst>
                <a:path w="168" h="226" extrusionOk="0">
                  <a:moveTo>
                    <a:pt x="58" y="112"/>
                  </a:moveTo>
                  <a:cubicBezTo>
                    <a:pt x="58" y="150"/>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6"/>
                    <a:pt x="84" y="226"/>
                  </a:cubicBezTo>
                  <a:cubicBezTo>
                    <a:pt x="31" y="226"/>
                    <a:pt x="0" y="185"/>
                    <a:pt x="0" y="114"/>
                  </a:cubicBezTo>
                  <a:cubicBezTo>
                    <a:pt x="0" y="35"/>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 name="Google Shape;393;p16"/>
            <p:cNvSpPr/>
            <p:nvPr/>
          </p:nvSpPr>
          <p:spPr>
            <a:xfrm>
              <a:off x="2575" y="2244"/>
              <a:ext cx="78" cy="103"/>
            </a:xfrm>
            <a:custGeom>
              <a:avLst/>
              <a:gdLst/>
              <a:ahLst/>
              <a:cxnLst/>
              <a:rect l="l" t="t" r="r" b="b"/>
              <a:pathLst>
                <a:path w="167" h="222" extrusionOk="0">
                  <a:moveTo>
                    <a:pt x="2" y="69"/>
                  </a:moveTo>
                  <a:cubicBezTo>
                    <a:pt x="2" y="45"/>
                    <a:pt x="1" y="24"/>
                    <a:pt x="0" y="4"/>
                  </a:cubicBezTo>
                  <a:lnTo>
                    <a:pt x="51" y="4"/>
                  </a:lnTo>
                  <a:lnTo>
                    <a:pt x="54" y="29"/>
                  </a:lnTo>
                  <a:lnTo>
                    <a:pt x="55" y="29"/>
                  </a:lnTo>
                  <a:cubicBezTo>
                    <a:pt x="66" y="11"/>
                    <a:pt x="85" y="0"/>
                    <a:pt x="108" y="0"/>
                  </a:cubicBezTo>
                  <a:cubicBezTo>
                    <a:pt x="150" y="0"/>
                    <a:pt x="167" y="33"/>
                    <a:pt x="167" y="82"/>
                  </a:cubicBezTo>
                  <a:lnTo>
                    <a:pt x="167" y="222"/>
                  </a:lnTo>
                  <a:lnTo>
                    <a:pt x="108" y="222"/>
                  </a:lnTo>
                  <a:lnTo>
                    <a:pt x="108" y="85"/>
                  </a:lnTo>
                  <a:cubicBezTo>
                    <a:pt x="108" y="67"/>
                    <a:pt x="103" y="49"/>
                    <a:pt x="86" y="49"/>
                  </a:cubicBezTo>
                  <a:cubicBezTo>
                    <a:pt x="76" y="49"/>
                    <a:pt x="68" y="56"/>
                    <a:pt x="64" y="69"/>
                  </a:cubicBezTo>
                  <a:cubicBezTo>
                    <a:pt x="62" y="73"/>
                    <a:pt x="61" y="80"/>
                    <a:pt x="61" y="89"/>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4" name="Google Shape;394;p16"/>
            <p:cNvSpPr/>
            <p:nvPr/>
          </p:nvSpPr>
          <p:spPr>
            <a:xfrm>
              <a:off x="2667" y="2244"/>
              <a:ext cx="76" cy="104"/>
            </a:xfrm>
            <a:custGeom>
              <a:avLst/>
              <a:gdLst/>
              <a:ahLst/>
              <a:cxnLst/>
              <a:rect l="l" t="t" r="r" b="b"/>
              <a:pathLst>
                <a:path w="163" h="226" extrusionOk="0">
                  <a:moveTo>
                    <a:pt x="102" y="116"/>
                  </a:moveTo>
                  <a:cubicBezTo>
                    <a:pt x="83" y="116"/>
                    <a:pt x="56" y="123"/>
                    <a:pt x="56" y="153"/>
                  </a:cubicBezTo>
                  <a:cubicBezTo>
                    <a:pt x="56" y="175"/>
                    <a:pt x="68" y="183"/>
                    <a:pt x="77" y="183"/>
                  </a:cubicBezTo>
                  <a:cubicBezTo>
                    <a:pt x="86" y="183"/>
                    <a:pt x="97" y="177"/>
                    <a:pt x="101" y="164"/>
                  </a:cubicBezTo>
                  <a:cubicBezTo>
                    <a:pt x="102" y="161"/>
                    <a:pt x="102" y="157"/>
                    <a:pt x="102" y="154"/>
                  </a:cubicBezTo>
                  <a:lnTo>
                    <a:pt x="102" y="116"/>
                  </a:lnTo>
                  <a:close/>
                  <a:moveTo>
                    <a:pt x="110" y="222"/>
                  </a:moveTo>
                  <a:lnTo>
                    <a:pt x="107" y="201"/>
                  </a:lnTo>
                  <a:lnTo>
                    <a:pt x="106" y="201"/>
                  </a:lnTo>
                  <a:cubicBezTo>
                    <a:pt x="94" y="218"/>
                    <a:pt x="77" y="226"/>
                    <a:pt x="58" y="226"/>
                  </a:cubicBezTo>
                  <a:cubicBezTo>
                    <a:pt x="25" y="226"/>
                    <a:pt x="0" y="198"/>
                    <a:pt x="0" y="159"/>
                  </a:cubicBezTo>
                  <a:cubicBezTo>
                    <a:pt x="0" y="102"/>
                    <a:pt x="51" y="78"/>
                    <a:pt x="101" y="78"/>
                  </a:cubicBezTo>
                  <a:lnTo>
                    <a:pt x="101" y="73"/>
                  </a:lnTo>
                  <a:cubicBezTo>
                    <a:pt x="101" y="56"/>
                    <a:pt x="90" y="43"/>
                    <a:pt x="70" y="43"/>
                  </a:cubicBezTo>
                  <a:cubicBezTo>
                    <a:pt x="52" y="43"/>
                    <a:pt x="38" y="48"/>
                    <a:pt x="25" y="56"/>
                  </a:cubicBezTo>
                  <a:lnTo>
                    <a:pt x="14" y="17"/>
                  </a:lnTo>
                  <a:cubicBezTo>
                    <a:pt x="26" y="9"/>
                    <a:pt x="52" y="0"/>
                    <a:pt x="82" y="0"/>
                  </a:cubicBezTo>
                  <a:cubicBezTo>
                    <a:pt x="149" y="0"/>
                    <a:pt x="160" y="46"/>
                    <a:pt x="160" y="91"/>
                  </a:cubicBezTo>
                  <a:lnTo>
                    <a:pt x="160" y="172"/>
                  </a:lnTo>
                  <a:cubicBezTo>
                    <a:pt x="160" y="190"/>
                    <a:pt x="161" y="208"/>
                    <a:pt x="163" y="222"/>
                  </a:cubicBezTo>
                  <a:lnTo>
                    <a:pt x="110"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5" name="Google Shape;395;p16"/>
            <p:cNvSpPr/>
            <p:nvPr/>
          </p:nvSpPr>
          <p:spPr>
            <a:xfrm>
              <a:off x="2762"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6" name="Google Shape;396;p16"/>
            <p:cNvSpPr/>
            <p:nvPr/>
          </p:nvSpPr>
          <p:spPr>
            <a:xfrm>
              <a:off x="2848" y="2206"/>
              <a:ext cx="84" cy="142"/>
            </a:xfrm>
            <a:custGeom>
              <a:avLst/>
              <a:gdLst/>
              <a:ahLst/>
              <a:cxnLst/>
              <a:rect l="l" t="t" r="r" b="b"/>
              <a:pathLst>
                <a:path w="183" h="306" extrusionOk="0">
                  <a:moveTo>
                    <a:pt x="59" y="257"/>
                  </a:moveTo>
                  <a:cubicBezTo>
                    <a:pt x="62" y="258"/>
                    <a:pt x="66" y="258"/>
                    <a:pt x="69" y="258"/>
                  </a:cubicBezTo>
                  <a:cubicBezTo>
                    <a:pt x="97" y="258"/>
                    <a:pt x="122" y="230"/>
                    <a:pt x="122" y="147"/>
                  </a:cubicBezTo>
                  <a:cubicBezTo>
                    <a:pt x="122" y="85"/>
                    <a:pt x="106" y="47"/>
                    <a:pt x="70" y="47"/>
                  </a:cubicBezTo>
                  <a:cubicBezTo>
                    <a:pt x="66" y="47"/>
                    <a:pt x="62" y="47"/>
                    <a:pt x="59" y="49"/>
                  </a:cubicBezTo>
                  <a:lnTo>
                    <a:pt x="59" y="257"/>
                  </a:lnTo>
                  <a:close/>
                  <a:moveTo>
                    <a:pt x="0" y="6"/>
                  </a:moveTo>
                  <a:cubicBezTo>
                    <a:pt x="15" y="3"/>
                    <a:pt x="36" y="0"/>
                    <a:pt x="60" y="0"/>
                  </a:cubicBezTo>
                  <a:cubicBezTo>
                    <a:pt x="98" y="0"/>
                    <a:pt x="124" y="9"/>
                    <a:pt x="144" y="27"/>
                  </a:cubicBezTo>
                  <a:cubicBezTo>
                    <a:pt x="170" y="51"/>
                    <a:pt x="183" y="90"/>
                    <a:pt x="183" y="149"/>
                  </a:cubicBezTo>
                  <a:cubicBezTo>
                    <a:pt x="183" y="210"/>
                    <a:pt x="168" y="253"/>
                    <a:pt x="141" y="276"/>
                  </a:cubicBezTo>
                  <a:cubicBezTo>
                    <a:pt x="121" y="296"/>
                    <a:pt x="91" y="306"/>
                    <a:pt x="48" y="306"/>
                  </a:cubicBezTo>
                  <a:cubicBezTo>
                    <a:pt x="30" y="306"/>
                    <a:pt x="12" y="304"/>
                    <a:pt x="0" y="302"/>
                  </a:cubicBezTo>
                  <a:lnTo>
                    <a:pt x="0" y="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7" name="Google Shape;397;p16"/>
            <p:cNvSpPr/>
            <p:nvPr/>
          </p:nvSpPr>
          <p:spPr>
            <a:xfrm>
              <a:off x="2945"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8" name="Google Shape;398;p16"/>
            <p:cNvSpPr/>
            <p:nvPr/>
          </p:nvSpPr>
          <p:spPr>
            <a:xfrm>
              <a:off x="3025" y="2246"/>
              <a:ext cx="80" cy="101"/>
            </a:xfrm>
            <a:custGeom>
              <a:avLst/>
              <a:gdLst/>
              <a:ahLst/>
              <a:cxnLst/>
              <a:rect l="l" t="t" r="r" b="b"/>
              <a:pathLst>
                <a:path w="172" h="218" extrusionOk="0">
                  <a:moveTo>
                    <a:pt x="62" y="0"/>
                  </a:moveTo>
                  <a:lnTo>
                    <a:pt x="79" y="97"/>
                  </a:lnTo>
                  <a:cubicBezTo>
                    <a:pt x="82" y="117"/>
                    <a:pt x="85" y="136"/>
                    <a:pt x="88" y="158"/>
                  </a:cubicBezTo>
                  <a:lnTo>
                    <a:pt x="89" y="158"/>
                  </a:lnTo>
                  <a:cubicBezTo>
                    <a:pt x="92" y="136"/>
                    <a:pt x="94" y="118"/>
                    <a:pt x="97" y="97"/>
                  </a:cubicBezTo>
                  <a:lnTo>
                    <a:pt x="115" y="0"/>
                  </a:lnTo>
                  <a:lnTo>
                    <a:pt x="172" y="0"/>
                  </a:lnTo>
                  <a:lnTo>
                    <a:pt x="114" y="218"/>
                  </a:lnTo>
                  <a:lnTo>
                    <a:pt x="59" y="218"/>
                  </a:lnTo>
                  <a:lnTo>
                    <a:pt x="0" y="0"/>
                  </a:lnTo>
                  <a:lnTo>
                    <a:pt x="62"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9" name="Google Shape;399;p16"/>
            <p:cNvSpPr/>
            <p:nvPr/>
          </p:nvSpPr>
          <p:spPr>
            <a:xfrm>
              <a:off x="3111"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7"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0" name="Google Shape;400;p16"/>
            <p:cNvSpPr/>
            <p:nvPr/>
          </p:nvSpPr>
          <p:spPr>
            <a:xfrm>
              <a:off x="3203" y="2203"/>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1" name="Google Shape;401;p16"/>
            <p:cNvSpPr/>
            <p:nvPr/>
          </p:nvSpPr>
          <p:spPr>
            <a:xfrm>
              <a:off x="3247" y="2244"/>
              <a:ext cx="78" cy="104"/>
            </a:xfrm>
            <a:custGeom>
              <a:avLst/>
              <a:gdLst/>
              <a:ahLst/>
              <a:cxnLst/>
              <a:rect l="l" t="t" r="r" b="b"/>
              <a:pathLst>
                <a:path w="168" h="226" extrusionOk="0">
                  <a:moveTo>
                    <a:pt x="59" y="112"/>
                  </a:moveTo>
                  <a:cubicBezTo>
                    <a:pt x="59" y="150"/>
                    <a:pt x="65" y="181"/>
                    <a:pt x="86" y="181"/>
                  </a:cubicBezTo>
                  <a:cubicBezTo>
                    <a:pt x="105" y="181"/>
                    <a:pt x="109" y="144"/>
                    <a:pt x="109" y="112"/>
                  </a:cubicBezTo>
                  <a:cubicBezTo>
                    <a:pt x="109" y="82"/>
                    <a:pt x="105" y="44"/>
                    <a:pt x="85" y="44"/>
                  </a:cubicBezTo>
                  <a:cubicBezTo>
                    <a:pt x="63" y="44"/>
                    <a:pt x="59" y="82"/>
                    <a:pt x="59" y="112"/>
                  </a:cubicBezTo>
                  <a:close/>
                  <a:moveTo>
                    <a:pt x="168" y="112"/>
                  </a:moveTo>
                  <a:cubicBezTo>
                    <a:pt x="168" y="203"/>
                    <a:pt x="118" y="226"/>
                    <a:pt x="84" y="226"/>
                  </a:cubicBezTo>
                  <a:cubicBezTo>
                    <a:pt x="32" y="226"/>
                    <a:pt x="0" y="185"/>
                    <a:pt x="0" y="114"/>
                  </a:cubicBezTo>
                  <a:cubicBezTo>
                    <a:pt x="0" y="35"/>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2" name="Google Shape;402;p16"/>
            <p:cNvSpPr/>
            <p:nvPr/>
          </p:nvSpPr>
          <p:spPr>
            <a:xfrm>
              <a:off x="3341" y="2244"/>
              <a:ext cx="79" cy="142"/>
            </a:xfrm>
            <a:custGeom>
              <a:avLst/>
              <a:gdLst/>
              <a:ahLst/>
              <a:cxnLst/>
              <a:rect l="l" t="t" r="r" b="b"/>
              <a:pathLst>
                <a:path w="170" h="308" extrusionOk="0">
                  <a:moveTo>
                    <a:pt x="61" y="142"/>
                  </a:moveTo>
                  <a:cubicBezTo>
                    <a:pt x="61" y="150"/>
                    <a:pt x="62" y="157"/>
                    <a:pt x="64" y="161"/>
                  </a:cubicBezTo>
                  <a:cubicBezTo>
                    <a:pt x="69" y="174"/>
                    <a:pt x="76" y="178"/>
                    <a:pt x="83" y="178"/>
                  </a:cubicBezTo>
                  <a:cubicBezTo>
                    <a:pt x="104" y="178"/>
                    <a:pt x="111" y="148"/>
                    <a:pt x="111" y="113"/>
                  </a:cubicBezTo>
                  <a:cubicBezTo>
                    <a:pt x="111" y="72"/>
                    <a:pt x="101" y="49"/>
                    <a:pt x="84" y="49"/>
                  </a:cubicBezTo>
                  <a:cubicBezTo>
                    <a:pt x="75" y="49"/>
                    <a:pt x="66" y="58"/>
                    <a:pt x="64" y="68"/>
                  </a:cubicBezTo>
                  <a:cubicBezTo>
                    <a:pt x="62" y="72"/>
                    <a:pt x="61" y="78"/>
                    <a:pt x="61" y="84"/>
                  </a:cubicBezTo>
                  <a:lnTo>
                    <a:pt x="61" y="142"/>
                  </a:lnTo>
                  <a:close/>
                  <a:moveTo>
                    <a:pt x="2" y="73"/>
                  </a:moveTo>
                  <a:cubicBezTo>
                    <a:pt x="2" y="46"/>
                    <a:pt x="1" y="24"/>
                    <a:pt x="0" y="4"/>
                  </a:cubicBezTo>
                  <a:lnTo>
                    <a:pt x="52" y="4"/>
                  </a:lnTo>
                  <a:lnTo>
                    <a:pt x="55" y="29"/>
                  </a:lnTo>
                  <a:lnTo>
                    <a:pt x="56" y="29"/>
                  </a:lnTo>
                  <a:cubicBezTo>
                    <a:pt x="65" y="11"/>
                    <a:pt x="81" y="0"/>
                    <a:pt x="102" y="0"/>
                  </a:cubicBezTo>
                  <a:cubicBezTo>
                    <a:pt x="150" y="0"/>
                    <a:pt x="170" y="52"/>
                    <a:pt x="170" y="113"/>
                  </a:cubicBezTo>
                  <a:cubicBezTo>
                    <a:pt x="170" y="191"/>
                    <a:pt x="135" y="226"/>
                    <a:pt x="98" y="226"/>
                  </a:cubicBezTo>
                  <a:cubicBezTo>
                    <a:pt x="80" y="226"/>
                    <a:pt x="68" y="215"/>
                    <a:pt x="62" y="204"/>
                  </a:cubicBezTo>
                  <a:lnTo>
                    <a:pt x="61" y="204"/>
                  </a:lnTo>
                  <a:lnTo>
                    <a:pt x="61" y="308"/>
                  </a:lnTo>
                  <a:lnTo>
                    <a:pt x="2" y="308"/>
                  </a:lnTo>
                  <a:lnTo>
                    <a:pt x="2" y="7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3" name="Google Shape;403;p16"/>
            <p:cNvSpPr/>
            <p:nvPr/>
          </p:nvSpPr>
          <p:spPr>
            <a:xfrm>
              <a:off x="3436" y="2244"/>
              <a:ext cx="123" cy="103"/>
            </a:xfrm>
            <a:custGeom>
              <a:avLst/>
              <a:gdLst/>
              <a:ahLst/>
              <a:cxnLst/>
              <a:rect l="l" t="t" r="r" b="b"/>
              <a:pathLst>
                <a:path w="266" h="222" extrusionOk="0">
                  <a:moveTo>
                    <a:pt x="2" y="69"/>
                  </a:moveTo>
                  <a:cubicBezTo>
                    <a:pt x="2" y="45"/>
                    <a:pt x="0" y="24"/>
                    <a:pt x="0" y="4"/>
                  </a:cubicBezTo>
                  <a:lnTo>
                    <a:pt x="51" y="4"/>
                  </a:lnTo>
                  <a:lnTo>
                    <a:pt x="54" y="29"/>
                  </a:lnTo>
                  <a:lnTo>
                    <a:pt x="55" y="29"/>
                  </a:lnTo>
                  <a:cubicBezTo>
                    <a:pt x="66" y="12"/>
                    <a:pt x="84" y="0"/>
                    <a:pt x="107" y="0"/>
                  </a:cubicBezTo>
                  <a:cubicBezTo>
                    <a:pt x="132" y="0"/>
                    <a:pt x="148" y="11"/>
                    <a:pt x="155" y="29"/>
                  </a:cubicBezTo>
                  <a:lnTo>
                    <a:pt x="156" y="29"/>
                  </a:lnTo>
                  <a:cubicBezTo>
                    <a:pt x="162" y="21"/>
                    <a:pt x="170" y="13"/>
                    <a:pt x="178" y="8"/>
                  </a:cubicBezTo>
                  <a:cubicBezTo>
                    <a:pt x="187" y="3"/>
                    <a:pt x="198" y="0"/>
                    <a:pt x="209" y="0"/>
                  </a:cubicBezTo>
                  <a:cubicBezTo>
                    <a:pt x="248" y="0"/>
                    <a:pt x="266" y="31"/>
                    <a:pt x="266" y="84"/>
                  </a:cubicBezTo>
                  <a:lnTo>
                    <a:pt x="266" y="222"/>
                  </a:lnTo>
                  <a:lnTo>
                    <a:pt x="207" y="222"/>
                  </a:lnTo>
                  <a:lnTo>
                    <a:pt x="207" y="93"/>
                  </a:lnTo>
                  <a:cubicBezTo>
                    <a:pt x="207" y="68"/>
                    <a:pt x="205" y="48"/>
                    <a:pt x="187" y="48"/>
                  </a:cubicBezTo>
                  <a:cubicBezTo>
                    <a:pt x="176" y="48"/>
                    <a:pt x="169" y="55"/>
                    <a:pt x="165" y="68"/>
                  </a:cubicBezTo>
                  <a:cubicBezTo>
                    <a:pt x="164" y="72"/>
                    <a:pt x="163" y="78"/>
                    <a:pt x="163" y="84"/>
                  </a:cubicBezTo>
                  <a:lnTo>
                    <a:pt x="163" y="222"/>
                  </a:lnTo>
                  <a:lnTo>
                    <a:pt x="105" y="222"/>
                  </a:lnTo>
                  <a:lnTo>
                    <a:pt x="105" y="85"/>
                  </a:lnTo>
                  <a:cubicBezTo>
                    <a:pt x="105" y="69"/>
                    <a:pt x="103" y="48"/>
                    <a:pt x="84" y="48"/>
                  </a:cubicBezTo>
                  <a:cubicBezTo>
                    <a:pt x="75" y="48"/>
                    <a:pt x="66" y="55"/>
                    <a:pt x="62" y="68"/>
                  </a:cubicBezTo>
                  <a:cubicBezTo>
                    <a:pt x="61" y="72"/>
                    <a:pt x="60" y="78"/>
                    <a:pt x="60" y="85"/>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4" name="Google Shape;404;p16"/>
            <p:cNvSpPr/>
            <p:nvPr/>
          </p:nvSpPr>
          <p:spPr>
            <a:xfrm>
              <a:off x="3576" y="2244"/>
              <a:ext cx="75" cy="104"/>
            </a:xfrm>
            <a:custGeom>
              <a:avLst/>
              <a:gdLst/>
              <a:ahLst/>
              <a:cxnLst/>
              <a:rect l="l" t="t" r="r" b="b"/>
              <a:pathLst>
                <a:path w="162" h="225" extrusionOk="0">
                  <a:moveTo>
                    <a:pt x="109" y="93"/>
                  </a:moveTo>
                  <a:cubicBezTo>
                    <a:pt x="109" y="64"/>
                    <a:pt x="102" y="42"/>
                    <a:pt x="84" y="42"/>
                  </a:cubicBezTo>
                  <a:cubicBezTo>
                    <a:pt x="65" y="42"/>
                    <a:pt x="57" y="71"/>
                    <a:pt x="57" y="93"/>
                  </a:cubicBezTo>
                  <a:lnTo>
                    <a:pt x="109" y="93"/>
                  </a:lnTo>
                  <a:close/>
                  <a:moveTo>
                    <a:pt x="56" y="134"/>
                  </a:moveTo>
                  <a:cubicBezTo>
                    <a:pt x="57" y="168"/>
                    <a:pt x="77" y="180"/>
                    <a:pt x="103" y="180"/>
                  </a:cubicBezTo>
                  <a:cubicBezTo>
                    <a:pt x="120" y="180"/>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3"/>
                  </a:cubicBezTo>
                  <a:cubicBezTo>
                    <a:pt x="162" y="119"/>
                    <a:pt x="162" y="127"/>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5" name="Google Shape;405;p16"/>
            <p:cNvSpPr/>
            <p:nvPr/>
          </p:nvSpPr>
          <p:spPr>
            <a:xfrm>
              <a:off x="3668" y="2244"/>
              <a:ext cx="76" cy="103"/>
            </a:xfrm>
            <a:custGeom>
              <a:avLst/>
              <a:gdLst/>
              <a:ahLst/>
              <a:cxnLst/>
              <a:rect l="l" t="t" r="r" b="b"/>
              <a:pathLst>
                <a:path w="166" h="222" extrusionOk="0">
                  <a:moveTo>
                    <a:pt x="2" y="69"/>
                  </a:moveTo>
                  <a:cubicBezTo>
                    <a:pt x="2" y="45"/>
                    <a:pt x="0" y="24"/>
                    <a:pt x="0" y="4"/>
                  </a:cubicBezTo>
                  <a:lnTo>
                    <a:pt x="51" y="4"/>
                  </a:lnTo>
                  <a:lnTo>
                    <a:pt x="53" y="29"/>
                  </a:lnTo>
                  <a:lnTo>
                    <a:pt x="54" y="29"/>
                  </a:lnTo>
                  <a:cubicBezTo>
                    <a:pt x="66" y="11"/>
                    <a:pt x="85" y="0"/>
                    <a:pt x="108" y="0"/>
                  </a:cubicBezTo>
                  <a:cubicBezTo>
                    <a:pt x="149" y="0"/>
                    <a:pt x="166" y="33"/>
                    <a:pt x="166" y="82"/>
                  </a:cubicBezTo>
                  <a:lnTo>
                    <a:pt x="166" y="222"/>
                  </a:lnTo>
                  <a:lnTo>
                    <a:pt x="107" y="222"/>
                  </a:lnTo>
                  <a:lnTo>
                    <a:pt x="107" y="85"/>
                  </a:lnTo>
                  <a:cubicBezTo>
                    <a:pt x="107" y="67"/>
                    <a:pt x="103" y="49"/>
                    <a:pt x="86" y="49"/>
                  </a:cubicBezTo>
                  <a:cubicBezTo>
                    <a:pt x="76" y="49"/>
                    <a:pt x="68" y="56"/>
                    <a:pt x="64" y="69"/>
                  </a:cubicBezTo>
                  <a:cubicBezTo>
                    <a:pt x="62" y="73"/>
                    <a:pt x="60" y="80"/>
                    <a:pt x="60" y="89"/>
                  </a:cubicBezTo>
                  <a:lnTo>
                    <a:pt x="60"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6" name="Google Shape;406;p16"/>
            <p:cNvSpPr/>
            <p:nvPr/>
          </p:nvSpPr>
          <p:spPr>
            <a:xfrm>
              <a:off x="3758" y="2218"/>
              <a:ext cx="59" cy="130"/>
            </a:xfrm>
            <a:custGeom>
              <a:avLst/>
              <a:gdLst/>
              <a:ahLst/>
              <a:cxnLst/>
              <a:rect l="l" t="t" r="r" b="b"/>
              <a:pathLst>
                <a:path w="128" h="281" extrusionOk="0">
                  <a:moveTo>
                    <a:pt x="85" y="0"/>
                  </a:moveTo>
                  <a:lnTo>
                    <a:pt x="85" y="60"/>
                  </a:lnTo>
                  <a:lnTo>
                    <a:pt x="128" y="60"/>
                  </a:lnTo>
                  <a:lnTo>
                    <a:pt x="128" y="101"/>
                  </a:lnTo>
                  <a:lnTo>
                    <a:pt x="85" y="101"/>
                  </a:lnTo>
                  <a:lnTo>
                    <a:pt x="85" y="201"/>
                  </a:lnTo>
                  <a:cubicBezTo>
                    <a:pt x="85" y="226"/>
                    <a:pt x="95" y="233"/>
                    <a:pt x="107" y="233"/>
                  </a:cubicBezTo>
                  <a:cubicBezTo>
                    <a:pt x="113" y="233"/>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60"/>
                  </a:lnTo>
                  <a:lnTo>
                    <a:pt x="26" y="60"/>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7" name="Google Shape;407;p16"/>
            <p:cNvSpPr/>
            <p:nvPr/>
          </p:nvSpPr>
          <p:spPr>
            <a:xfrm>
              <a:off x="2139" y="2423"/>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8" name="Google Shape;408;p16"/>
            <p:cNvSpPr/>
            <p:nvPr/>
          </p:nvSpPr>
          <p:spPr>
            <a:xfrm>
              <a:off x="2225" y="2461"/>
              <a:ext cx="76"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09" name="Google Shape;409;p16"/>
            <p:cNvSpPr/>
            <p:nvPr/>
          </p:nvSpPr>
          <p:spPr>
            <a:xfrm>
              <a:off x="2318"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0" name="Google Shape;410;p16"/>
            <p:cNvSpPr/>
            <p:nvPr/>
          </p:nvSpPr>
          <p:spPr>
            <a:xfrm>
              <a:off x="2376" y="2462"/>
              <a:ext cx="80" cy="102"/>
            </a:xfrm>
            <a:custGeom>
              <a:avLst/>
              <a:gdLst/>
              <a:ahLst/>
              <a:cxnLst/>
              <a:rect l="l" t="t" r="r" b="b"/>
              <a:pathLst>
                <a:path w="173" h="219" extrusionOk="0">
                  <a:moveTo>
                    <a:pt x="62" y="0"/>
                  </a:moveTo>
                  <a:lnTo>
                    <a:pt x="79" y="98"/>
                  </a:lnTo>
                  <a:cubicBezTo>
                    <a:pt x="82" y="117"/>
                    <a:pt x="85" y="137"/>
                    <a:pt x="88" y="159"/>
                  </a:cubicBezTo>
                  <a:lnTo>
                    <a:pt x="89" y="159"/>
                  </a:lnTo>
                  <a:cubicBezTo>
                    <a:pt x="92" y="137"/>
                    <a:pt x="95" y="118"/>
                    <a:pt x="98" y="98"/>
                  </a:cubicBezTo>
                  <a:lnTo>
                    <a:pt x="115" y="0"/>
                  </a:lnTo>
                  <a:lnTo>
                    <a:pt x="173" y="0"/>
                  </a:lnTo>
                  <a:lnTo>
                    <a:pt x="114" y="219"/>
                  </a:lnTo>
                  <a:lnTo>
                    <a:pt x="59" y="219"/>
                  </a:lnTo>
                  <a:lnTo>
                    <a:pt x="0" y="0"/>
                  </a:lnTo>
                  <a:lnTo>
                    <a:pt x="62"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1" name="Google Shape;411;p16"/>
            <p:cNvSpPr/>
            <p:nvPr/>
          </p:nvSpPr>
          <p:spPr>
            <a:xfrm>
              <a:off x="2467" y="2421"/>
              <a:ext cx="28" cy="143"/>
            </a:xfrm>
            <a:custGeom>
              <a:avLst/>
              <a:gdLst/>
              <a:ahLst/>
              <a:cxnLst/>
              <a:rect l="l" t="t" r="r" b="b"/>
              <a:pathLst>
                <a:path w="62" h="309" extrusionOk="0">
                  <a:moveTo>
                    <a:pt x="2" y="309"/>
                  </a:moveTo>
                  <a:lnTo>
                    <a:pt x="2" y="90"/>
                  </a:lnTo>
                  <a:lnTo>
                    <a:pt x="61" y="90"/>
                  </a:lnTo>
                  <a:lnTo>
                    <a:pt x="61" y="309"/>
                  </a:lnTo>
                  <a:lnTo>
                    <a:pt x="2" y="309"/>
                  </a:lnTo>
                  <a:close/>
                  <a:moveTo>
                    <a:pt x="61" y="32"/>
                  </a:moveTo>
                  <a:cubicBezTo>
                    <a:pt x="62" y="51"/>
                    <a:pt x="48" y="64"/>
                    <a:pt x="30" y="64"/>
                  </a:cubicBezTo>
                  <a:cubicBezTo>
                    <a:pt x="14" y="64"/>
                    <a:pt x="0" y="51"/>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2" name="Google Shape;412;p16"/>
            <p:cNvSpPr/>
            <p:nvPr/>
          </p:nvSpPr>
          <p:spPr>
            <a:xfrm>
              <a:off x="2512" y="2461"/>
              <a:ext cx="61" cy="104"/>
            </a:xfrm>
            <a:custGeom>
              <a:avLst/>
              <a:gdLst/>
              <a:ahLst/>
              <a:cxnLst/>
              <a:rect l="l" t="t" r="r" b="b"/>
              <a:pathLst>
                <a:path w="132" h="225" extrusionOk="0">
                  <a:moveTo>
                    <a:pt x="129" y="218"/>
                  </a:moveTo>
                  <a:cubicBezTo>
                    <a:pt x="123" y="221"/>
                    <a:pt x="108" y="225"/>
                    <a:pt x="92" y="225"/>
                  </a:cubicBezTo>
                  <a:cubicBezTo>
                    <a:pt x="36" y="225"/>
                    <a:pt x="0" y="186"/>
                    <a:pt x="0" y="115"/>
                  </a:cubicBezTo>
                  <a:cubicBezTo>
                    <a:pt x="0" y="47"/>
                    <a:pt x="39" y="0"/>
                    <a:pt x="100" y="0"/>
                  </a:cubicBezTo>
                  <a:cubicBezTo>
                    <a:pt x="114" y="0"/>
                    <a:pt x="127" y="3"/>
                    <a:pt x="132" y="6"/>
                  </a:cubicBezTo>
                  <a:lnTo>
                    <a:pt x="125" y="52"/>
                  </a:lnTo>
                  <a:cubicBezTo>
                    <a:pt x="120" y="50"/>
                    <a:pt x="113" y="48"/>
                    <a:pt x="103" y="48"/>
                  </a:cubicBezTo>
                  <a:cubicBezTo>
                    <a:pt x="75" y="48"/>
                    <a:pt x="58" y="75"/>
                    <a:pt x="58" y="113"/>
                  </a:cubicBezTo>
                  <a:cubicBezTo>
                    <a:pt x="58" y="153"/>
                    <a:pt x="75" y="177"/>
                    <a:pt x="102" y="177"/>
                  </a:cubicBezTo>
                  <a:cubicBezTo>
                    <a:pt x="110"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3" name="Google Shape;413;p16"/>
            <p:cNvSpPr/>
            <p:nvPr/>
          </p:nvSpPr>
          <p:spPr>
            <a:xfrm>
              <a:off x="2580" y="2461"/>
              <a:ext cx="76"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8" y="180"/>
                    <a:pt x="104"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4" name="Google Shape;414;p16"/>
            <p:cNvSpPr/>
            <p:nvPr/>
          </p:nvSpPr>
          <p:spPr>
            <a:xfrm>
              <a:off x="2698" y="2419"/>
              <a:ext cx="65" cy="145"/>
            </a:xfrm>
            <a:custGeom>
              <a:avLst/>
              <a:gdLst/>
              <a:ahLst/>
              <a:cxnLst/>
              <a:rect l="l" t="t" r="r" b="b"/>
              <a:pathLst>
                <a:path w="140" h="313" extrusionOk="0">
                  <a:moveTo>
                    <a:pt x="29" y="313"/>
                  </a:moveTo>
                  <a:lnTo>
                    <a:pt x="29" y="136"/>
                  </a:lnTo>
                  <a:lnTo>
                    <a:pt x="0" y="136"/>
                  </a:lnTo>
                  <a:lnTo>
                    <a:pt x="0" y="94"/>
                  </a:lnTo>
                  <a:lnTo>
                    <a:pt x="29" y="94"/>
                  </a:lnTo>
                  <a:lnTo>
                    <a:pt x="29" y="85"/>
                  </a:lnTo>
                  <a:cubicBezTo>
                    <a:pt x="29" y="61"/>
                    <a:pt x="34" y="38"/>
                    <a:pt x="52" y="20"/>
                  </a:cubicBezTo>
                  <a:cubicBezTo>
                    <a:pt x="65" y="7"/>
                    <a:pt x="84" y="0"/>
                    <a:pt x="104" y="0"/>
                  </a:cubicBezTo>
                  <a:cubicBezTo>
                    <a:pt x="120" y="0"/>
                    <a:pt x="131" y="2"/>
                    <a:pt x="140" y="5"/>
                  </a:cubicBezTo>
                  <a:lnTo>
                    <a:pt x="133" y="50"/>
                  </a:lnTo>
                  <a:cubicBezTo>
                    <a:pt x="129" y="49"/>
                    <a:pt x="122" y="48"/>
                    <a:pt x="115" y="48"/>
                  </a:cubicBezTo>
                  <a:cubicBezTo>
                    <a:pt x="95" y="48"/>
                    <a:pt x="88" y="65"/>
                    <a:pt x="88" y="84"/>
                  </a:cubicBezTo>
                  <a:lnTo>
                    <a:pt x="88" y="94"/>
                  </a:lnTo>
                  <a:lnTo>
                    <a:pt x="126" y="94"/>
                  </a:lnTo>
                  <a:lnTo>
                    <a:pt x="126" y="136"/>
                  </a:lnTo>
                  <a:lnTo>
                    <a:pt x="88" y="136"/>
                  </a:lnTo>
                  <a:lnTo>
                    <a:pt x="88" y="313"/>
                  </a:lnTo>
                  <a:lnTo>
                    <a:pt x="29" y="31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5" name="Google Shape;415;p16"/>
            <p:cNvSpPr/>
            <p:nvPr/>
          </p:nvSpPr>
          <p:spPr>
            <a:xfrm>
              <a:off x="2764" y="2461"/>
              <a:ext cx="78" cy="104"/>
            </a:xfrm>
            <a:custGeom>
              <a:avLst/>
              <a:gdLst/>
              <a:ahLst/>
              <a:cxnLst/>
              <a:rect l="l" t="t" r="r" b="b"/>
              <a:pathLst>
                <a:path w="168" h="225" extrusionOk="0">
                  <a:moveTo>
                    <a:pt x="59" y="112"/>
                  </a:moveTo>
                  <a:cubicBezTo>
                    <a:pt x="59" y="149"/>
                    <a:pt x="65" y="181"/>
                    <a:pt x="86" y="181"/>
                  </a:cubicBezTo>
                  <a:cubicBezTo>
                    <a:pt x="105" y="181"/>
                    <a:pt x="110" y="144"/>
                    <a:pt x="110" y="112"/>
                  </a:cubicBezTo>
                  <a:cubicBezTo>
                    <a:pt x="110" y="82"/>
                    <a:pt x="105" y="44"/>
                    <a:pt x="85" y="44"/>
                  </a:cubicBezTo>
                  <a:cubicBezTo>
                    <a:pt x="63" y="44"/>
                    <a:pt x="59" y="82"/>
                    <a:pt x="59" y="112"/>
                  </a:cubicBezTo>
                  <a:close/>
                  <a:moveTo>
                    <a:pt x="168" y="112"/>
                  </a:moveTo>
                  <a:cubicBezTo>
                    <a:pt x="168" y="203"/>
                    <a:pt x="118" y="225"/>
                    <a:pt x="84" y="225"/>
                  </a:cubicBezTo>
                  <a:cubicBezTo>
                    <a:pt x="32" y="225"/>
                    <a:pt x="0" y="184"/>
                    <a:pt x="0" y="113"/>
                  </a:cubicBezTo>
                  <a:cubicBezTo>
                    <a:pt x="0" y="34"/>
                    <a:pt x="42" y="0"/>
                    <a:pt x="85" y="0"/>
                  </a:cubicBezTo>
                  <a:cubicBezTo>
                    <a:pt x="137" y="0"/>
                    <a:pt x="168" y="43"/>
                    <a:pt x="168" y="11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6" name="Google Shape;416;p16"/>
            <p:cNvSpPr/>
            <p:nvPr/>
          </p:nvSpPr>
          <p:spPr>
            <a:xfrm>
              <a:off x="2857" y="2461"/>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99" y="0"/>
                  </a:cubicBezTo>
                  <a:cubicBezTo>
                    <a:pt x="105" y="0"/>
                    <a:pt x="108" y="0"/>
                    <a:pt x="112" y="0"/>
                  </a:cubicBezTo>
                  <a:lnTo>
                    <a:pt x="112" y="59"/>
                  </a:lnTo>
                  <a:cubicBezTo>
                    <a:pt x="108" y="58"/>
                    <a:pt x="104" y="58"/>
                    <a:pt x="99"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7" name="Google Shape;417;p16"/>
            <p:cNvSpPr/>
            <p:nvPr/>
          </p:nvSpPr>
          <p:spPr>
            <a:xfrm>
              <a:off x="2944" y="2424"/>
              <a:ext cx="77" cy="140"/>
            </a:xfrm>
            <a:custGeom>
              <a:avLst/>
              <a:gdLst/>
              <a:ahLst/>
              <a:cxnLst/>
              <a:rect l="l" t="t" r="r" b="b"/>
              <a:pathLst>
                <a:path w="77" h="140" extrusionOk="0">
                  <a:moveTo>
                    <a:pt x="25" y="25"/>
                  </a:moveTo>
                  <a:lnTo>
                    <a:pt x="0" y="25"/>
                  </a:lnTo>
                  <a:lnTo>
                    <a:pt x="0" y="0"/>
                  </a:lnTo>
                  <a:lnTo>
                    <a:pt x="77" y="0"/>
                  </a:lnTo>
                  <a:lnTo>
                    <a:pt x="77" y="25"/>
                  </a:lnTo>
                  <a:lnTo>
                    <a:pt x="52" y="25"/>
                  </a:lnTo>
                  <a:lnTo>
                    <a:pt x="52" y="140"/>
                  </a:lnTo>
                  <a:lnTo>
                    <a:pt x="25" y="140"/>
                  </a:lnTo>
                  <a:lnTo>
                    <a:pt x="25" y="25"/>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8" name="Google Shape;418;p16"/>
            <p:cNvSpPr/>
            <p:nvPr/>
          </p:nvSpPr>
          <p:spPr>
            <a:xfrm>
              <a:off x="3021" y="2461"/>
              <a:ext cx="75" cy="104"/>
            </a:xfrm>
            <a:custGeom>
              <a:avLst/>
              <a:gdLst/>
              <a:ahLst/>
              <a:cxnLst/>
              <a:rect l="l" t="t" r="r" b="b"/>
              <a:pathLst>
                <a:path w="162" h="225" extrusionOk="0">
                  <a:moveTo>
                    <a:pt x="109" y="92"/>
                  </a:moveTo>
                  <a:cubicBezTo>
                    <a:pt x="109" y="64"/>
                    <a:pt x="102" y="42"/>
                    <a:pt x="84" y="42"/>
                  </a:cubicBezTo>
                  <a:cubicBezTo>
                    <a:pt x="65" y="42"/>
                    <a:pt x="57" y="70"/>
                    <a:pt x="57" y="92"/>
                  </a:cubicBezTo>
                  <a:lnTo>
                    <a:pt x="109" y="92"/>
                  </a:lnTo>
                  <a:close/>
                  <a:moveTo>
                    <a:pt x="56" y="133"/>
                  </a:moveTo>
                  <a:cubicBezTo>
                    <a:pt x="57" y="167"/>
                    <a:pt x="77" y="180"/>
                    <a:pt x="103" y="180"/>
                  </a:cubicBezTo>
                  <a:cubicBezTo>
                    <a:pt x="120" y="180"/>
                    <a:pt x="134" y="176"/>
                    <a:pt x="145" y="173"/>
                  </a:cubicBezTo>
                  <a:lnTo>
                    <a:pt x="153" y="215"/>
                  </a:lnTo>
                  <a:cubicBezTo>
                    <a:pt x="138" y="221"/>
                    <a:pt x="115" y="225"/>
                    <a:pt x="92" y="225"/>
                  </a:cubicBezTo>
                  <a:cubicBezTo>
                    <a:pt x="33" y="225"/>
                    <a:pt x="0" y="185"/>
                    <a:pt x="0" y="117"/>
                  </a:cubicBezTo>
                  <a:cubicBezTo>
                    <a:pt x="0" y="43"/>
                    <a:pt x="38" y="0"/>
                    <a:pt x="88" y="0"/>
                  </a:cubicBezTo>
                  <a:cubicBezTo>
                    <a:pt x="135" y="0"/>
                    <a:pt x="162" y="37"/>
                    <a:pt x="162" y="103"/>
                  </a:cubicBezTo>
                  <a:cubicBezTo>
                    <a:pt x="162" y="119"/>
                    <a:pt x="162" y="127"/>
                    <a:pt x="161" y="133"/>
                  </a:cubicBezTo>
                  <a:lnTo>
                    <a:pt x="56"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19" name="Google Shape;419;p16"/>
            <p:cNvSpPr/>
            <p:nvPr/>
          </p:nvSpPr>
          <p:spPr>
            <a:xfrm>
              <a:off x="3107" y="2461"/>
              <a:ext cx="76" cy="104"/>
            </a:xfrm>
            <a:custGeom>
              <a:avLst/>
              <a:gdLst/>
              <a:ahLst/>
              <a:cxnLst/>
              <a:rect l="l" t="t" r="r" b="b"/>
              <a:pathLst>
                <a:path w="164" h="225" extrusionOk="0">
                  <a:moveTo>
                    <a:pt x="103" y="115"/>
                  </a:moveTo>
                  <a:cubicBezTo>
                    <a:pt x="83" y="116"/>
                    <a:pt x="56" y="122"/>
                    <a:pt x="56" y="153"/>
                  </a:cubicBezTo>
                  <a:cubicBezTo>
                    <a:pt x="56" y="175"/>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3"/>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0" name="Google Shape;420;p16"/>
            <p:cNvSpPr/>
            <p:nvPr/>
          </p:nvSpPr>
          <p:spPr>
            <a:xfrm>
              <a:off x="3199" y="2461"/>
              <a:ext cx="61" cy="104"/>
            </a:xfrm>
            <a:custGeom>
              <a:avLst/>
              <a:gdLst/>
              <a:ahLst/>
              <a:cxnLst/>
              <a:rect l="l" t="t" r="r" b="b"/>
              <a:pathLst>
                <a:path w="133" h="225" extrusionOk="0">
                  <a:moveTo>
                    <a:pt x="129" y="218"/>
                  </a:moveTo>
                  <a:cubicBezTo>
                    <a:pt x="123" y="221"/>
                    <a:pt x="109" y="225"/>
                    <a:pt x="92" y="225"/>
                  </a:cubicBezTo>
                  <a:cubicBezTo>
                    <a:pt x="36" y="225"/>
                    <a:pt x="0" y="186"/>
                    <a:pt x="0" y="115"/>
                  </a:cubicBezTo>
                  <a:cubicBezTo>
                    <a:pt x="0" y="47"/>
                    <a:pt x="40" y="0"/>
                    <a:pt x="101" y="0"/>
                  </a:cubicBezTo>
                  <a:cubicBezTo>
                    <a:pt x="114" y="0"/>
                    <a:pt x="127" y="3"/>
                    <a:pt x="133" y="6"/>
                  </a:cubicBezTo>
                  <a:lnTo>
                    <a:pt x="125" y="52"/>
                  </a:lnTo>
                  <a:cubicBezTo>
                    <a:pt x="120" y="50"/>
                    <a:pt x="113" y="48"/>
                    <a:pt x="103" y="48"/>
                  </a:cubicBezTo>
                  <a:cubicBezTo>
                    <a:pt x="75" y="48"/>
                    <a:pt x="58" y="75"/>
                    <a:pt x="58" y="113"/>
                  </a:cubicBezTo>
                  <a:cubicBezTo>
                    <a:pt x="58" y="153"/>
                    <a:pt x="75" y="177"/>
                    <a:pt x="102" y="177"/>
                  </a:cubicBezTo>
                  <a:cubicBezTo>
                    <a:pt x="111" y="177"/>
                    <a:pt x="118" y="175"/>
                    <a:pt x="124" y="172"/>
                  </a:cubicBezTo>
                  <a:lnTo>
                    <a:pt x="129" y="21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1" name="Google Shape;421;p16"/>
            <p:cNvSpPr/>
            <p:nvPr/>
          </p:nvSpPr>
          <p:spPr>
            <a:xfrm>
              <a:off x="3270" y="2420"/>
              <a:ext cx="77"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7" y="90"/>
                    <a:pt x="98" y="88"/>
                    <a:pt x="109" y="88"/>
                  </a:cubicBezTo>
                  <a:cubicBezTo>
                    <a:pt x="149" y="88"/>
                    <a:pt x="165" y="122"/>
                    <a:pt x="165" y="177"/>
                  </a:cubicBezTo>
                  <a:lnTo>
                    <a:pt x="165" y="310"/>
                  </a:lnTo>
                  <a:lnTo>
                    <a:pt x="106" y="310"/>
                  </a:lnTo>
                  <a:lnTo>
                    <a:pt x="106" y="177"/>
                  </a:lnTo>
                  <a:cubicBezTo>
                    <a:pt x="106" y="156"/>
                    <a:pt x="102" y="137"/>
                    <a:pt x="84" y="137"/>
                  </a:cubicBezTo>
                  <a:cubicBezTo>
                    <a:pt x="74" y="137"/>
                    <a:pt x="66" y="143"/>
                    <a:pt x="61" y="157"/>
                  </a:cubicBezTo>
                  <a:cubicBezTo>
                    <a:pt x="61"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2" name="Google Shape;422;p16"/>
            <p:cNvSpPr/>
            <p:nvPr/>
          </p:nvSpPr>
          <p:spPr>
            <a:xfrm>
              <a:off x="3364" y="2461"/>
              <a:ext cx="75" cy="104"/>
            </a:xfrm>
            <a:custGeom>
              <a:avLst/>
              <a:gdLst/>
              <a:ahLst/>
              <a:cxnLst/>
              <a:rect l="l" t="t" r="r" b="b"/>
              <a:pathLst>
                <a:path w="163" h="225" extrusionOk="0">
                  <a:moveTo>
                    <a:pt x="109" y="92"/>
                  </a:moveTo>
                  <a:cubicBezTo>
                    <a:pt x="109" y="64"/>
                    <a:pt x="102" y="42"/>
                    <a:pt x="85"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3" name="Google Shape;423;p16"/>
            <p:cNvSpPr/>
            <p:nvPr/>
          </p:nvSpPr>
          <p:spPr>
            <a:xfrm>
              <a:off x="3454" y="2461"/>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4" y="0"/>
                    <a:pt x="100" y="0"/>
                  </a:cubicBezTo>
                  <a:cubicBezTo>
                    <a:pt x="106" y="0"/>
                    <a:pt x="109" y="0"/>
                    <a:pt x="112" y="0"/>
                  </a:cubicBezTo>
                  <a:lnTo>
                    <a:pt x="112" y="59"/>
                  </a:lnTo>
                  <a:cubicBezTo>
                    <a:pt x="109" y="58"/>
                    <a:pt x="105" y="58"/>
                    <a:pt x="100" y="58"/>
                  </a:cubicBezTo>
                  <a:cubicBezTo>
                    <a:pt x="87" y="58"/>
                    <a:pt x="70" y="66"/>
                    <a:pt x="64" y="89"/>
                  </a:cubicBezTo>
                  <a:cubicBezTo>
                    <a:pt x="62" y="94"/>
                    <a:pt x="62" y="102"/>
                    <a:pt x="62" y="111"/>
                  </a:cubicBezTo>
                  <a:lnTo>
                    <a:pt x="62"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4" name="Google Shape;424;p16"/>
            <p:cNvSpPr/>
            <p:nvPr/>
          </p:nvSpPr>
          <p:spPr>
            <a:xfrm>
              <a:off x="3512" y="2461"/>
              <a:ext cx="60" cy="104"/>
            </a:xfrm>
            <a:custGeom>
              <a:avLst/>
              <a:gdLst/>
              <a:ahLst/>
              <a:cxnLst/>
              <a:rect l="l" t="t" r="r" b="b"/>
              <a:pathLst>
                <a:path w="128" h="225" extrusionOk="0">
                  <a:moveTo>
                    <a:pt x="11" y="169"/>
                  </a:moveTo>
                  <a:cubicBezTo>
                    <a:pt x="19" y="175"/>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6"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5" name="Google Shape;425;p16"/>
            <p:cNvSpPr/>
            <p:nvPr/>
          </p:nvSpPr>
          <p:spPr>
            <a:xfrm>
              <a:off x="1899" y="1222"/>
              <a:ext cx="706" cy="796"/>
            </a:xfrm>
            <a:custGeom>
              <a:avLst/>
              <a:gdLst/>
              <a:ahLst/>
              <a:cxnLst/>
              <a:rect l="l" t="t" r="r" b="b"/>
              <a:pathLst>
                <a:path w="1526" h="1722" extrusionOk="0">
                  <a:moveTo>
                    <a:pt x="0" y="0"/>
                  </a:moveTo>
                  <a:lnTo>
                    <a:pt x="841" y="0"/>
                  </a:lnTo>
                  <a:cubicBezTo>
                    <a:pt x="1058" y="0"/>
                    <a:pt x="1227" y="42"/>
                    <a:pt x="1346" y="127"/>
                  </a:cubicBezTo>
                  <a:cubicBezTo>
                    <a:pt x="1466" y="213"/>
                    <a:pt x="1526" y="333"/>
                    <a:pt x="1526" y="490"/>
                  </a:cubicBezTo>
                  <a:cubicBezTo>
                    <a:pt x="1526" y="571"/>
                    <a:pt x="1506" y="653"/>
                    <a:pt x="1466" y="735"/>
                  </a:cubicBezTo>
                  <a:cubicBezTo>
                    <a:pt x="1427" y="817"/>
                    <a:pt x="1344" y="888"/>
                    <a:pt x="1217" y="948"/>
                  </a:cubicBezTo>
                  <a:cubicBezTo>
                    <a:pt x="1091" y="1009"/>
                    <a:pt x="932" y="1039"/>
                    <a:pt x="741" y="1039"/>
                  </a:cubicBezTo>
                  <a:lnTo>
                    <a:pt x="555" y="1039"/>
                  </a:lnTo>
                  <a:lnTo>
                    <a:pt x="555" y="1722"/>
                  </a:lnTo>
                  <a:lnTo>
                    <a:pt x="0" y="1722"/>
                  </a:lnTo>
                  <a:lnTo>
                    <a:pt x="0" y="0"/>
                  </a:lnTo>
                  <a:close/>
                  <a:moveTo>
                    <a:pt x="555" y="332"/>
                  </a:moveTo>
                  <a:lnTo>
                    <a:pt x="555" y="701"/>
                  </a:lnTo>
                  <a:lnTo>
                    <a:pt x="676" y="701"/>
                  </a:lnTo>
                  <a:cubicBezTo>
                    <a:pt x="766" y="701"/>
                    <a:pt x="837" y="684"/>
                    <a:pt x="891" y="650"/>
                  </a:cubicBezTo>
                  <a:cubicBezTo>
                    <a:pt x="944" y="615"/>
                    <a:pt x="971" y="567"/>
                    <a:pt x="971" y="506"/>
                  </a:cubicBezTo>
                  <a:cubicBezTo>
                    <a:pt x="971" y="447"/>
                    <a:pt x="950" y="404"/>
                    <a:pt x="909" y="375"/>
                  </a:cubicBezTo>
                  <a:cubicBezTo>
                    <a:pt x="868" y="346"/>
                    <a:pt x="807" y="332"/>
                    <a:pt x="725" y="332"/>
                  </a:cubicBezTo>
                  <a:lnTo>
                    <a:pt x="555" y="332"/>
                  </a:lnTo>
                  <a:lnTo>
                    <a:pt x="555" y="332"/>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6" name="Google Shape;426;p16"/>
            <p:cNvSpPr/>
            <p:nvPr/>
          </p:nvSpPr>
          <p:spPr>
            <a:xfrm>
              <a:off x="2711" y="1222"/>
              <a:ext cx="731" cy="796"/>
            </a:xfrm>
            <a:custGeom>
              <a:avLst/>
              <a:gdLst/>
              <a:ahLst/>
              <a:cxnLst/>
              <a:rect l="l" t="t" r="r" b="b"/>
              <a:pathLst>
                <a:path w="1581" h="1722" extrusionOk="0">
                  <a:moveTo>
                    <a:pt x="0" y="0"/>
                  </a:moveTo>
                  <a:lnTo>
                    <a:pt x="688" y="0"/>
                  </a:lnTo>
                  <a:cubicBezTo>
                    <a:pt x="895" y="0"/>
                    <a:pt x="1066" y="35"/>
                    <a:pt x="1203" y="106"/>
                  </a:cubicBezTo>
                  <a:cubicBezTo>
                    <a:pt x="1339" y="177"/>
                    <a:pt x="1436" y="277"/>
                    <a:pt x="1494" y="408"/>
                  </a:cubicBezTo>
                  <a:cubicBezTo>
                    <a:pt x="1552" y="539"/>
                    <a:pt x="1581" y="684"/>
                    <a:pt x="1581" y="842"/>
                  </a:cubicBezTo>
                  <a:cubicBezTo>
                    <a:pt x="1581" y="1107"/>
                    <a:pt x="1499" y="1321"/>
                    <a:pt x="1335" y="1481"/>
                  </a:cubicBezTo>
                  <a:cubicBezTo>
                    <a:pt x="1171" y="1642"/>
                    <a:pt x="931" y="1722"/>
                    <a:pt x="614" y="1722"/>
                  </a:cubicBezTo>
                  <a:lnTo>
                    <a:pt x="0" y="1722"/>
                  </a:lnTo>
                  <a:lnTo>
                    <a:pt x="0" y="0"/>
                  </a:lnTo>
                  <a:close/>
                  <a:moveTo>
                    <a:pt x="550" y="334"/>
                  </a:moveTo>
                  <a:lnTo>
                    <a:pt x="550" y="1385"/>
                  </a:lnTo>
                  <a:lnTo>
                    <a:pt x="589" y="1385"/>
                  </a:lnTo>
                  <a:cubicBezTo>
                    <a:pt x="874" y="1385"/>
                    <a:pt x="1017" y="1196"/>
                    <a:pt x="1017" y="819"/>
                  </a:cubicBezTo>
                  <a:cubicBezTo>
                    <a:pt x="1017" y="674"/>
                    <a:pt x="986" y="556"/>
                    <a:pt x="924" y="468"/>
                  </a:cubicBezTo>
                  <a:cubicBezTo>
                    <a:pt x="863" y="379"/>
                    <a:pt x="762" y="334"/>
                    <a:pt x="622" y="334"/>
                  </a:cubicBezTo>
                  <a:lnTo>
                    <a:pt x="550" y="334"/>
                  </a:lnTo>
                  <a:lnTo>
                    <a:pt x="550" y="33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7" name="Google Shape;427;p16"/>
            <p:cNvSpPr/>
            <p:nvPr/>
          </p:nvSpPr>
          <p:spPr>
            <a:xfrm>
              <a:off x="3536" y="1208"/>
              <a:ext cx="638" cy="822"/>
            </a:xfrm>
            <a:custGeom>
              <a:avLst/>
              <a:gdLst/>
              <a:ahLst/>
              <a:cxnLst/>
              <a:rect l="l" t="t" r="r" b="b"/>
              <a:pathLst>
                <a:path w="1380" h="1778" extrusionOk="0">
                  <a:moveTo>
                    <a:pt x="0" y="1236"/>
                  </a:moveTo>
                  <a:cubicBezTo>
                    <a:pt x="181" y="1359"/>
                    <a:pt x="353" y="1421"/>
                    <a:pt x="514" y="1421"/>
                  </a:cubicBezTo>
                  <a:cubicBezTo>
                    <a:pt x="596" y="1421"/>
                    <a:pt x="667" y="1402"/>
                    <a:pt x="725" y="1363"/>
                  </a:cubicBezTo>
                  <a:cubicBezTo>
                    <a:pt x="784" y="1324"/>
                    <a:pt x="813" y="1278"/>
                    <a:pt x="813" y="1222"/>
                  </a:cubicBezTo>
                  <a:cubicBezTo>
                    <a:pt x="813" y="1178"/>
                    <a:pt x="792" y="1138"/>
                    <a:pt x="751" y="1104"/>
                  </a:cubicBezTo>
                  <a:cubicBezTo>
                    <a:pt x="708" y="1069"/>
                    <a:pt x="628" y="1031"/>
                    <a:pt x="511" y="987"/>
                  </a:cubicBezTo>
                  <a:cubicBezTo>
                    <a:pt x="345" y="928"/>
                    <a:pt x="219" y="861"/>
                    <a:pt x="132" y="788"/>
                  </a:cubicBezTo>
                  <a:cubicBezTo>
                    <a:pt x="44" y="715"/>
                    <a:pt x="0" y="622"/>
                    <a:pt x="0" y="509"/>
                  </a:cubicBezTo>
                  <a:cubicBezTo>
                    <a:pt x="0" y="366"/>
                    <a:pt x="69" y="246"/>
                    <a:pt x="206" y="148"/>
                  </a:cubicBezTo>
                  <a:cubicBezTo>
                    <a:pt x="344" y="49"/>
                    <a:pt x="526" y="0"/>
                    <a:pt x="752" y="0"/>
                  </a:cubicBezTo>
                  <a:cubicBezTo>
                    <a:pt x="908" y="0"/>
                    <a:pt x="1070" y="31"/>
                    <a:pt x="1238" y="92"/>
                  </a:cubicBezTo>
                  <a:lnTo>
                    <a:pt x="1238" y="503"/>
                  </a:lnTo>
                  <a:cubicBezTo>
                    <a:pt x="1089" y="398"/>
                    <a:pt x="946" y="346"/>
                    <a:pt x="810" y="346"/>
                  </a:cubicBezTo>
                  <a:cubicBezTo>
                    <a:pt x="742" y="346"/>
                    <a:pt x="684" y="361"/>
                    <a:pt x="634" y="390"/>
                  </a:cubicBezTo>
                  <a:cubicBezTo>
                    <a:pt x="584" y="420"/>
                    <a:pt x="560" y="456"/>
                    <a:pt x="560" y="498"/>
                  </a:cubicBezTo>
                  <a:cubicBezTo>
                    <a:pt x="560" y="539"/>
                    <a:pt x="580" y="574"/>
                    <a:pt x="621" y="604"/>
                  </a:cubicBezTo>
                  <a:cubicBezTo>
                    <a:pt x="660" y="634"/>
                    <a:pt x="733" y="666"/>
                    <a:pt x="840" y="700"/>
                  </a:cubicBezTo>
                  <a:cubicBezTo>
                    <a:pt x="1017" y="758"/>
                    <a:pt x="1152" y="824"/>
                    <a:pt x="1243" y="898"/>
                  </a:cubicBezTo>
                  <a:cubicBezTo>
                    <a:pt x="1334" y="973"/>
                    <a:pt x="1380" y="1074"/>
                    <a:pt x="1380" y="1200"/>
                  </a:cubicBezTo>
                  <a:cubicBezTo>
                    <a:pt x="1380" y="1360"/>
                    <a:pt x="1301" y="1496"/>
                    <a:pt x="1144" y="1609"/>
                  </a:cubicBezTo>
                  <a:cubicBezTo>
                    <a:pt x="987" y="1722"/>
                    <a:pt x="795" y="1778"/>
                    <a:pt x="568" y="1778"/>
                  </a:cubicBezTo>
                  <a:cubicBezTo>
                    <a:pt x="392" y="1778"/>
                    <a:pt x="203" y="1739"/>
                    <a:pt x="0" y="1662"/>
                  </a:cubicBezTo>
                  <a:lnTo>
                    <a:pt x="0" y="1236"/>
                  </a:lnTo>
                  <a:lnTo>
                    <a:pt x="0" y="1236"/>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8" name="Google Shape;428;p16"/>
            <p:cNvSpPr/>
            <p:nvPr/>
          </p:nvSpPr>
          <p:spPr>
            <a:xfrm>
              <a:off x="4259" y="1222"/>
              <a:ext cx="689" cy="796"/>
            </a:xfrm>
            <a:custGeom>
              <a:avLst/>
              <a:gdLst/>
              <a:ahLst/>
              <a:cxnLst/>
              <a:rect l="l" t="t" r="r" b="b"/>
              <a:pathLst>
                <a:path w="1490" h="1722" extrusionOk="0">
                  <a:moveTo>
                    <a:pt x="1011" y="1722"/>
                  </a:moveTo>
                  <a:lnTo>
                    <a:pt x="461" y="1722"/>
                  </a:lnTo>
                  <a:lnTo>
                    <a:pt x="461" y="767"/>
                  </a:lnTo>
                  <a:cubicBezTo>
                    <a:pt x="461" y="767"/>
                    <a:pt x="550" y="751"/>
                    <a:pt x="741" y="999"/>
                  </a:cubicBezTo>
                  <a:cubicBezTo>
                    <a:pt x="928" y="1241"/>
                    <a:pt x="1011" y="1234"/>
                    <a:pt x="1011" y="1234"/>
                  </a:cubicBezTo>
                  <a:lnTo>
                    <a:pt x="1011" y="1722"/>
                  </a:lnTo>
                  <a:close/>
                  <a:moveTo>
                    <a:pt x="903" y="641"/>
                  </a:moveTo>
                  <a:cubicBezTo>
                    <a:pt x="662" y="483"/>
                    <a:pt x="461" y="536"/>
                    <a:pt x="461" y="536"/>
                  </a:cubicBezTo>
                  <a:lnTo>
                    <a:pt x="461" y="349"/>
                  </a:lnTo>
                  <a:lnTo>
                    <a:pt x="0" y="349"/>
                  </a:lnTo>
                  <a:lnTo>
                    <a:pt x="0" y="0"/>
                  </a:lnTo>
                  <a:lnTo>
                    <a:pt x="1490" y="0"/>
                  </a:lnTo>
                  <a:lnTo>
                    <a:pt x="1490" y="349"/>
                  </a:lnTo>
                  <a:lnTo>
                    <a:pt x="1011" y="349"/>
                  </a:lnTo>
                  <a:lnTo>
                    <a:pt x="1011" y="741"/>
                  </a:lnTo>
                  <a:cubicBezTo>
                    <a:pt x="1011" y="741"/>
                    <a:pt x="925" y="656"/>
                    <a:pt x="903" y="641"/>
                  </a:cubicBezTo>
                  <a:lnTo>
                    <a:pt x="903" y="641"/>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29" name="Google Shape;429;p16"/>
            <p:cNvSpPr/>
            <p:nvPr/>
          </p:nvSpPr>
          <p:spPr>
            <a:xfrm>
              <a:off x="4372" y="1311"/>
              <a:ext cx="1690" cy="713"/>
            </a:xfrm>
            <a:custGeom>
              <a:avLst/>
              <a:gdLst/>
              <a:ahLst/>
              <a:cxnLst/>
              <a:rect l="l" t="t" r="r" b="b"/>
              <a:pathLst>
                <a:path w="3653" h="1542" extrusionOk="0">
                  <a:moveTo>
                    <a:pt x="0" y="422"/>
                  </a:moveTo>
                  <a:cubicBezTo>
                    <a:pt x="0" y="422"/>
                    <a:pt x="461" y="362"/>
                    <a:pt x="756" y="660"/>
                  </a:cubicBezTo>
                  <a:cubicBezTo>
                    <a:pt x="1050" y="956"/>
                    <a:pt x="1277" y="960"/>
                    <a:pt x="1720" y="606"/>
                  </a:cubicBezTo>
                  <a:cubicBezTo>
                    <a:pt x="2074" y="323"/>
                    <a:pt x="2414" y="0"/>
                    <a:pt x="3085" y="145"/>
                  </a:cubicBezTo>
                  <a:cubicBezTo>
                    <a:pt x="3620" y="261"/>
                    <a:pt x="3653" y="948"/>
                    <a:pt x="2887" y="1301"/>
                  </a:cubicBezTo>
                  <a:cubicBezTo>
                    <a:pt x="2442" y="1506"/>
                    <a:pt x="2330" y="1542"/>
                    <a:pt x="2330" y="1542"/>
                  </a:cubicBezTo>
                  <a:cubicBezTo>
                    <a:pt x="2330" y="1542"/>
                    <a:pt x="2693" y="1344"/>
                    <a:pt x="2965" y="1064"/>
                  </a:cubicBezTo>
                  <a:cubicBezTo>
                    <a:pt x="3436" y="577"/>
                    <a:pt x="2941" y="3"/>
                    <a:pt x="2354" y="455"/>
                  </a:cubicBezTo>
                  <a:cubicBezTo>
                    <a:pt x="1957" y="761"/>
                    <a:pt x="1206" y="1307"/>
                    <a:pt x="818" y="988"/>
                  </a:cubicBezTo>
                  <a:cubicBezTo>
                    <a:pt x="412" y="654"/>
                    <a:pt x="419" y="422"/>
                    <a:pt x="0" y="422"/>
                  </a:cubicBezTo>
                  <a:lnTo>
                    <a:pt x="0" y="4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0" name="Google Shape;430;p16"/>
            <p:cNvSpPr/>
            <p:nvPr/>
          </p:nvSpPr>
          <p:spPr>
            <a:xfrm>
              <a:off x="5470" y="899"/>
              <a:ext cx="365" cy="481"/>
            </a:xfrm>
            <a:custGeom>
              <a:avLst/>
              <a:gdLst/>
              <a:ahLst/>
              <a:cxnLst/>
              <a:rect l="l" t="t" r="r" b="b"/>
              <a:pathLst>
                <a:path w="790" h="1041" extrusionOk="0">
                  <a:moveTo>
                    <a:pt x="49" y="584"/>
                  </a:moveTo>
                  <a:cubicBezTo>
                    <a:pt x="0" y="315"/>
                    <a:pt x="115" y="70"/>
                    <a:pt x="306" y="35"/>
                  </a:cubicBezTo>
                  <a:cubicBezTo>
                    <a:pt x="497" y="0"/>
                    <a:pt x="692" y="190"/>
                    <a:pt x="741" y="458"/>
                  </a:cubicBezTo>
                  <a:cubicBezTo>
                    <a:pt x="790" y="726"/>
                    <a:pt x="675" y="972"/>
                    <a:pt x="484" y="1006"/>
                  </a:cubicBezTo>
                  <a:cubicBezTo>
                    <a:pt x="293" y="1041"/>
                    <a:pt x="99" y="852"/>
                    <a:pt x="49" y="584"/>
                  </a:cubicBezTo>
                  <a:close/>
                  <a:moveTo>
                    <a:pt x="477" y="972"/>
                  </a:moveTo>
                  <a:cubicBezTo>
                    <a:pt x="628" y="944"/>
                    <a:pt x="718" y="751"/>
                    <a:pt x="680" y="540"/>
                  </a:cubicBezTo>
                  <a:cubicBezTo>
                    <a:pt x="641" y="329"/>
                    <a:pt x="487" y="180"/>
                    <a:pt x="337" y="207"/>
                  </a:cubicBezTo>
                  <a:cubicBezTo>
                    <a:pt x="187" y="234"/>
                    <a:pt x="96" y="428"/>
                    <a:pt x="135" y="639"/>
                  </a:cubicBezTo>
                  <a:cubicBezTo>
                    <a:pt x="173" y="850"/>
                    <a:pt x="327" y="999"/>
                    <a:pt x="477" y="972"/>
                  </a:cubicBezTo>
                  <a:lnTo>
                    <a:pt x="477" y="9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1" name="Google Shape;431;p16"/>
            <p:cNvSpPr/>
            <p:nvPr/>
          </p:nvSpPr>
          <p:spPr>
            <a:xfrm>
              <a:off x="4862" y="1770"/>
              <a:ext cx="1153" cy="314"/>
            </a:xfrm>
            <a:custGeom>
              <a:avLst/>
              <a:gdLst/>
              <a:ahLst/>
              <a:cxnLst/>
              <a:rect l="l" t="t" r="r" b="b"/>
              <a:pathLst>
                <a:path w="2494" h="678" extrusionOk="0">
                  <a:moveTo>
                    <a:pt x="1252" y="572"/>
                  </a:moveTo>
                  <a:cubicBezTo>
                    <a:pt x="1251" y="572"/>
                    <a:pt x="1250" y="573"/>
                    <a:pt x="1249" y="573"/>
                  </a:cubicBezTo>
                  <a:cubicBezTo>
                    <a:pt x="1245" y="571"/>
                    <a:pt x="1242" y="570"/>
                    <a:pt x="1239" y="569"/>
                  </a:cubicBezTo>
                  <a:cubicBezTo>
                    <a:pt x="655" y="0"/>
                    <a:pt x="72" y="343"/>
                    <a:pt x="72" y="343"/>
                  </a:cubicBezTo>
                  <a:cubicBezTo>
                    <a:pt x="697" y="217"/>
                    <a:pt x="1144" y="504"/>
                    <a:pt x="1232" y="567"/>
                  </a:cubicBezTo>
                  <a:cubicBezTo>
                    <a:pt x="629" y="342"/>
                    <a:pt x="15" y="557"/>
                    <a:pt x="0" y="556"/>
                  </a:cubicBezTo>
                  <a:cubicBezTo>
                    <a:pt x="785" y="457"/>
                    <a:pt x="1238" y="676"/>
                    <a:pt x="1244" y="678"/>
                  </a:cubicBezTo>
                  <a:lnTo>
                    <a:pt x="1244" y="678"/>
                  </a:lnTo>
                  <a:lnTo>
                    <a:pt x="1244" y="678"/>
                  </a:lnTo>
                  <a:cubicBezTo>
                    <a:pt x="1244" y="678"/>
                    <a:pt x="1244" y="678"/>
                    <a:pt x="1244" y="678"/>
                  </a:cubicBezTo>
                  <a:lnTo>
                    <a:pt x="1244" y="678"/>
                  </a:lnTo>
                  <a:cubicBezTo>
                    <a:pt x="1249" y="676"/>
                    <a:pt x="1721" y="501"/>
                    <a:pt x="2494" y="674"/>
                  </a:cubicBezTo>
                  <a:cubicBezTo>
                    <a:pt x="2478" y="673"/>
                    <a:pt x="1888" y="402"/>
                    <a:pt x="1266" y="568"/>
                  </a:cubicBezTo>
                  <a:cubicBezTo>
                    <a:pt x="1360" y="514"/>
                    <a:pt x="1833" y="271"/>
                    <a:pt x="2442" y="455"/>
                  </a:cubicBezTo>
                  <a:cubicBezTo>
                    <a:pt x="2442" y="455"/>
                    <a:pt x="1921" y="95"/>
                    <a:pt x="1315" y="526"/>
                  </a:cubicBezTo>
                  <a:lnTo>
                    <a:pt x="1252" y="572"/>
                  </a:lnTo>
                  <a:lnTo>
                    <a:pt x="1252" y="57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2" name="Google Shape;432;p16"/>
            <p:cNvSpPr/>
            <p:nvPr/>
          </p:nvSpPr>
          <p:spPr>
            <a:xfrm>
              <a:off x="4113" y="2201"/>
              <a:ext cx="90" cy="140"/>
            </a:xfrm>
            <a:custGeom>
              <a:avLst/>
              <a:gdLst/>
              <a:ahLst/>
              <a:cxnLst/>
              <a:rect l="l" t="t" r="r" b="b"/>
              <a:pathLst>
                <a:path w="195" h="302" extrusionOk="0">
                  <a:moveTo>
                    <a:pt x="120" y="187"/>
                  </a:moveTo>
                  <a:lnTo>
                    <a:pt x="110" y="124"/>
                  </a:lnTo>
                  <a:cubicBezTo>
                    <a:pt x="107" y="106"/>
                    <a:pt x="103" y="76"/>
                    <a:pt x="100" y="56"/>
                  </a:cubicBezTo>
                  <a:lnTo>
                    <a:pt x="99" y="56"/>
                  </a:lnTo>
                  <a:cubicBezTo>
                    <a:pt x="95" y="76"/>
                    <a:pt x="91" y="107"/>
                    <a:pt x="88" y="125"/>
                  </a:cubicBezTo>
                  <a:lnTo>
                    <a:pt x="77" y="187"/>
                  </a:lnTo>
                  <a:lnTo>
                    <a:pt x="120" y="187"/>
                  </a:lnTo>
                  <a:close/>
                  <a:moveTo>
                    <a:pt x="71" y="233"/>
                  </a:moveTo>
                  <a:lnTo>
                    <a:pt x="57" y="302"/>
                  </a:lnTo>
                  <a:lnTo>
                    <a:pt x="0" y="302"/>
                  </a:lnTo>
                  <a:lnTo>
                    <a:pt x="66" y="0"/>
                  </a:lnTo>
                  <a:lnTo>
                    <a:pt x="136" y="0"/>
                  </a:lnTo>
                  <a:lnTo>
                    <a:pt x="195" y="302"/>
                  </a:lnTo>
                  <a:lnTo>
                    <a:pt x="138" y="302"/>
                  </a:lnTo>
                  <a:lnTo>
                    <a:pt x="125" y="233"/>
                  </a:lnTo>
                  <a:lnTo>
                    <a:pt x="71" y="233"/>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3" name="Google Shape;433;p16"/>
            <p:cNvSpPr/>
            <p:nvPr/>
          </p:nvSpPr>
          <p:spPr>
            <a:xfrm>
              <a:off x="4219" y="2238"/>
              <a:ext cx="77" cy="103"/>
            </a:xfrm>
            <a:custGeom>
              <a:avLst/>
              <a:gdLst/>
              <a:ahLst/>
              <a:cxnLst/>
              <a:rect l="l" t="t" r="r" b="b"/>
              <a:pathLst>
                <a:path w="166" h="222" extrusionOk="0">
                  <a:moveTo>
                    <a:pt x="2" y="69"/>
                  </a:moveTo>
                  <a:cubicBezTo>
                    <a:pt x="2" y="45"/>
                    <a:pt x="0" y="24"/>
                    <a:pt x="0" y="3"/>
                  </a:cubicBezTo>
                  <a:lnTo>
                    <a:pt x="51" y="3"/>
                  </a:lnTo>
                  <a:lnTo>
                    <a:pt x="53" y="28"/>
                  </a:lnTo>
                  <a:lnTo>
                    <a:pt x="54" y="28"/>
                  </a:lnTo>
                  <a:cubicBezTo>
                    <a:pt x="66" y="11"/>
                    <a:pt x="85" y="0"/>
                    <a:pt x="108" y="0"/>
                  </a:cubicBezTo>
                  <a:cubicBezTo>
                    <a:pt x="150" y="0"/>
                    <a:pt x="166" y="33"/>
                    <a:pt x="166" y="81"/>
                  </a:cubicBezTo>
                  <a:lnTo>
                    <a:pt x="166" y="222"/>
                  </a:lnTo>
                  <a:lnTo>
                    <a:pt x="107" y="222"/>
                  </a:lnTo>
                  <a:lnTo>
                    <a:pt x="107" y="85"/>
                  </a:lnTo>
                  <a:cubicBezTo>
                    <a:pt x="107" y="66"/>
                    <a:pt x="103" y="49"/>
                    <a:pt x="86" y="49"/>
                  </a:cubicBezTo>
                  <a:cubicBezTo>
                    <a:pt x="76" y="49"/>
                    <a:pt x="68" y="56"/>
                    <a:pt x="64" y="68"/>
                  </a:cubicBezTo>
                  <a:cubicBezTo>
                    <a:pt x="62" y="73"/>
                    <a:pt x="61" y="80"/>
                    <a:pt x="61" y="89"/>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4" name="Google Shape;434;p16"/>
            <p:cNvSpPr/>
            <p:nvPr/>
          </p:nvSpPr>
          <p:spPr>
            <a:xfrm>
              <a:off x="4347"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5" y="232"/>
                    <a:pt x="107" y="232"/>
                  </a:cubicBezTo>
                  <a:cubicBezTo>
                    <a:pt x="113" y="232"/>
                    <a:pt x="117" y="232"/>
                    <a:pt x="122" y="231"/>
                  </a:cubicBezTo>
                  <a:lnTo>
                    <a:pt x="123" y="277"/>
                  </a:lnTo>
                  <a:cubicBezTo>
                    <a:pt x="115" y="279"/>
                    <a:pt x="103" y="281"/>
                    <a:pt x="87" y="281"/>
                  </a:cubicBezTo>
                  <a:cubicBezTo>
                    <a:pt x="70" y="281"/>
                    <a:pt x="55"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5" name="Google Shape;435;p16"/>
            <p:cNvSpPr/>
            <p:nvPr/>
          </p:nvSpPr>
          <p:spPr>
            <a:xfrm>
              <a:off x="4418" y="2200"/>
              <a:ext cx="73" cy="142"/>
            </a:xfrm>
            <a:custGeom>
              <a:avLst/>
              <a:gdLst/>
              <a:ahLst/>
              <a:cxnLst/>
              <a:rect l="l" t="t" r="r" b="b"/>
              <a:pathLst>
                <a:path w="158" h="307" extrusionOk="0">
                  <a:moveTo>
                    <a:pt x="9" y="244"/>
                  </a:moveTo>
                  <a:cubicBezTo>
                    <a:pt x="21" y="251"/>
                    <a:pt x="41" y="256"/>
                    <a:pt x="58" y="256"/>
                  </a:cubicBezTo>
                  <a:cubicBezTo>
                    <a:pt x="86" y="256"/>
                    <a:pt x="100" y="241"/>
                    <a:pt x="100" y="222"/>
                  </a:cubicBezTo>
                  <a:cubicBezTo>
                    <a:pt x="100" y="200"/>
                    <a:pt x="86" y="189"/>
                    <a:pt x="61" y="172"/>
                  </a:cubicBezTo>
                  <a:cubicBezTo>
                    <a:pt x="19" y="147"/>
                    <a:pt x="4" y="116"/>
                    <a:pt x="4" y="88"/>
                  </a:cubicBezTo>
                  <a:cubicBezTo>
                    <a:pt x="4" y="40"/>
                    <a:pt x="36" y="0"/>
                    <a:pt x="99" y="0"/>
                  </a:cubicBezTo>
                  <a:cubicBezTo>
                    <a:pt x="119" y="0"/>
                    <a:pt x="138" y="5"/>
                    <a:pt x="147" y="10"/>
                  </a:cubicBezTo>
                  <a:lnTo>
                    <a:pt x="138" y="61"/>
                  </a:lnTo>
                  <a:cubicBezTo>
                    <a:pt x="129" y="56"/>
                    <a:pt x="116" y="51"/>
                    <a:pt x="99" y="51"/>
                  </a:cubicBezTo>
                  <a:cubicBezTo>
                    <a:pt x="74" y="51"/>
                    <a:pt x="62" y="66"/>
                    <a:pt x="62" y="82"/>
                  </a:cubicBezTo>
                  <a:cubicBezTo>
                    <a:pt x="62" y="100"/>
                    <a:pt x="71" y="109"/>
                    <a:pt x="103" y="129"/>
                  </a:cubicBezTo>
                  <a:cubicBezTo>
                    <a:pt x="143" y="153"/>
                    <a:pt x="158" y="184"/>
                    <a:pt x="158" y="215"/>
                  </a:cubicBezTo>
                  <a:cubicBezTo>
                    <a:pt x="158" y="270"/>
                    <a:pt x="117" y="307"/>
                    <a:pt x="58" y="307"/>
                  </a:cubicBezTo>
                  <a:cubicBezTo>
                    <a:pt x="34" y="307"/>
                    <a:pt x="10" y="300"/>
                    <a:pt x="0" y="295"/>
                  </a:cubicBezTo>
                  <a:lnTo>
                    <a:pt x="9" y="244"/>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6" name="Google Shape;436;p16"/>
            <p:cNvSpPr/>
            <p:nvPr/>
          </p:nvSpPr>
          <p:spPr>
            <a:xfrm>
              <a:off x="4504" y="2238"/>
              <a:ext cx="75" cy="104"/>
            </a:xfrm>
            <a:custGeom>
              <a:avLst/>
              <a:gdLst/>
              <a:ahLst/>
              <a:cxnLst/>
              <a:rect l="l" t="t" r="r" b="b"/>
              <a:pathLst>
                <a:path w="163" h="225" extrusionOk="0">
                  <a:moveTo>
                    <a:pt x="109" y="92"/>
                  </a:moveTo>
                  <a:cubicBezTo>
                    <a:pt x="109" y="64"/>
                    <a:pt x="102" y="42"/>
                    <a:pt x="84" y="42"/>
                  </a:cubicBezTo>
                  <a:cubicBezTo>
                    <a:pt x="65" y="42"/>
                    <a:pt x="58" y="70"/>
                    <a:pt x="57" y="92"/>
                  </a:cubicBezTo>
                  <a:lnTo>
                    <a:pt x="109" y="92"/>
                  </a:lnTo>
                  <a:close/>
                  <a:moveTo>
                    <a:pt x="57" y="133"/>
                  </a:moveTo>
                  <a:cubicBezTo>
                    <a:pt x="58" y="167"/>
                    <a:pt x="77" y="180"/>
                    <a:pt x="103" y="180"/>
                  </a:cubicBezTo>
                  <a:cubicBezTo>
                    <a:pt x="120" y="180"/>
                    <a:pt x="135" y="176"/>
                    <a:pt x="145" y="173"/>
                  </a:cubicBezTo>
                  <a:lnTo>
                    <a:pt x="153" y="215"/>
                  </a:lnTo>
                  <a:cubicBezTo>
                    <a:pt x="138" y="221"/>
                    <a:pt x="115" y="225"/>
                    <a:pt x="93" y="225"/>
                  </a:cubicBezTo>
                  <a:cubicBezTo>
                    <a:pt x="33" y="225"/>
                    <a:pt x="0" y="185"/>
                    <a:pt x="0" y="117"/>
                  </a:cubicBezTo>
                  <a:cubicBezTo>
                    <a:pt x="0" y="43"/>
                    <a:pt x="38" y="0"/>
                    <a:pt x="88" y="0"/>
                  </a:cubicBezTo>
                  <a:cubicBezTo>
                    <a:pt x="135" y="0"/>
                    <a:pt x="163" y="37"/>
                    <a:pt x="163" y="103"/>
                  </a:cubicBezTo>
                  <a:cubicBezTo>
                    <a:pt x="163" y="119"/>
                    <a:pt x="162" y="127"/>
                    <a:pt x="161" y="133"/>
                  </a:cubicBezTo>
                  <a:lnTo>
                    <a:pt x="57" y="13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7" name="Google Shape;437;p16"/>
            <p:cNvSpPr/>
            <p:nvPr/>
          </p:nvSpPr>
          <p:spPr>
            <a:xfrm>
              <a:off x="4597" y="2198"/>
              <a:ext cx="28" cy="143"/>
            </a:xfrm>
            <a:custGeom>
              <a:avLst/>
              <a:gdLst/>
              <a:ahLst/>
              <a:cxnLst/>
              <a:rect l="l" t="t" r="r" b="b"/>
              <a:pathLst>
                <a:path w="61" h="309" extrusionOk="0">
                  <a:moveTo>
                    <a:pt x="2" y="309"/>
                  </a:moveTo>
                  <a:lnTo>
                    <a:pt x="2" y="90"/>
                  </a:lnTo>
                  <a:lnTo>
                    <a:pt x="60" y="90"/>
                  </a:lnTo>
                  <a:lnTo>
                    <a:pt x="60" y="309"/>
                  </a:lnTo>
                  <a:lnTo>
                    <a:pt x="2" y="309"/>
                  </a:lnTo>
                  <a:close/>
                  <a:moveTo>
                    <a:pt x="60" y="32"/>
                  </a:moveTo>
                  <a:cubicBezTo>
                    <a:pt x="61" y="51"/>
                    <a:pt x="47" y="64"/>
                    <a:pt x="30" y="64"/>
                  </a:cubicBezTo>
                  <a:cubicBezTo>
                    <a:pt x="13" y="64"/>
                    <a:pt x="0" y="51"/>
                    <a:pt x="0" y="32"/>
                  </a:cubicBezTo>
                  <a:cubicBezTo>
                    <a:pt x="0" y="12"/>
                    <a:pt x="14" y="0"/>
                    <a:pt x="30" y="0"/>
                  </a:cubicBezTo>
                  <a:cubicBezTo>
                    <a:pt x="47" y="0"/>
                    <a:pt x="60" y="12"/>
                    <a:pt x="60"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8" name="Google Shape;438;p16"/>
            <p:cNvSpPr/>
            <p:nvPr/>
          </p:nvSpPr>
          <p:spPr>
            <a:xfrm>
              <a:off x="4646" y="2238"/>
              <a:ext cx="52" cy="103"/>
            </a:xfrm>
            <a:custGeom>
              <a:avLst/>
              <a:gdLst/>
              <a:ahLst/>
              <a:cxnLst/>
              <a:rect l="l" t="t" r="r" b="b"/>
              <a:pathLst>
                <a:path w="112" h="222" extrusionOk="0">
                  <a:moveTo>
                    <a:pt x="2" y="69"/>
                  </a:moveTo>
                  <a:cubicBezTo>
                    <a:pt x="2" y="47"/>
                    <a:pt x="1" y="23"/>
                    <a:pt x="0" y="3"/>
                  </a:cubicBezTo>
                  <a:lnTo>
                    <a:pt x="52" y="3"/>
                  </a:lnTo>
                  <a:lnTo>
                    <a:pt x="55" y="35"/>
                  </a:lnTo>
                  <a:lnTo>
                    <a:pt x="56" y="35"/>
                  </a:lnTo>
                  <a:cubicBezTo>
                    <a:pt x="66" y="12"/>
                    <a:pt x="83" y="0"/>
                    <a:pt x="100" y="0"/>
                  </a:cubicBezTo>
                  <a:cubicBezTo>
                    <a:pt x="105" y="0"/>
                    <a:pt x="109" y="0"/>
                    <a:pt x="112" y="0"/>
                  </a:cubicBezTo>
                  <a:lnTo>
                    <a:pt x="112" y="59"/>
                  </a:lnTo>
                  <a:cubicBezTo>
                    <a:pt x="109" y="58"/>
                    <a:pt x="105" y="58"/>
                    <a:pt x="100" y="58"/>
                  </a:cubicBezTo>
                  <a:cubicBezTo>
                    <a:pt x="87" y="58"/>
                    <a:pt x="70" y="66"/>
                    <a:pt x="64" y="89"/>
                  </a:cubicBezTo>
                  <a:cubicBezTo>
                    <a:pt x="62" y="94"/>
                    <a:pt x="61" y="102"/>
                    <a:pt x="61" y="111"/>
                  </a:cubicBezTo>
                  <a:lnTo>
                    <a:pt x="61"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39" name="Google Shape;439;p16"/>
            <p:cNvSpPr/>
            <p:nvPr/>
          </p:nvSpPr>
          <p:spPr>
            <a:xfrm>
              <a:off x="4710" y="2197"/>
              <a:ext cx="79" cy="145"/>
            </a:xfrm>
            <a:custGeom>
              <a:avLst/>
              <a:gdLst/>
              <a:ahLst/>
              <a:cxnLst/>
              <a:rect l="l" t="t" r="r" b="b"/>
              <a:pathLst>
                <a:path w="170" h="313" extrusionOk="0">
                  <a:moveTo>
                    <a:pt x="61" y="232"/>
                  </a:moveTo>
                  <a:cubicBezTo>
                    <a:pt x="61" y="237"/>
                    <a:pt x="62" y="242"/>
                    <a:pt x="63" y="245"/>
                  </a:cubicBezTo>
                  <a:cubicBezTo>
                    <a:pt x="68" y="261"/>
                    <a:pt x="76" y="266"/>
                    <a:pt x="83"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2" y="97"/>
                    <a:pt x="86" y="88"/>
                    <a:pt x="108" y="88"/>
                  </a:cubicBezTo>
                  <a:cubicBezTo>
                    <a:pt x="150" y="88"/>
                    <a:pt x="170" y="135"/>
                    <a:pt x="170" y="194"/>
                  </a:cubicBezTo>
                  <a:cubicBezTo>
                    <a:pt x="170" y="271"/>
                    <a:pt x="139" y="313"/>
                    <a:pt x="98" y="313"/>
                  </a:cubicBezTo>
                  <a:cubicBezTo>
                    <a:pt x="80" y="313"/>
                    <a:pt x="67" y="306"/>
                    <a:pt x="55" y="284"/>
                  </a:cubicBezTo>
                  <a:lnTo>
                    <a:pt x="54" y="284"/>
                  </a:lnTo>
                  <a:lnTo>
                    <a:pt x="50" y="310"/>
                  </a:lnTo>
                  <a:lnTo>
                    <a:pt x="0" y="31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0" name="Google Shape;440;p16"/>
            <p:cNvSpPr/>
            <p:nvPr/>
          </p:nvSpPr>
          <p:spPr>
            <a:xfrm>
              <a:off x="4808"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6" y="310"/>
                  </a:lnTo>
                  <a:lnTo>
                    <a:pt x="106" y="177"/>
                  </a:lnTo>
                  <a:cubicBezTo>
                    <a:pt x="106" y="156"/>
                    <a:pt x="101" y="137"/>
                    <a:pt x="84" y="137"/>
                  </a:cubicBezTo>
                  <a:cubicBezTo>
                    <a:pt x="74" y="137"/>
                    <a:pt x="66" y="143"/>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1" name="Google Shape;441;p16"/>
            <p:cNvSpPr/>
            <p:nvPr/>
          </p:nvSpPr>
          <p:spPr>
            <a:xfrm>
              <a:off x="4906" y="2198"/>
              <a:ext cx="42" cy="143"/>
            </a:xfrm>
            <a:custGeom>
              <a:avLst/>
              <a:gdLst/>
              <a:ahLst/>
              <a:cxnLst/>
              <a:rect l="l" t="t" r="r" b="b"/>
              <a:pathLst>
                <a:path w="92" h="308" extrusionOk="0">
                  <a:moveTo>
                    <a:pt x="92" y="0"/>
                  </a:moveTo>
                  <a:lnTo>
                    <a:pt x="46" y="62"/>
                  </a:lnTo>
                  <a:lnTo>
                    <a:pt x="9" y="62"/>
                  </a:lnTo>
                  <a:lnTo>
                    <a:pt x="40" y="0"/>
                  </a:lnTo>
                  <a:lnTo>
                    <a:pt x="92" y="0"/>
                  </a:lnTo>
                  <a:close/>
                  <a:moveTo>
                    <a:pt x="0" y="308"/>
                  </a:moveTo>
                  <a:lnTo>
                    <a:pt x="0" y="89"/>
                  </a:lnTo>
                  <a:lnTo>
                    <a:pt x="59" y="89"/>
                  </a:lnTo>
                  <a:lnTo>
                    <a:pt x="59" y="308"/>
                  </a:lnTo>
                  <a:lnTo>
                    <a:pt x="0" y="308"/>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2" name="Google Shape;442;p16"/>
            <p:cNvSpPr/>
            <p:nvPr/>
          </p:nvSpPr>
          <p:spPr>
            <a:xfrm>
              <a:off x="4950" y="2238"/>
              <a:ext cx="59" cy="104"/>
            </a:xfrm>
            <a:custGeom>
              <a:avLst/>
              <a:gdLst/>
              <a:ahLst/>
              <a:cxnLst/>
              <a:rect l="l" t="t" r="r" b="b"/>
              <a:pathLst>
                <a:path w="128" h="225" extrusionOk="0">
                  <a:moveTo>
                    <a:pt x="11" y="169"/>
                  </a:moveTo>
                  <a:cubicBezTo>
                    <a:pt x="19" y="174"/>
                    <a:pt x="35" y="181"/>
                    <a:pt x="50" y="181"/>
                  </a:cubicBezTo>
                  <a:cubicBezTo>
                    <a:pt x="65" y="181"/>
                    <a:pt x="74" y="174"/>
                    <a:pt x="74" y="161"/>
                  </a:cubicBezTo>
                  <a:cubicBezTo>
                    <a:pt x="74" y="150"/>
                    <a:pt x="68" y="143"/>
                    <a:pt x="48" y="132"/>
                  </a:cubicBezTo>
                  <a:cubicBezTo>
                    <a:pt x="12" y="111"/>
                    <a:pt x="4" y="89"/>
                    <a:pt x="4" y="68"/>
                  </a:cubicBezTo>
                  <a:cubicBezTo>
                    <a:pt x="4" y="29"/>
                    <a:pt x="32" y="0"/>
                    <a:pt x="76" y="0"/>
                  </a:cubicBezTo>
                  <a:cubicBezTo>
                    <a:pt x="95" y="0"/>
                    <a:pt x="109" y="4"/>
                    <a:pt x="121" y="9"/>
                  </a:cubicBezTo>
                  <a:lnTo>
                    <a:pt x="110" y="52"/>
                  </a:lnTo>
                  <a:cubicBezTo>
                    <a:pt x="102" y="47"/>
                    <a:pt x="91" y="43"/>
                    <a:pt x="80" y="43"/>
                  </a:cubicBezTo>
                  <a:cubicBezTo>
                    <a:pt x="65" y="43"/>
                    <a:pt x="58" y="52"/>
                    <a:pt x="58" y="62"/>
                  </a:cubicBezTo>
                  <a:cubicBezTo>
                    <a:pt x="58" y="72"/>
                    <a:pt x="63" y="77"/>
                    <a:pt x="83" y="90"/>
                  </a:cubicBezTo>
                  <a:cubicBezTo>
                    <a:pt x="116" y="108"/>
                    <a:pt x="128" y="131"/>
                    <a:pt x="128" y="156"/>
                  </a:cubicBezTo>
                  <a:cubicBezTo>
                    <a:pt x="128" y="200"/>
                    <a:pt x="95" y="225"/>
                    <a:pt x="50" y="225"/>
                  </a:cubicBezTo>
                  <a:cubicBezTo>
                    <a:pt x="32" y="225"/>
                    <a:pt x="10" y="220"/>
                    <a:pt x="0" y="212"/>
                  </a:cubicBezTo>
                  <a:lnTo>
                    <a:pt x="11" y="1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3" name="Google Shape;443;p16"/>
            <p:cNvSpPr/>
            <p:nvPr/>
          </p:nvSpPr>
          <p:spPr>
            <a:xfrm>
              <a:off x="5061" y="2239"/>
              <a:ext cx="77" cy="103"/>
            </a:xfrm>
            <a:custGeom>
              <a:avLst/>
              <a:gdLst/>
              <a:ahLst/>
              <a:cxnLst/>
              <a:rect l="l" t="t" r="r" b="b"/>
              <a:pathLst>
                <a:path w="165" h="222" extrusionOk="0">
                  <a:moveTo>
                    <a:pt x="163" y="152"/>
                  </a:moveTo>
                  <a:cubicBezTo>
                    <a:pt x="163" y="176"/>
                    <a:pt x="164" y="198"/>
                    <a:pt x="165" y="219"/>
                  </a:cubicBezTo>
                  <a:lnTo>
                    <a:pt x="114" y="219"/>
                  </a:lnTo>
                  <a:lnTo>
                    <a:pt x="111" y="196"/>
                  </a:lnTo>
                  <a:lnTo>
                    <a:pt x="110" y="196"/>
                  </a:lnTo>
                  <a:cubicBezTo>
                    <a:pt x="99" y="210"/>
                    <a:pt x="81" y="222"/>
                    <a:pt x="59" y="222"/>
                  </a:cubicBezTo>
                  <a:cubicBezTo>
                    <a:pt x="17" y="222"/>
                    <a:pt x="0" y="192"/>
                    <a:pt x="0" y="133"/>
                  </a:cubicBezTo>
                  <a:lnTo>
                    <a:pt x="0" y="0"/>
                  </a:lnTo>
                  <a:lnTo>
                    <a:pt x="59" y="0"/>
                  </a:lnTo>
                  <a:lnTo>
                    <a:pt x="59" y="126"/>
                  </a:lnTo>
                  <a:cubicBezTo>
                    <a:pt x="59" y="155"/>
                    <a:pt x="65" y="173"/>
                    <a:pt x="81" y="173"/>
                  </a:cubicBezTo>
                  <a:cubicBezTo>
                    <a:pt x="91" y="173"/>
                    <a:pt x="98" y="166"/>
                    <a:pt x="100" y="159"/>
                  </a:cubicBezTo>
                  <a:cubicBezTo>
                    <a:pt x="103" y="154"/>
                    <a:pt x="104" y="147"/>
                    <a:pt x="104" y="140"/>
                  </a:cubicBezTo>
                  <a:lnTo>
                    <a:pt x="104" y="0"/>
                  </a:lnTo>
                  <a:lnTo>
                    <a:pt x="163" y="0"/>
                  </a:lnTo>
                  <a:lnTo>
                    <a:pt x="163" y="15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4" name="Google Shape;444;p16"/>
            <p:cNvSpPr/>
            <p:nvPr/>
          </p:nvSpPr>
          <p:spPr>
            <a:xfrm>
              <a:off x="5159" y="2238"/>
              <a:ext cx="123" cy="103"/>
            </a:xfrm>
            <a:custGeom>
              <a:avLst/>
              <a:gdLst/>
              <a:ahLst/>
              <a:cxnLst/>
              <a:rect l="l" t="t" r="r" b="b"/>
              <a:pathLst>
                <a:path w="266" h="222" extrusionOk="0">
                  <a:moveTo>
                    <a:pt x="2" y="69"/>
                  </a:moveTo>
                  <a:cubicBezTo>
                    <a:pt x="2" y="45"/>
                    <a:pt x="0" y="24"/>
                    <a:pt x="0" y="3"/>
                  </a:cubicBezTo>
                  <a:lnTo>
                    <a:pt x="51" y="3"/>
                  </a:lnTo>
                  <a:lnTo>
                    <a:pt x="54" y="29"/>
                  </a:lnTo>
                  <a:lnTo>
                    <a:pt x="55" y="29"/>
                  </a:lnTo>
                  <a:cubicBezTo>
                    <a:pt x="66" y="12"/>
                    <a:pt x="84" y="0"/>
                    <a:pt x="107" y="0"/>
                  </a:cubicBezTo>
                  <a:cubicBezTo>
                    <a:pt x="132" y="0"/>
                    <a:pt x="148" y="11"/>
                    <a:pt x="155" y="29"/>
                  </a:cubicBezTo>
                  <a:lnTo>
                    <a:pt x="156" y="29"/>
                  </a:lnTo>
                  <a:cubicBezTo>
                    <a:pt x="162" y="21"/>
                    <a:pt x="170" y="13"/>
                    <a:pt x="178" y="7"/>
                  </a:cubicBezTo>
                  <a:cubicBezTo>
                    <a:pt x="187" y="2"/>
                    <a:pt x="198" y="0"/>
                    <a:pt x="209" y="0"/>
                  </a:cubicBezTo>
                  <a:cubicBezTo>
                    <a:pt x="248" y="0"/>
                    <a:pt x="266" y="30"/>
                    <a:pt x="266" y="83"/>
                  </a:cubicBezTo>
                  <a:lnTo>
                    <a:pt x="266" y="222"/>
                  </a:lnTo>
                  <a:lnTo>
                    <a:pt x="207" y="222"/>
                  </a:lnTo>
                  <a:lnTo>
                    <a:pt x="207" y="93"/>
                  </a:lnTo>
                  <a:cubicBezTo>
                    <a:pt x="207" y="68"/>
                    <a:pt x="205" y="48"/>
                    <a:pt x="187" y="48"/>
                  </a:cubicBezTo>
                  <a:cubicBezTo>
                    <a:pt x="176" y="48"/>
                    <a:pt x="169" y="55"/>
                    <a:pt x="165" y="68"/>
                  </a:cubicBezTo>
                  <a:cubicBezTo>
                    <a:pt x="164" y="71"/>
                    <a:pt x="163" y="77"/>
                    <a:pt x="163" y="83"/>
                  </a:cubicBezTo>
                  <a:lnTo>
                    <a:pt x="163" y="222"/>
                  </a:lnTo>
                  <a:lnTo>
                    <a:pt x="105" y="222"/>
                  </a:lnTo>
                  <a:lnTo>
                    <a:pt x="105" y="85"/>
                  </a:lnTo>
                  <a:cubicBezTo>
                    <a:pt x="105" y="69"/>
                    <a:pt x="103" y="48"/>
                    <a:pt x="84" y="48"/>
                  </a:cubicBezTo>
                  <a:cubicBezTo>
                    <a:pt x="75" y="48"/>
                    <a:pt x="66" y="55"/>
                    <a:pt x="62" y="68"/>
                  </a:cubicBezTo>
                  <a:cubicBezTo>
                    <a:pt x="61" y="72"/>
                    <a:pt x="60" y="78"/>
                    <a:pt x="60" y="84"/>
                  </a:cubicBezTo>
                  <a:lnTo>
                    <a:pt x="60" y="222"/>
                  </a:lnTo>
                  <a:lnTo>
                    <a:pt x="2" y="222"/>
                  </a:lnTo>
                  <a:lnTo>
                    <a:pt x="2"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5" name="Google Shape;445;p16"/>
            <p:cNvSpPr/>
            <p:nvPr/>
          </p:nvSpPr>
          <p:spPr>
            <a:xfrm>
              <a:off x="5343" y="2201"/>
              <a:ext cx="61" cy="140"/>
            </a:xfrm>
            <a:custGeom>
              <a:avLst/>
              <a:gdLst/>
              <a:ahLst/>
              <a:cxnLst/>
              <a:rect l="l" t="t" r="r" b="b"/>
              <a:pathLst>
                <a:path w="61" h="140" extrusionOk="0">
                  <a:moveTo>
                    <a:pt x="0" y="0"/>
                  </a:moveTo>
                  <a:lnTo>
                    <a:pt x="61" y="0"/>
                  </a:lnTo>
                  <a:lnTo>
                    <a:pt x="61" y="24"/>
                  </a:lnTo>
                  <a:lnTo>
                    <a:pt x="27" y="24"/>
                  </a:lnTo>
                  <a:lnTo>
                    <a:pt x="27" y="60"/>
                  </a:lnTo>
                  <a:lnTo>
                    <a:pt x="59" y="60"/>
                  </a:lnTo>
                  <a:lnTo>
                    <a:pt x="59" y="82"/>
                  </a:lnTo>
                  <a:lnTo>
                    <a:pt x="27" y="82"/>
                  </a:lnTo>
                  <a:lnTo>
                    <a:pt x="27" y="140"/>
                  </a:lnTo>
                  <a:lnTo>
                    <a:pt x="0" y="14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6" name="Google Shape;446;p16"/>
            <p:cNvSpPr/>
            <p:nvPr/>
          </p:nvSpPr>
          <p:spPr>
            <a:xfrm>
              <a:off x="5425" y="2197"/>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8"/>
                    <a:pt x="108" y="88"/>
                  </a:cubicBezTo>
                  <a:cubicBezTo>
                    <a:pt x="149" y="88"/>
                    <a:pt x="164" y="122"/>
                    <a:pt x="164" y="177"/>
                  </a:cubicBezTo>
                  <a:lnTo>
                    <a:pt x="164" y="310"/>
                  </a:lnTo>
                  <a:lnTo>
                    <a:pt x="105" y="310"/>
                  </a:lnTo>
                  <a:lnTo>
                    <a:pt x="105" y="177"/>
                  </a:lnTo>
                  <a:cubicBezTo>
                    <a:pt x="105" y="156"/>
                    <a:pt x="101" y="137"/>
                    <a:pt x="84" y="137"/>
                  </a:cubicBezTo>
                  <a:cubicBezTo>
                    <a:pt x="74" y="137"/>
                    <a:pt x="66" y="143"/>
                    <a:pt x="61" y="157"/>
                  </a:cubicBezTo>
                  <a:cubicBezTo>
                    <a:pt x="60" y="161"/>
                    <a:pt x="59" y="169"/>
                    <a:pt x="59" y="174"/>
                  </a:cubicBezTo>
                  <a:lnTo>
                    <a:pt x="59" y="310"/>
                  </a:lnTo>
                  <a:lnTo>
                    <a:pt x="0" y="310"/>
                  </a:lnTo>
                  <a:lnTo>
                    <a:pt x="0"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7" name="Google Shape;447;p16"/>
            <p:cNvSpPr/>
            <p:nvPr/>
          </p:nvSpPr>
          <p:spPr>
            <a:xfrm>
              <a:off x="5520" y="2238"/>
              <a:ext cx="78" cy="104"/>
            </a:xfrm>
            <a:custGeom>
              <a:avLst/>
              <a:gdLst/>
              <a:ahLst/>
              <a:cxnLst/>
              <a:rect l="l" t="t" r="r" b="b"/>
              <a:pathLst>
                <a:path w="168" h="225" extrusionOk="0">
                  <a:moveTo>
                    <a:pt x="58" y="112"/>
                  </a:moveTo>
                  <a:cubicBezTo>
                    <a:pt x="58" y="149"/>
                    <a:pt x="64" y="181"/>
                    <a:pt x="85" y="181"/>
                  </a:cubicBezTo>
                  <a:cubicBezTo>
                    <a:pt x="104" y="181"/>
                    <a:pt x="109" y="144"/>
                    <a:pt x="109" y="112"/>
                  </a:cubicBezTo>
                  <a:cubicBezTo>
                    <a:pt x="109" y="82"/>
                    <a:pt x="104" y="44"/>
                    <a:pt x="84" y="44"/>
                  </a:cubicBezTo>
                  <a:cubicBezTo>
                    <a:pt x="63" y="44"/>
                    <a:pt x="58" y="82"/>
                    <a:pt x="58" y="112"/>
                  </a:cubicBezTo>
                  <a:close/>
                  <a:moveTo>
                    <a:pt x="168" y="112"/>
                  </a:moveTo>
                  <a:cubicBezTo>
                    <a:pt x="168" y="203"/>
                    <a:pt x="117" y="225"/>
                    <a:pt x="84" y="225"/>
                  </a:cubicBezTo>
                  <a:cubicBezTo>
                    <a:pt x="31" y="225"/>
                    <a:pt x="0" y="184"/>
                    <a:pt x="0" y="113"/>
                  </a:cubicBezTo>
                  <a:cubicBezTo>
                    <a:pt x="0" y="34"/>
                    <a:pt x="41" y="0"/>
                    <a:pt x="85" y="0"/>
                  </a:cubicBezTo>
                  <a:cubicBezTo>
                    <a:pt x="136" y="0"/>
                    <a:pt x="168" y="43"/>
                    <a:pt x="168" y="11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8" name="Google Shape;448;p16"/>
            <p:cNvSpPr/>
            <p:nvPr/>
          </p:nvSpPr>
          <p:spPr>
            <a:xfrm>
              <a:off x="5615" y="2238"/>
              <a:ext cx="52" cy="103"/>
            </a:xfrm>
            <a:custGeom>
              <a:avLst/>
              <a:gdLst/>
              <a:ahLst/>
              <a:cxnLst/>
              <a:rect l="l" t="t" r="r" b="b"/>
              <a:pathLst>
                <a:path w="111" h="222" extrusionOk="0">
                  <a:moveTo>
                    <a:pt x="1" y="69"/>
                  </a:moveTo>
                  <a:cubicBezTo>
                    <a:pt x="1" y="47"/>
                    <a:pt x="0" y="23"/>
                    <a:pt x="0" y="3"/>
                  </a:cubicBezTo>
                  <a:lnTo>
                    <a:pt x="51" y="3"/>
                  </a:lnTo>
                  <a:lnTo>
                    <a:pt x="54" y="35"/>
                  </a:lnTo>
                  <a:lnTo>
                    <a:pt x="55" y="35"/>
                  </a:lnTo>
                  <a:cubicBezTo>
                    <a:pt x="65" y="12"/>
                    <a:pt x="83" y="0"/>
                    <a:pt x="99" y="0"/>
                  </a:cubicBezTo>
                  <a:cubicBezTo>
                    <a:pt x="105" y="0"/>
                    <a:pt x="108" y="0"/>
                    <a:pt x="111" y="0"/>
                  </a:cubicBezTo>
                  <a:lnTo>
                    <a:pt x="111" y="59"/>
                  </a:lnTo>
                  <a:cubicBezTo>
                    <a:pt x="108" y="58"/>
                    <a:pt x="104" y="58"/>
                    <a:pt x="99" y="58"/>
                  </a:cubicBezTo>
                  <a:cubicBezTo>
                    <a:pt x="86" y="58"/>
                    <a:pt x="70" y="66"/>
                    <a:pt x="63" y="89"/>
                  </a:cubicBezTo>
                  <a:cubicBezTo>
                    <a:pt x="62" y="94"/>
                    <a:pt x="61" y="102"/>
                    <a:pt x="61" y="111"/>
                  </a:cubicBezTo>
                  <a:lnTo>
                    <a:pt x="61" y="222"/>
                  </a:lnTo>
                  <a:lnTo>
                    <a:pt x="1" y="222"/>
                  </a:lnTo>
                  <a:lnTo>
                    <a:pt x="1" y="69"/>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49" name="Google Shape;449;p16"/>
            <p:cNvSpPr/>
            <p:nvPr/>
          </p:nvSpPr>
          <p:spPr>
            <a:xfrm>
              <a:off x="5679" y="2197"/>
              <a:ext cx="79" cy="145"/>
            </a:xfrm>
            <a:custGeom>
              <a:avLst/>
              <a:gdLst/>
              <a:ahLst/>
              <a:cxnLst/>
              <a:rect l="l" t="t" r="r" b="b"/>
              <a:pathLst>
                <a:path w="170" h="313" extrusionOk="0">
                  <a:moveTo>
                    <a:pt x="61" y="232"/>
                  </a:moveTo>
                  <a:cubicBezTo>
                    <a:pt x="61" y="237"/>
                    <a:pt x="62" y="242"/>
                    <a:pt x="63" y="245"/>
                  </a:cubicBezTo>
                  <a:cubicBezTo>
                    <a:pt x="68" y="261"/>
                    <a:pt x="76" y="266"/>
                    <a:pt x="84" y="266"/>
                  </a:cubicBezTo>
                  <a:cubicBezTo>
                    <a:pt x="103" y="266"/>
                    <a:pt x="111" y="241"/>
                    <a:pt x="111" y="199"/>
                  </a:cubicBezTo>
                  <a:cubicBezTo>
                    <a:pt x="111" y="161"/>
                    <a:pt x="103" y="137"/>
                    <a:pt x="83" y="137"/>
                  </a:cubicBezTo>
                  <a:cubicBezTo>
                    <a:pt x="74" y="137"/>
                    <a:pt x="66" y="146"/>
                    <a:pt x="63" y="157"/>
                  </a:cubicBezTo>
                  <a:cubicBezTo>
                    <a:pt x="62" y="160"/>
                    <a:pt x="61" y="166"/>
                    <a:pt x="61" y="170"/>
                  </a:cubicBezTo>
                  <a:lnTo>
                    <a:pt x="61" y="232"/>
                  </a:lnTo>
                  <a:close/>
                  <a:moveTo>
                    <a:pt x="0" y="310"/>
                  </a:moveTo>
                  <a:cubicBezTo>
                    <a:pt x="1" y="291"/>
                    <a:pt x="2" y="266"/>
                    <a:pt x="2" y="245"/>
                  </a:cubicBezTo>
                  <a:lnTo>
                    <a:pt x="2" y="0"/>
                  </a:lnTo>
                  <a:lnTo>
                    <a:pt x="61" y="0"/>
                  </a:lnTo>
                  <a:lnTo>
                    <a:pt x="61" y="113"/>
                  </a:lnTo>
                  <a:lnTo>
                    <a:pt x="62" y="113"/>
                  </a:lnTo>
                  <a:cubicBezTo>
                    <a:pt x="73" y="97"/>
                    <a:pt x="87" y="88"/>
                    <a:pt x="108" y="88"/>
                  </a:cubicBezTo>
                  <a:cubicBezTo>
                    <a:pt x="150" y="88"/>
                    <a:pt x="170" y="135"/>
                    <a:pt x="170" y="194"/>
                  </a:cubicBezTo>
                  <a:cubicBezTo>
                    <a:pt x="170" y="271"/>
                    <a:pt x="139" y="313"/>
                    <a:pt x="98" y="313"/>
                  </a:cubicBezTo>
                  <a:cubicBezTo>
                    <a:pt x="80" y="313"/>
                    <a:pt x="67" y="306"/>
                    <a:pt x="55" y="284"/>
                  </a:cubicBezTo>
                  <a:lnTo>
                    <a:pt x="54" y="284"/>
                  </a:lnTo>
                  <a:lnTo>
                    <a:pt x="51" y="310"/>
                  </a:lnTo>
                  <a:lnTo>
                    <a:pt x="0" y="31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0" name="Google Shape;450;p16"/>
            <p:cNvSpPr/>
            <p:nvPr/>
          </p:nvSpPr>
          <p:spPr>
            <a:xfrm>
              <a:off x="5771" y="2238"/>
              <a:ext cx="76" cy="104"/>
            </a:xfrm>
            <a:custGeom>
              <a:avLst/>
              <a:gdLst/>
              <a:ahLst/>
              <a:cxnLst/>
              <a:rect l="l" t="t" r="r" b="b"/>
              <a:pathLst>
                <a:path w="164" h="225" extrusionOk="0">
                  <a:moveTo>
                    <a:pt x="103" y="115"/>
                  </a:moveTo>
                  <a:cubicBezTo>
                    <a:pt x="83" y="116"/>
                    <a:pt x="56" y="122"/>
                    <a:pt x="56" y="153"/>
                  </a:cubicBezTo>
                  <a:cubicBezTo>
                    <a:pt x="56" y="174"/>
                    <a:pt x="68" y="183"/>
                    <a:pt x="77" y="183"/>
                  </a:cubicBezTo>
                  <a:cubicBezTo>
                    <a:pt x="86" y="183"/>
                    <a:pt x="97" y="177"/>
                    <a:pt x="101" y="164"/>
                  </a:cubicBezTo>
                  <a:cubicBezTo>
                    <a:pt x="102" y="161"/>
                    <a:pt x="103" y="157"/>
                    <a:pt x="103" y="153"/>
                  </a:cubicBezTo>
                  <a:lnTo>
                    <a:pt x="103" y="115"/>
                  </a:lnTo>
                  <a:close/>
                  <a:moveTo>
                    <a:pt x="111" y="222"/>
                  </a:moveTo>
                  <a:lnTo>
                    <a:pt x="107" y="200"/>
                  </a:lnTo>
                  <a:lnTo>
                    <a:pt x="107" y="200"/>
                  </a:lnTo>
                  <a:cubicBezTo>
                    <a:pt x="94" y="217"/>
                    <a:pt x="77" y="225"/>
                    <a:pt x="58" y="225"/>
                  </a:cubicBezTo>
                  <a:cubicBezTo>
                    <a:pt x="25" y="225"/>
                    <a:pt x="0" y="198"/>
                    <a:pt x="0" y="159"/>
                  </a:cubicBezTo>
                  <a:cubicBezTo>
                    <a:pt x="0" y="102"/>
                    <a:pt x="51" y="78"/>
                    <a:pt x="101" y="77"/>
                  </a:cubicBezTo>
                  <a:lnTo>
                    <a:pt x="101" y="72"/>
                  </a:lnTo>
                  <a:cubicBezTo>
                    <a:pt x="101" y="56"/>
                    <a:pt x="90" y="43"/>
                    <a:pt x="70" y="43"/>
                  </a:cubicBezTo>
                  <a:cubicBezTo>
                    <a:pt x="52" y="43"/>
                    <a:pt x="38" y="47"/>
                    <a:pt x="25" y="56"/>
                  </a:cubicBezTo>
                  <a:lnTo>
                    <a:pt x="14" y="16"/>
                  </a:lnTo>
                  <a:cubicBezTo>
                    <a:pt x="26" y="9"/>
                    <a:pt x="52" y="0"/>
                    <a:pt x="82" y="0"/>
                  </a:cubicBezTo>
                  <a:cubicBezTo>
                    <a:pt x="149" y="0"/>
                    <a:pt x="160" y="46"/>
                    <a:pt x="160" y="90"/>
                  </a:cubicBezTo>
                  <a:lnTo>
                    <a:pt x="160" y="172"/>
                  </a:lnTo>
                  <a:cubicBezTo>
                    <a:pt x="160" y="189"/>
                    <a:pt x="161" y="207"/>
                    <a:pt x="164" y="222"/>
                  </a:cubicBezTo>
                  <a:lnTo>
                    <a:pt x="111" y="22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1" name="Google Shape;451;p16"/>
            <p:cNvSpPr/>
            <p:nvPr/>
          </p:nvSpPr>
          <p:spPr>
            <a:xfrm>
              <a:off x="5867" y="2198"/>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1"/>
                    <a:pt x="47" y="64"/>
                    <a:pt x="29" y="64"/>
                  </a:cubicBezTo>
                  <a:cubicBezTo>
                    <a:pt x="13" y="64"/>
                    <a:pt x="0" y="51"/>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2" name="Google Shape;452;p16"/>
            <p:cNvSpPr/>
            <p:nvPr/>
          </p:nvSpPr>
          <p:spPr>
            <a:xfrm>
              <a:off x="5916" y="2238"/>
              <a:ext cx="52" cy="103"/>
            </a:xfrm>
            <a:custGeom>
              <a:avLst/>
              <a:gdLst/>
              <a:ahLst/>
              <a:cxnLst/>
              <a:rect l="l" t="t" r="r" b="b"/>
              <a:pathLst>
                <a:path w="112" h="222" extrusionOk="0">
                  <a:moveTo>
                    <a:pt x="2" y="69"/>
                  </a:moveTo>
                  <a:cubicBezTo>
                    <a:pt x="2" y="47"/>
                    <a:pt x="1" y="23"/>
                    <a:pt x="0" y="3"/>
                  </a:cubicBezTo>
                  <a:lnTo>
                    <a:pt x="51" y="3"/>
                  </a:lnTo>
                  <a:lnTo>
                    <a:pt x="55" y="35"/>
                  </a:lnTo>
                  <a:lnTo>
                    <a:pt x="56" y="35"/>
                  </a:lnTo>
                  <a:cubicBezTo>
                    <a:pt x="66" y="12"/>
                    <a:pt x="83" y="0"/>
                    <a:pt x="100" y="0"/>
                  </a:cubicBezTo>
                  <a:cubicBezTo>
                    <a:pt x="105" y="0"/>
                    <a:pt x="108" y="0"/>
                    <a:pt x="112" y="0"/>
                  </a:cubicBezTo>
                  <a:lnTo>
                    <a:pt x="112" y="59"/>
                  </a:lnTo>
                  <a:cubicBezTo>
                    <a:pt x="108" y="58"/>
                    <a:pt x="104" y="58"/>
                    <a:pt x="100" y="58"/>
                  </a:cubicBezTo>
                  <a:cubicBezTo>
                    <a:pt x="87" y="58"/>
                    <a:pt x="70" y="66"/>
                    <a:pt x="64" y="89"/>
                  </a:cubicBezTo>
                  <a:cubicBezTo>
                    <a:pt x="62" y="94"/>
                    <a:pt x="61" y="102"/>
                    <a:pt x="61" y="111"/>
                  </a:cubicBezTo>
                  <a:lnTo>
                    <a:pt x="61" y="222"/>
                  </a:lnTo>
                  <a:lnTo>
                    <a:pt x="2" y="222"/>
                  </a:lnTo>
                  <a:lnTo>
                    <a:pt x="2" y="6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3" name="Google Shape;453;p16"/>
            <p:cNvSpPr/>
            <p:nvPr/>
          </p:nvSpPr>
          <p:spPr>
            <a:xfrm>
              <a:off x="5979" y="2212"/>
              <a:ext cx="59" cy="130"/>
            </a:xfrm>
            <a:custGeom>
              <a:avLst/>
              <a:gdLst/>
              <a:ahLst/>
              <a:cxnLst/>
              <a:rect l="l" t="t" r="r" b="b"/>
              <a:pathLst>
                <a:path w="128" h="281" extrusionOk="0">
                  <a:moveTo>
                    <a:pt x="85" y="0"/>
                  </a:moveTo>
                  <a:lnTo>
                    <a:pt x="85" y="59"/>
                  </a:lnTo>
                  <a:lnTo>
                    <a:pt x="128" y="59"/>
                  </a:lnTo>
                  <a:lnTo>
                    <a:pt x="128" y="101"/>
                  </a:lnTo>
                  <a:lnTo>
                    <a:pt x="85" y="101"/>
                  </a:lnTo>
                  <a:lnTo>
                    <a:pt x="85" y="201"/>
                  </a:lnTo>
                  <a:cubicBezTo>
                    <a:pt x="85" y="226"/>
                    <a:pt x="96" y="232"/>
                    <a:pt x="108" y="232"/>
                  </a:cubicBezTo>
                  <a:cubicBezTo>
                    <a:pt x="114" y="232"/>
                    <a:pt x="118" y="232"/>
                    <a:pt x="123" y="231"/>
                  </a:cubicBezTo>
                  <a:lnTo>
                    <a:pt x="123" y="277"/>
                  </a:lnTo>
                  <a:cubicBezTo>
                    <a:pt x="115" y="279"/>
                    <a:pt x="103" y="281"/>
                    <a:pt x="88" y="281"/>
                  </a:cubicBezTo>
                  <a:cubicBezTo>
                    <a:pt x="70" y="281"/>
                    <a:pt x="56" y="277"/>
                    <a:pt x="45" y="267"/>
                  </a:cubicBezTo>
                  <a:cubicBezTo>
                    <a:pt x="33" y="255"/>
                    <a:pt x="26" y="239"/>
                    <a:pt x="26" y="204"/>
                  </a:cubicBezTo>
                  <a:lnTo>
                    <a:pt x="26" y="101"/>
                  </a:lnTo>
                  <a:lnTo>
                    <a:pt x="0" y="101"/>
                  </a:lnTo>
                  <a:lnTo>
                    <a:pt x="0" y="59"/>
                  </a:lnTo>
                  <a:lnTo>
                    <a:pt x="26" y="59"/>
                  </a:lnTo>
                  <a:lnTo>
                    <a:pt x="26" y="14"/>
                  </a:lnTo>
                  <a:lnTo>
                    <a:pt x="85"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4" name="Google Shape;454;p16"/>
            <p:cNvSpPr/>
            <p:nvPr/>
          </p:nvSpPr>
          <p:spPr>
            <a:xfrm>
              <a:off x="4080" y="2428"/>
              <a:ext cx="85" cy="142"/>
            </a:xfrm>
            <a:custGeom>
              <a:avLst/>
              <a:gdLst/>
              <a:ahLst/>
              <a:cxnLst/>
              <a:rect l="l" t="t" r="r" b="b"/>
              <a:pathLst>
                <a:path w="184" h="307" extrusionOk="0">
                  <a:moveTo>
                    <a:pt x="184" y="297"/>
                  </a:moveTo>
                  <a:cubicBezTo>
                    <a:pt x="171" y="302"/>
                    <a:pt x="143" y="307"/>
                    <a:pt x="121" y="307"/>
                  </a:cubicBezTo>
                  <a:cubicBezTo>
                    <a:pt x="87" y="307"/>
                    <a:pt x="61" y="297"/>
                    <a:pt x="40" y="277"/>
                  </a:cubicBezTo>
                  <a:cubicBezTo>
                    <a:pt x="14" y="252"/>
                    <a:pt x="0" y="208"/>
                    <a:pt x="1" y="156"/>
                  </a:cubicBezTo>
                  <a:cubicBezTo>
                    <a:pt x="3" y="46"/>
                    <a:pt x="66" y="0"/>
                    <a:pt x="130" y="0"/>
                  </a:cubicBezTo>
                  <a:cubicBezTo>
                    <a:pt x="153" y="0"/>
                    <a:pt x="170" y="5"/>
                    <a:pt x="179" y="9"/>
                  </a:cubicBezTo>
                  <a:lnTo>
                    <a:pt x="169" y="60"/>
                  </a:lnTo>
                  <a:cubicBezTo>
                    <a:pt x="160" y="55"/>
                    <a:pt x="149" y="53"/>
                    <a:pt x="134" y="53"/>
                  </a:cubicBezTo>
                  <a:cubicBezTo>
                    <a:pt x="94" y="53"/>
                    <a:pt x="62" y="80"/>
                    <a:pt x="62" y="159"/>
                  </a:cubicBezTo>
                  <a:cubicBezTo>
                    <a:pt x="62" y="232"/>
                    <a:pt x="91" y="258"/>
                    <a:pt x="118" y="258"/>
                  </a:cubicBezTo>
                  <a:cubicBezTo>
                    <a:pt x="124" y="258"/>
                    <a:pt x="128" y="257"/>
                    <a:pt x="130" y="256"/>
                  </a:cubicBezTo>
                  <a:lnTo>
                    <a:pt x="130" y="183"/>
                  </a:lnTo>
                  <a:lnTo>
                    <a:pt x="103" y="183"/>
                  </a:lnTo>
                  <a:lnTo>
                    <a:pt x="103" y="136"/>
                  </a:lnTo>
                  <a:lnTo>
                    <a:pt x="184" y="136"/>
                  </a:lnTo>
                  <a:lnTo>
                    <a:pt x="184" y="297"/>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5" name="Google Shape;455;p16"/>
            <p:cNvSpPr/>
            <p:nvPr/>
          </p:nvSpPr>
          <p:spPr>
            <a:xfrm>
              <a:off x="4187" y="2425"/>
              <a:ext cx="76" cy="144"/>
            </a:xfrm>
            <a:custGeom>
              <a:avLst/>
              <a:gdLst/>
              <a:ahLst/>
              <a:cxnLst/>
              <a:rect l="l" t="t" r="r" b="b"/>
              <a:pathLst>
                <a:path w="165" h="310" extrusionOk="0">
                  <a:moveTo>
                    <a:pt x="0" y="0"/>
                  </a:moveTo>
                  <a:lnTo>
                    <a:pt x="59" y="0"/>
                  </a:lnTo>
                  <a:lnTo>
                    <a:pt x="59" y="114"/>
                  </a:lnTo>
                  <a:lnTo>
                    <a:pt x="60" y="114"/>
                  </a:lnTo>
                  <a:cubicBezTo>
                    <a:pt x="65" y="106"/>
                    <a:pt x="72" y="100"/>
                    <a:pt x="79" y="95"/>
                  </a:cubicBezTo>
                  <a:cubicBezTo>
                    <a:pt x="88" y="90"/>
                    <a:pt x="98" y="87"/>
                    <a:pt x="109" y="87"/>
                  </a:cubicBezTo>
                  <a:cubicBezTo>
                    <a:pt x="149" y="87"/>
                    <a:pt x="165" y="121"/>
                    <a:pt x="165" y="177"/>
                  </a:cubicBezTo>
                  <a:lnTo>
                    <a:pt x="165" y="310"/>
                  </a:lnTo>
                  <a:lnTo>
                    <a:pt x="106" y="310"/>
                  </a:lnTo>
                  <a:lnTo>
                    <a:pt x="106" y="177"/>
                  </a:lnTo>
                  <a:cubicBezTo>
                    <a:pt x="106" y="155"/>
                    <a:pt x="102" y="136"/>
                    <a:pt x="84" y="136"/>
                  </a:cubicBezTo>
                  <a:cubicBezTo>
                    <a:pt x="74" y="136"/>
                    <a:pt x="66" y="142"/>
                    <a:pt x="61" y="157"/>
                  </a:cubicBezTo>
                  <a:cubicBezTo>
                    <a:pt x="61"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6" name="Google Shape;456;p16"/>
            <p:cNvSpPr/>
            <p:nvPr/>
          </p:nvSpPr>
          <p:spPr>
            <a:xfrm>
              <a:off x="4281" y="2466"/>
              <a:ext cx="75" cy="104"/>
            </a:xfrm>
            <a:custGeom>
              <a:avLst/>
              <a:gdLst/>
              <a:ahLst/>
              <a:cxnLst/>
              <a:rect l="l" t="t" r="r" b="b"/>
              <a:pathLst>
                <a:path w="163" h="226" extrusionOk="0">
                  <a:moveTo>
                    <a:pt x="102" y="116"/>
                  </a:moveTo>
                  <a:cubicBezTo>
                    <a:pt x="82" y="117"/>
                    <a:pt x="55" y="123"/>
                    <a:pt x="55" y="153"/>
                  </a:cubicBezTo>
                  <a:cubicBezTo>
                    <a:pt x="55" y="175"/>
                    <a:pt x="67" y="183"/>
                    <a:pt x="76" y="183"/>
                  </a:cubicBezTo>
                  <a:cubicBezTo>
                    <a:pt x="86" y="183"/>
                    <a:pt x="97" y="177"/>
                    <a:pt x="101" y="164"/>
                  </a:cubicBezTo>
                  <a:cubicBezTo>
                    <a:pt x="102" y="161"/>
                    <a:pt x="102" y="158"/>
                    <a:pt x="102" y="154"/>
                  </a:cubicBezTo>
                  <a:lnTo>
                    <a:pt x="102" y="116"/>
                  </a:lnTo>
                  <a:close/>
                  <a:moveTo>
                    <a:pt x="110" y="223"/>
                  </a:moveTo>
                  <a:lnTo>
                    <a:pt x="107" y="201"/>
                  </a:lnTo>
                  <a:lnTo>
                    <a:pt x="106" y="201"/>
                  </a:lnTo>
                  <a:cubicBezTo>
                    <a:pt x="94" y="218"/>
                    <a:pt x="77" y="226"/>
                    <a:pt x="57" y="226"/>
                  </a:cubicBezTo>
                  <a:cubicBezTo>
                    <a:pt x="24" y="226"/>
                    <a:pt x="0" y="198"/>
                    <a:pt x="0" y="160"/>
                  </a:cubicBezTo>
                  <a:cubicBezTo>
                    <a:pt x="0" y="102"/>
                    <a:pt x="50" y="79"/>
                    <a:pt x="100" y="78"/>
                  </a:cubicBezTo>
                  <a:lnTo>
                    <a:pt x="100" y="73"/>
                  </a:lnTo>
                  <a:cubicBezTo>
                    <a:pt x="100" y="56"/>
                    <a:pt x="90" y="44"/>
                    <a:pt x="69" y="44"/>
                  </a:cubicBezTo>
                  <a:cubicBezTo>
                    <a:pt x="52" y="44"/>
                    <a:pt x="37" y="48"/>
                    <a:pt x="24" y="56"/>
                  </a:cubicBezTo>
                  <a:lnTo>
                    <a:pt x="13" y="17"/>
                  </a:lnTo>
                  <a:cubicBezTo>
                    <a:pt x="26" y="10"/>
                    <a:pt x="51" y="0"/>
                    <a:pt x="82" y="0"/>
                  </a:cubicBezTo>
                  <a:cubicBezTo>
                    <a:pt x="149" y="0"/>
                    <a:pt x="159" y="47"/>
                    <a:pt x="159" y="91"/>
                  </a:cubicBezTo>
                  <a:lnTo>
                    <a:pt x="159" y="172"/>
                  </a:lnTo>
                  <a:cubicBezTo>
                    <a:pt x="159" y="190"/>
                    <a:pt x="160" y="208"/>
                    <a:pt x="163" y="223"/>
                  </a:cubicBezTo>
                  <a:lnTo>
                    <a:pt x="110" y="223"/>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7" name="Google Shape;457;p16"/>
            <p:cNvSpPr/>
            <p:nvPr/>
          </p:nvSpPr>
          <p:spPr>
            <a:xfrm>
              <a:off x="4377"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3" y="63"/>
                    <a:pt x="0" y="50"/>
                    <a:pt x="0" y="32"/>
                  </a:cubicBezTo>
                  <a:cubicBezTo>
                    <a:pt x="0" y="12"/>
                    <a:pt x="14"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8" name="Google Shape;458;p16"/>
            <p:cNvSpPr/>
            <p:nvPr/>
          </p:nvSpPr>
          <p:spPr>
            <a:xfrm>
              <a:off x="4427" y="2466"/>
              <a:ext cx="52" cy="103"/>
            </a:xfrm>
            <a:custGeom>
              <a:avLst/>
              <a:gdLst/>
              <a:ahLst/>
              <a:cxnLst/>
              <a:rect l="l" t="t" r="r" b="b"/>
              <a:pathLst>
                <a:path w="112" h="223" extrusionOk="0">
                  <a:moveTo>
                    <a:pt x="2" y="70"/>
                  </a:moveTo>
                  <a:cubicBezTo>
                    <a:pt x="2" y="48"/>
                    <a:pt x="1" y="24"/>
                    <a:pt x="0" y="4"/>
                  </a:cubicBezTo>
                  <a:lnTo>
                    <a:pt x="51" y="4"/>
                  </a:lnTo>
                  <a:lnTo>
                    <a:pt x="55" y="36"/>
                  </a:lnTo>
                  <a:lnTo>
                    <a:pt x="56" y="36"/>
                  </a:lnTo>
                  <a:cubicBezTo>
                    <a:pt x="66" y="12"/>
                    <a:pt x="83" y="0"/>
                    <a:pt x="100" y="0"/>
                  </a:cubicBezTo>
                  <a:cubicBezTo>
                    <a:pt x="105" y="0"/>
                    <a:pt x="109" y="0"/>
                    <a:pt x="112" y="1"/>
                  </a:cubicBezTo>
                  <a:lnTo>
                    <a:pt x="112" y="59"/>
                  </a:lnTo>
                  <a:cubicBezTo>
                    <a:pt x="109" y="58"/>
                    <a:pt x="105" y="58"/>
                    <a:pt x="100" y="58"/>
                  </a:cubicBezTo>
                  <a:cubicBezTo>
                    <a:pt x="87" y="58"/>
                    <a:pt x="70" y="67"/>
                    <a:pt x="64" y="90"/>
                  </a:cubicBezTo>
                  <a:cubicBezTo>
                    <a:pt x="62" y="95"/>
                    <a:pt x="61" y="102"/>
                    <a:pt x="61" y="112"/>
                  </a:cubicBezTo>
                  <a:lnTo>
                    <a:pt x="61"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59" name="Google Shape;459;p16"/>
            <p:cNvSpPr/>
            <p:nvPr/>
          </p:nvSpPr>
          <p:spPr>
            <a:xfrm>
              <a:off x="4493" y="2466"/>
              <a:ext cx="123" cy="103"/>
            </a:xfrm>
            <a:custGeom>
              <a:avLst/>
              <a:gdLst/>
              <a:ahLst/>
              <a:cxnLst/>
              <a:rect l="l" t="t" r="r" b="b"/>
              <a:pathLst>
                <a:path w="266" h="223" extrusionOk="0">
                  <a:moveTo>
                    <a:pt x="2" y="70"/>
                  </a:moveTo>
                  <a:cubicBezTo>
                    <a:pt x="2" y="45"/>
                    <a:pt x="1" y="24"/>
                    <a:pt x="0" y="4"/>
                  </a:cubicBezTo>
                  <a:lnTo>
                    <a:pt x="52" y="4"/>
                  </a:lnTo>
                  <a:lnTo>
                    <a:pt x="54" y="29"/>
                  </a:lnTo>
                  <a:lnTo>
                    <a:pt x="55" y="29"/>
                  </a:lnTo>
                  <a:cubicBezTo>
                    <a:pt x="66" y="13"/>
                    <a:pt x="85" y="0"/>
                    <a:pt x="108" y="0"/>
                  </a:cubicBezTo>
                  <a:cubicBezTo>
                    <a:pt x="132" y="0"/>
                    <a:pt x="148" y="11"/>
                    <a:pt x="156" y="30"/>
                  </a:cubicBezTo>
                  <a:lnTo>
                    <a:pt x="157" y="30"/>
                  </a:lnTo>
                  <a:cubicBezTo>
                    <a:pt x="162" y="21"/>
                    <a:pt x="170" y="13"/>
                    <a:pt x="179" y="8"/>
                  </a:cubicBezTo>
                  <a:cubicBezTo>
                    <a:pt x="188" y="3"/>
                    <a:pt x="198" y="0"/>
                    <a:pt x="210" y="0"/>
                  </a:cubicBezTo>
                  <a:cubicBezTo>
                    <a:pt x="249" y="0"/>
                    <a:pt x="266" y="31"/>
                    <a:pt x="266" y="84"/>
                  </a:cubicBezTo>
                  <a:lnTo>
                    <a:pt x="266" y="223"/>
                  </a:lnTo>
                  <a:lnTo>
                    <a:pt x="208" y="223"/>
                  </a:lnTo>
                  <a:lnTo>
                    <a:pt x="208" y="94"/>
                  </a:lnTo>
                  <a:cubicBezTo>
                    <a:pt x="208" y="69"/>
                    <a:pt x="205" y="49"/>
                    <a:pt x="187" y="49"/>
                  </a:cubicBezTo>
                  <a:cubicBezTo>
                    <a:pt x="177" y="49"/>
                    <a:pt x="169" y="56"/>
                    <a:pt x="165" y="69"/>
                  </a:cubicBezTo>
                  <a:cubicBezTo>
                    <a:pt x="164" y="72"/>
                    <a:pt x="163" y="78"/>
                    <a:pt x="163" y="84"/>
                  </a:cubicBezTo>
                  <a:lnTo>
                    <a:pt x="163" y="223"/>
                  </a:lnTo>
                  <a:lnTo>
                    <a:pt x="105" y="223"/>
                  </a:lnTo>
                  <a:lnTo>
                    <a:pt x="105" y="85"/>
                  </a:lnTo>
                  <a:cubicBezTo>
                    <a:pt x="105" y="70"/>
                    <a:pt x="103" y="49"/>
                    <a:pt x="85" y="49"/>
                  </a:cubicBezTo>
                  <a:cubicBezTo>
                    <a:pt x="76" y="49"/>
                    <a:pt x="67" y="55"/>
                    <a:pt x="63" y="68"/>
                  </a:cubicBezTo>
                  <a:cubicBezTo>
                    <a:pt x="61" y="72"/>
                    <a:pt x="61" y="79"/>
                    <a:pt x="61" y="85"/>
                  </a:cubicBezTo>
                  <a:lnTo>
                    <a:pt x="61" y="223"/>
                  </a:lnTo>
                  <a:lnTo>
                    <a:pt x="2" y="223"/>
                  </a:lnTo>
                  <a:lnTo>
                    <a:pt x="2"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0" name="Google Shape;460;p16"/>
            <p:cNvSpPr/>
            <p:nvPr/>
          </p:nvSpPr>
          <p:spPr>
            <a:xfrm>
              <a:off x="4638"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1" name="Google Shape;461;p16"/>
            <p:cNvSpPr/>
            <p:nvPr/>
          </p:nvSpPr>
          <p:spPr>
            <a:xfrm>
              <a:off x="4689" y="2426"/>
              <a:ext cx="76" cy="144"/>
            </a:xfrm>
            <a:custGeom>
              <a:avLst/>
              <a:gdLst/>
              <a:ahLst/>
              <a:cxnLst/>
              <a:rect l="l" t="t" r="r" b="b"/>
              <a:pathLst>
                <a:path w="165" h="312" extrusionOk="0">
                  <a:moveTo>
                    <a:pt x="146" y="0"/>
                  </a:moveTo>
                  <a:lnTo>
                    <a:pt x="100" y="63"/>
                  </a:lnTo>
                  <a:lnTo>
                    <a:pt x="63" y="63"/>
                  </a:lnTo>
                  <a:lnTo>
                    <a:pt x="94" y="0"/>
                  </a:lnTo>
                  <a:lnTo>
                    <a:pt x="146" y="0"/>
                  </a:lnTo>
                  <a:close/>
                  <a:moveTo>
                    <a:pt x="163" y="242"/>
                  </a:moveTo>
                  <a:cubicBezTo>
                    <a:pt x="163" y="265"/>
                    <a:pt x="164" y="288"/>
                    <a:pt x="165" y="309"/>
                  </a:cubicBezTo>
                  <a:lnTo>
                    <a:pt x="114" y="309"/>
                  </a:lnTo>
                  <a:lnTo>
                    <a:pt x="111" y="285"/>
                  </a:lnTo>
                  <a:lnTo>
                    <a:pt x="110" y="285"/>
                  </a:lnTo>
                  <a:cubicBezTo>
                    <a:pt x="99" y="300"/>
                    <a:pt x="81" y="312"/>
                    <a:pt x="59" y="312"/>
                  </a:cubicBezTo>
                  <a:cubicBezTo>
                    <a:pt x="17" y="312"/>
                    <a:pt x="0" y="281"/>
                    <a:pt x="0" y="222"/>
                  </a:cubicBezTo>
                  <a:lnTo>
                    <a:pt x="0" y="90"/>
                  </a:lnTo>
                  <a:lnTo>
                    <a:pt x="59" y="90"/>
                  </a:lnTo>
                  <a:lnTo>
                    <a:pt x="59" y="216"/>
                  </a:lnTo>
                  <a:cubicBezTo>
                    <a:pt x="59" y="245"/>
                    <a:pt x="65" y="263"/>
                    <a:pt x="81" y="263"/>
                  </a:cubicBezTo>
                  <a:cubicBezTo>
                    <a:pt x="91" y="263"/>
                    <a:pt x="98" y="255"/>
                    <a:pt x="100" y="248"/>
                  </a:cubicBezTo>
                  <a:cubicBezTo>
                    <a:pt x="103" y="244"/>
                    <a:pt x="104" y="237"/>
                    <a:pt x="104" y="229"/>
                  </a:cubicBezTo>
                  <a:lnTo>
                    <a:pt x="104" y="90"/>
                  </a:lnTo>
                  <a:lnTo>
                    <a:pt x="163" y="90"/>
                  </a:lnTo>
                  <a:lnTo>
                    <a:pt x="163"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2" name="Google Shape;462;p16"/>
            <p:cNvSpPr/>
            <p:nvPr/>
          </p:nvSpPr>
          <p:spPr>
            <a:xfrm>
              <a:off x="4787" y="2426"/>
              <a:ext cx="28" cy="143"/>
            </a:xfrm>
            <a:custGeom>
              <a:avLst/>
              <a:gdLst/>
              <a:ahLst/>
              <a:cxnLst/>
              <a:rect l="l" t="t" r="r" b="b"/>
              <a:pathLst>
                <a:path w="61" h="309" extrusionOk="0">
                  <a:moveTo>
                    <a:pt x="1" y="309"/>
                  </a:moveTo>
                  <a:lnTo>
                    <a:pt x="1" y="90"/>
                  </a:lnTo>
                  <a:lnTo>
                    <a:pt x="60" y="90"/>
                  </a:lnTo>
                  <a:lnTo>
                    <a:pt x="60" y="309"/>
                  </a:lnTo>
                  <a:lnTo>
                    <a:pt x="1" y="309"/>
                  </a:lnTo>
                  <a:close/>
                  <a:moveTo>
                    <a:pt x="60" y="32"/>
                  </a:moveTo>
                  <a:cubicBezTo>
                    <a:pt x="61" y="50"/>
                    <a:pt x="47" y="63"/>
                    <a:pt x="29" y="63"/>
                  </a:cubicBezTo>
                  <a:cubicBezTo>
                    <a:pt x="13" y="63"/>
                    <a:pt x="0" y="50"/>
                    <a:pt x="0" y="32"/>
                  </a:cubicBezTo>
                  <a:cubicBezTo>
                    <a:pt x="0" y="12"/>
                    <a:pt x="14" y="0"/>
                    <a:pt x="30" y="0"/>
                  </a:cubicBezTo>
                  <a:cubicBezTo>
                    <a:pt x="47" y="0"/>
                    <a:pt x="60" y="12"/>
                    <a:pt x="60"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3" name="Google Shape;463;p16"/>
            <p:cNvSpPr/>
            <p:nvPr/>
          </p:nvSpPr>
          <p:spPr>
            <a:xfrm>
              <a:off x="4838" y="2425"/>
              <a:ext cx="0" cy="0"/>
            </a:xfrm>
            <a:prstGeom prst="rect">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4" name="Google Shape;464;p16"/>
            <p:cNvSpPr/>
            <p:nvPr/>
          </p:nvSpPr>
          <p:spPr>
            <a:xfrm>
              <a:off x="4922" y="2425"/>
              <a:ext cx="78" cy="145"/>
            </a:xfrm>
            <a:custGeom>
              <a:avLst/>
              <a:gdLst/>
              <a:ahLst/>
              <a:cxnLst/>
              <a:rect l="l" t="t" r="r" b="b"/>
              <a:pathLst>
                <a:path w="169" h="313" extrusionOk="0">
                  <a:moveTo>
                    <a:pt x="108" y="175"/>
                  </a:moveTo>
                  <a:cubicBezTo>
                    <a:pt x="108" y="171"/>
                    <a:pt x="108" y="166"/>
                    <a:pt x="108" y="162"/>
                  </a:cubicBezTo>
                  <a:cubicBezTo>
                    <a:pt x="106" y="149"/>
                    <a:pt x="99" y="136"/>
                    <a:pt x="87" y="136"/>
                  </a:cubicBezTo>
                  <a:cubicBezTo>
                    <a:pt x="66" y="136"/>
                    <a:pt x="59" y="166"/>
                    <a:pt x="59" y="202"/>
                  </a:cubicBezTo>
                  <a:cubicBezTo>
                    <a:pt x="59" y="243"/>
                    <a:pt x="70" y="265"/>
                    <a:pt x="86" y="265"/>
                  </a:cubicBezTo>
                  <a:cubicBezTo>
                    <a:pt x="94" y="265"/>
                    <a:pt x="102" y="261"/>
                    <a:pt x="107" y="246"/>
                  </a:cubicBezTo>
                  <a:cubicBezTo>
                    <a:pt x="108" y="243"/>
                    <a:pt x="108" y="238"/>
                    <a:pt x="108" y="233"/>
                  </a:cubicBezTo>
                  <a:lnTo>
                    <a:pt x="108" y="175"/>
                  </a:lnTo>
                  <a:close/>
                  <a:moveTo>
                    <a:pt x="167" y="0"/>
                  </a:moveTo>
                  <a:lnTo>
                    <a:pt x="167" y="245"/>
                  </a:lnTo>
                  <a:cubicBezTo>
                    <a:pt x="167" y="266"/>
                    <a:pt x="168" y="289"/>
                    <a:pt x="169" y="310"/>
                  </a:cubicBezTo>
                  <a:lnTo>
                    <a:pt x="118" y="310"/>
                  </a:lnTo>
                  <a:lnTo>
                    <a:pt x="115" y="285"/>
                  </a:lnTo>
                  <a:lnTo>
                    <a:pt x="114" y="285"/>
                  </a:lnTo>
                  <a:cubicBezTo>
                    <a:pt x="106" y="300"/>
                    <a:pt x="89" y="313"/>
                    <a:pt x="68" y="313"/>
                  </a:cubicBezTo>
                  <a:cubicBezTo>
                    <a:pt x="22" y="313"/>
                    <a:pt x="0" y="262"/>
                    <a:pt x="0" y="200"/>
                  </a:cubicBezTo>
                  <a:cubicBezTo>
                    <a:pt x="0" y="124"/>
                    <a:pt x="33" y="87"/>
                    <a:pt x="71" y="87"/>
                  </a:cubicBezTo>
                  <a:cubicBezTo>
                    <a:pt x="90" y="87"/>
                    <a:pt x="102" y="97"/>
                    <a:pt x="108" y="109"/>
                  </a:cubicBezTo>
                  <a:lnTo>
                    <a:pt x="108" y="109"/>
                  </a:lnTo>
                  <a:lnTo>
                    <a:pt x="108" y="0"/>
                  </a:lnTo>
                  <a:lnTo>
                    <a:pt x="167"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5" name="Google Shape;465;p16"/>
            <p:cNvSpPr/>
            <p:nvPr/>
          </p:nvSpPr>
          <p:spPr>
            <a:xfrm>
              <a:off x="5019" y="2466"/>
              <a:ext cx="78" cy="104"/>
            </a:xfrm>
            <a:custGeom>
              <a:avLst/>
              <a:gdLst/>
              <a:ahLst/>
              <a:cxnLst/>
              <a:rect l="l" t="t" r="r" b="b"/>
              <a:pathLst>
                <a:path w="168" h="226" extrusionOk="0">
                  <a:moveTo>
                    <a:pt x="58" y="113"/>
                  </a:moveTo>
                  <a:cubicBezTo>
                    <a:pt x="58" y="150"/>
                    <a:pt x="64" y="181"/>
                    <a:pt x="85" y="181"/>
                  </a:cubicBezTo>
                  <a:cubicBezTo>
                    <a:pt x="104" y="181"/>
                    <a:pt x="109" y="145"/>
                    <a:pt x="109" y="113"/>
                  </a:cubicBezTo>
                  <a:cubicBezTo>
                    <a:pt x="109" y="83"/>
                    <a:pt x="104" y="45"/>
                    <a:pt x="84" y="45"/>
                  </a:cubicBezTo>
                  <a:cubicBezTo>
                    <a:pt x="62" y="45"/>
                    <a:pt x="58" y="83"/>
                    <a:pt x="58" y="113"/>
                  </a:cubicBezTo>
                  <a:close/>
                  <a:moveTo>
                    <a:pt x="168" y="113"/>
                  </a:moveTo>
                  <a:cubicBezTo>
                    <a:pt x="168" y="204"/>
                    <a:pt x="117" y="226"/>
                    <a:pt x="84" y="226"/>
                  </a:cubicBezTo>
                  <a:cubicBezTo>
                    <a:pt x="31" y="226"/>
                    <a:pt x="0" y="185"/>
                    <a:pt x="0" y="114"/>
                  </a:cubicBezTo>
                  <a:cubicBezTo>
                    <a:pt x="0" y="35"/>
                    <a:pt x="41" y="0"/>
                    <a:pt x="84" y="0"/>
                  </a:cubicBezTo>
                  <a:cubicBezTo>
                    <a:pt x="136"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6" name="Google Shape;466;p16"/>
            <p:cNvSpPr/>
            <p:nvPr/>
          </p:nvSpPr>
          <p:spPr>
            <a:xfrm>
              <a:off x="5150" y="2429"/>
              <a:ext cx="119" cy="140"/>
            </a:xfrm>
            <a:custGeom>
              <a:avLst/>
              <a:gdLst/>
              <a:ahLst/>
              <a:cxnLst/>
              <a:rect l="l" t="t" r="r" b="b"/>
              <a:pathLst>
                <a:path w="255" h="302" extrusionOk="0">
                  <a:moveTo>
                    <a:pt x="197" y="196"/>
                  </a:moveTo>
                  <a:cubicBezTo>
                    <a:pt x="195" y="167"/>
                    <a:pt x="193" y="128"/>
                    <a:pt x="194" y="96"/>
                  </a:cubicBezTo>
                  <a:lnTo>
                    <a:pt x="193" y="96"/>
                  </a:lnTo>
                  <a:cubicBezTo>
                    <a:pt x="187" y="128"/>
                    <a:pt x="179" y="166"/>
                    <a:pt x="173" y="189"/>
                  </a:cubicBezTo>
                  <a:lnTo>
                    <a:pt x="147" y="297"/>
                  </a:lnTo>
                  <a:lnTo>
                    <a:pt x="106" y="297"/>
                  </a:lnTo>
                  <a:lnTo>
                    <a:pt x="80" y="191"/>
                  </a:lnTo>
                  <a:cubicBezTo>
                    <a:pt x="75" y="167"/>
                    <a:pt x="67" y="129"/>
                    <a:pt x="62" y="96"/>
                  </a:cubicBezTo>
                  <a:lnTo>
                    <a:pt x="61" y="96"/>
                  </a:lnTo>
                  <a:cubicBezTo>
                    <a:pt x="60" y="129"/>
                    <a:pt x="58" y="167"/>
                    <a:pt x="56" y="197"/>
                  </a:cubicBezTo>
                  <a:lnTo>
                    <a:pt x="51" y="302"/>
                  </a:lnTo>
                  <a:lnTo>
                    <a:pt x="0" y="302"/>
                  </a:lnTo>
                  <a:lnTo>
                    <a:pt x="22" y="0"/>
                  </a:lnTo>
                  <a:lnTo>
                    <a:pt x="84" y="0"/>
                  </a:lnTo>
                  <a:lnTo>
                    <a:pt x="109" y="109"/>
                  </a:lnTo>
                  <a:cubicBezTo>
                    <a:pt x="117" y="147"/>
                    <a:pt x="125" y="181"/>
                    <a:pt x="130" y="215"/>
                  </a:cubicBezTo>
                  <a:lnTo>
                    <a:pt x="131" y="215"/>
                  </a:lnTo>
                  <a:cubicBezTo>
                    <a:pt x="136" y="181"/>
                    <a:pt x="142" y="147"/>
                    <a:pt x="151" y="109"/>
                  </a:cubicBezTo>
                  <a:lnTo>
                    <a:pt x="174" y="0"/>
                  </a:lnTo>
                  <a:lnTo>
                    <a:pt x="236" y="0"/>
                  </a:lnTo>
                  <a:lnTo>
                    <a:pt x="255" y="302"/>
                  </a:lnTo>
                  <a:lnTo>
                    <a:pt x="202" y="302"/>
                  </a:lnTo>
                  <a:lnTo>
                    <a:pt x="197" y="196"/>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7" name="Google Shape;467;p16"/>
            <p:cNvSpPr/>
            <p:nvPr/>
          </p:nvSpPr>
          <p:spPr>
            <a:xfrm>
              <a:off x="5290" y="2425"/>
              <a:ext cx="76" cy="144"/>
            </a:xfrm>
            <a:custGeom>
              <a:avLst/>
              <a:gdLst/>
              <a:ahLst/>
              <a:cxnLst/>
              <a:rect l="l" t="t" r="r" b="b"/>
              <a:pathLst>
                <a:path w="164" h="310" extrusionOk="0">
                  <a:moveTo>
                    <a:pt x="0" y="0"/>
                  </a:moveTo>
                  <a:lnTo>
                    <a:pt x="59" y="0"/>
                  </a:lnTo>
                  <a:lnTo>
                    <a:pt x="59" y="114"/>
                  </a:lnTo>
                  <a:lnTo>
                    <a:pt x="60" y="114"/>
                  </a:lnTo>
                  <a:cubicBezTo>
                    <a:pt x="65" y="106"/>
                    <a:pt x="71" y="100"/>
                    <a:pt x="79" y="95"/>
                  </a:cubicBezTo>
                  <a:cubicBezTo>
                    <a:pt x="87" y="90"/>
                    <a:pt x="97" y="87"/>
                    <a:pt x="108" y="87"/>
                  </a:cubicBezTo>
                  <a:cubicBezTo>
                    <a:pt x="149" y="87"/>
                    <a:pt x="164" y="121"/>
                    <a:pt x="164" y="177"/>
                  </a:cubicBezTo>
                  <a:lnTo>
                    <a:pt x="164" y="310"/>
                  </a:lnTo>
                  <a:lnTo>
                    <a:pt x="106" y="310"/>
                  </a:lnTo>
                  <a:lnTo>
                    <a:pt x="106" y="177"/>
                  </a:lnTo>
                  <a:cubicBezTo>
                    <a:pt x="106" y="155"/>
                    <a:pt x="102" y="136"/>
                    <a:pt x="84" y="136"/>
                  </a:cubicBezTo>
                  <a:cubicBezTo>
                    <a:pt x="74" y="136"/>
                    <a:pt x="66" y="142"/>
                    <a:pt x="61" y="157"/>
                  </a:cubicBezTo>
                  <a:cubicBezTo>
                    <a:pt x="60" y="161"/>
                    <a:pt x="59" y="169"/>
                    <a:pt x="59" y="174"/>
                  </a:cubicBezTo>
                  <a:lnTo>
                    <a:pt x="59" y="310"/>
                  </a:lnTo>
                  <a:lnTo>
                    <a:pt x="0" y="310"/>
                  </a:lnTo>
                  <a:lnTo>
                    <a:pt x="0" y="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8" name="Google Shape;468;p16"/>
            <p:cNvSpPr/>
            <p:nvPr/>
          </p:nvSpPr>
          <p:spPr>
            <a:xfrm>
              <a:off x="5388" y="2426"/>
              <a:ext cx="76" cy="144"/>
            </a:xfrm>
            <a:custGeom>
              <a:avLst/>
              <a:gdLst/>
              <a:ahLst/>
              <a:cxnLst/>
              <a:rect l="l" t="t" r="r" b="b"/>
              <a:pathLst>
                <a:path w="164" h="312" extrusionOk="0">
                  <a:moveTo>
                    <a:pt x="145" y="0"/>
                  </a:moveTo>
                  <a:lnTo>
                    <a:pt x="100" y="63"/>
                  </a:lnTo>
                  <a:lnTo>
                    <a:pt x="63" y="63"/>
                  </a:lnTo>
                  <a:lnTo>
                    <a:pt x="94" y="0"/>
                  </a:lnTo>
                  <a:lnTo>
                    <a:pt x="145" y="0"/>
                  </a:lnTo>
                  <a:close/>
                  <a:moveTo>
                    <a:pt x="162" y="242"/>
                  </a:moveTo>
                  <a:cubicBezTo>
                    <a:pt x="162" y="265"/>
                    <a:pt x="163" y="288"/>
                    <a:pt x="164" y="309"/>
                  </a:cubicBezTo>
                  <a:lnTo>
                    <a:pt x="113" y="309"/>
                  </a:lnTo>
                  <a:lnTo>
                    <a:pt x="110" y="285"/>
                  </a:lnTo>
                  <a:lnTo>
                    <a:pt x="109" y="285"/>
                  </a:lnTo>
                  <a:cubicBezTo>
                    <a:pt x="99" y="300"/>
                    <a:pt x="81" y="312"/>
                    <a:pt x="58" y="312"/>
                  </a:cubicBezTo>
                  <a:cubicBezTo>
                    <a:pt x="17" y="312"/>
                    <a:pt x="0" y="281"/>
                    <a:pt x="0" y="222"/>
                  </a:cubicBezTo>
                  <a:lnTo>
                    <a:pt x="0" y="90"/>
                  </a:lnTo>
                  <a:lnTo>
                    <a:pt x="59" y="90"/>
                  </a:lnTo>
                  <a:lnTo>
                    <a:pt x="59" y="216"/>
                  </a:lnTo>
                  <a:cubicBezTo>
                    <a:pt x="59" y="245"/>
                    <a:pt x="64" y="263"/>
                    <a:pt x="81" y="263"/>
                  </a:cubicBezTo>
                  <a:cubicBezTo>
                    <a:pt x="91" y="263"/>
                    <a:pt x="97" y="255"/>
                    <a:pt x="100" y="248"/>
                  </a:cubicBezTo>
                  <a:cubicBezTo>
                    <a:pt x="102" y="244"/>
                    <a:pt x="103" y="237"/>
                    <a:pt x="103" y="229"/>
                  </a:cubicBezTo>
                  <a:lnTo>
                    <a:pt x="103" y="90"/>
                  </a:lnTo>
                  <a:lnTo>
                    <a:pt x="162" y="90"/>
                  </a:lnTo>
                  <a:lnTo>
                    <a:pt x="162" y="242"/>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69" name="Google Shape;469;p16"/>
            <p:cNvSpPr/>
            <p:nvPr/>
          </p:nvSpPr>
          <p:spPr>
            <a:xfrm>
              <a:off x="5486" y="2426"/>
              <a:ext cx="28"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4"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0" name="Google Shape;470;p16"/>
            <p:cNvSpPr/>
            <p:nvPr/>
          </p:nvSpPr>
          <p:spPr>
            <a:xfrm>
              <a:off x="5537" y="2466"/>
              <a:ext cx="77" cy="103"/>
            </a:xfrm>
            <a:custGeom>
              <a:avLst/>
              <a:gdLst/>
              <a:ahLst/>
              <a:cxnLst/>
              <a:rect l="l" t="t" r="r" b="b"/>
              <a:pathLst>
                <a:path w="166" h="223" extrusionOk="0">
                  <a:moveTo>
                    <a:pt x="2" y="70"/>
                  </a:moveTo>
                  <a:cubicBezTo>
                    <a:pt x="2" y="45"/>
                    <a:pt x="0" y="24"/>
                    <a:pt x="0" y="4"/>
                  </a:cubicBezTo>
                  <a:lnTo>
                    <a:pt x="51" y="4"/>
                  </a:lnTo>
                  <a:lnTo>
                    <a:pt x="53" y="29"/>
                  </a:lnTo>
                  <a:lnTo>
                    <a:pt x="54" y="29"/>
                  </a:lnTo>
                  <a:cubicBezTo>
                    <a:pt x="66" y="11"/>
                    <a:pt x="85" y="0"/>
                    <a:pt x="108" y="0"/>
                  </a:cubicBezTo>
                  <a:cubicBezTo>
                    <a:pt x="149" y="0"/>
                    <a:pt x="166" y="33"/>
                    <a:pt x="166" y="82"/>
                  </a:cubicBezTo>
                  <a:lnTo>
                    <a:pt x="166" y="223"/>
                  </a:lnTo>
                  <a:lnTo>
                    <a:pt x="107" y="223"/>
                  </a:lnTo>
                  <a:lnTo>
                    <a:pt x="107" y="86"/>
                  </a:lnTo>
                  <a:cubicBezTo>
                    <a:pt x="107" y="67"/>
                    <a:pt x="103" y="49"/>
                    <a:pt x="86" y="49"/>
                  </a:cubicBezTo>
                  <a:cubicBezTo>
                    <a:pt x="76" y="49"/>
                    <a:pt x="68" y="56"/>
                    <a:pt x="64" y="69"/>
                  </a:cubicBezTo>
                  <a:cubicBezTo>
                    <a:pt x="62" y="74"/>
                    <a:pt x="60" y="81"/>
                    <a:pt x="60" y="89"/>
                  </a:cubicBezTo>
                  <a:lnTo>
                    <a:pt x="60" y="223"/>
                  </a:lnTo>
                  <a:lnTo>
                    <a:pt x="2" y="223"/>
                  </a:lnTo>
                  <a:lnTo>
                    <a:pt x="2" y="7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1" name="Google Shape;471;p16"/>
            <p:cNvSpPr/>
            <p:nvPr/>
          </p:nvSpPr>
          <p:spPr>
            <a:xfrm>
              <a:off x="5629" y="2440"/>
              <a:ext cx="60" cy="130"/>
            </a:xfrm>
            <a:custGeom>
              <a:avLst/>
              <a:gdLst/>
              <a:ahLst/>
              <a:cxnLst/>
              <a:rect l="l" t="t" r="r" b="b"/>
              <a:pathLst>
                <a:path w="128" h="280" extrusionOk="0">
                  <a:moveTo>
                    <a:pt x="85" y="0"/>
                  </a:moveTo>
                  <a:lnTo>
                    <a:pt x="85" y="59"/>
                  </a:lnTo>
                  <a:lnTo>
                    <a:pt x="128" y="59"/>
                  </a:lnTo>
                  <a:lnTo>
                    <a:pt x="128" y="100"/>
                  </a:lnTo>
                  <a:lnTo>
                    <a:pt x="85" y="100"/>
                  </a:lnTo>
                  <a:lnTo>
                    <a:pt x="85" y="200"/>
                  </a:lnTo>
                  <a:cubicBezTo>
                    <a:pt x="85" y="226"/>
                    <a:pt x="96" y="232"/>
                    <a:pt x="108" y="232"/>
                  </a:cubicBezTo>
                  <a:cubicBezTo>
                    <a:pt x="113" y="232"/>
                    <a:pt x="118" y="232"/>
                    <a:pt x="123" y="231"/>
                  </a:cubicBezTo>
                  <a:lnTo>
                    <a:pt x="123" y="276"/>
                  </a:lnTo>
                  <a:cubicBezTo>
                    <a:pt x="115" y="279"/>
                    <a:pt x="103" y="280"/>
                    <a:pt x="87" y="280"/>
                  </a:cubicBezTo>
                  <a:cubicBezTo>
                    <a:pt x="70" y="280"/>
                    <a:pt x="55" y="276"/>
                    <a:pt x="45" y="266"/>
                  </a:cubicBezTo>
                  <a:cubicBezTo>
                    <a:pt x="33" y="255"/>
                    <a:pt x="26" y="238"/>
                    <a:pt x="26" y="204"/>
                  </a:cubicBezTo>
                  <a:lnTo>
                    <a:pt x="26" y="100"/>
                  </a:lnTo>
                  <a:lnTo>
                    <a:pt x="0" y="100"/>
                  </a:lnTo>
                  <a:lnTo>
                    <a:pt x="0" y="59"/>
                  </a:lnTo>
                  <a:lnTo>
                    <a:pt x="26" y="59"/>
                  </a:lnTo>
                  <a:lnTo>
                    <a:pt x="26" y="14"/>
                  </a:lnTo>
                  <a:lnTo>
                    <a:pt x="85" y="0"/>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2" name="Google Shape;472;p16"/>
            <p:cNvSpPr/>
            <p:nvPr/>
          </p:nvSpPr>
          <p:spPr>
            <a:xfrm>
              <a:off x="5702" y="2466"/>
              <a:ext cx="75" cy="104"/>
            </a:xfrm>
            <a:custGeom>
              <a:avLst/>
              <a:gdLst/>
              <a:ahLst/>
              <a:cxnLst/>
              <a:rect l="l" t="t" r="r" b="b"/>
              <a:pathLst>
                <a:path w="162" h="225" extrusionOk="0">
                  <a:moveTo>
                    <a:pt x="109" y="93"/>
                  </a:moveTo>
                  <a:cubicBezTo>
                    <a:pt x="109" y="65"/>
                    <a:pt x="102" y="43"/>
                    <a:pt x="84" y="43"/>
                  </a:cubicBezTo>
                  <a:cubicBezTo>
                    <a:pt x="65" y="43"/>
                    <a:pt x="57" y="71"/>
                    <a:pt x="57" y="93"/>
                  </a:cubicBezTo>
                  <a:lnTo>
                    <a:pt x="109" y="93"/>
                  </a:lnTo>
                  <a:close/>
                  <a:moveTo>
                    <a:pt x="56" y="134"/>
                  </a:moveTo>
                  <a:cubicBezTo>
                    <a:pt x="57" y="168"/>
                    <a:pt x="77" y="181"/>
                    <a:pt x="103" y="181"/>
                  </a:cubicBezTo>
                  <a:cubicBezTo>
                    <a:pt x="120" y="181"/>
                    <a:pt x="134" y="177"/>
                    <a:pt x="145" y="173"/>
                  </a:cubicBezTo>
                  <a:lnTo>
                    <a:pt x="153" y="215"/>
                  </a:lnTo>
                  <a:cubicBezTo>
                    <a:pt x="138" y="221"/>
                    <a:pt x="115" y="225"/>
                    <a:pt x="92" y="225"/>
                  </a:cubicBezTo>
                  <a:cubicBezTo>
                    <a:pt x="32" y="225"/>
                    <a:pt x="0" y="186"/>
                    <a:pt x="0" y="117"/>
                  </a:cubicBezTo>
                  <a:cubicBezTo>
                    <a:pt x="0" y="44"/>
                    <a:pt x="38" y="0"/>
                    <a:pt x="88" y="0"/>
                  </a:cubicBezTo>
                  <a:cubicBezTo>
                    <a:pt x="135" y="0"/>
                    <a:pt x="162" y="37"/>
                    <a:pt x="162" y="104"/>
                  </a:cubicBezTo>
                  <a:cubicBezTo>
                    <a:pt x="162" y="119"/>
                    <a:pt x="162" y="128"/>
                    <a:pt x="160" y="134"/>
                  </a:cubicBezTo>
                  <a:lnTo>
                    <a:pt x="56" y="134"/>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3" name="Google Shape;473;p16"/>
            <p:cNvSpPr/>
            <p:nvPr/>
          </p:nvSpPr>
          <p:spPr>
            <a:xfrm>
              <a:off x="5793" y="2466"/>
              <a:ext cx="78" cy="104"/>
            </a:xfrm>
            <a:custGeom>
              <a:avLst/>
              <a:gdLst/>
              <a:ahLst/>
              <a:cxnLst/>
              <a:rect l="l" t="t" r="r" b="b"/>
              <a:pathLst>
                <a:path w="168" h="226" extrusionOk="0">
                  <a:moveTo>
                    <a:pt x="59" y="113"/>
                  </a:moveTo>
                  <a:cubicBezTo>
                    <a:pt x="59" y="150"/>
                    <a:pt x="65" y="181"/>
                    <a:pt x="86" y="181"/>
                  </a:cubicBezTo>
                  <a:cubicBezTo>
                    <a:pt x="105" y="181"/>
                    <a:pt x="110" y="145"/>
                    <a:pt x="110" y="113"/>
                  </a:cubicBezTo>
                  <a:cubicBezTo>
                    <a:pt x="110" y="83"/>
                    <a:pt x="105" y="45"/>
                    <a:pt x="85" y="45"/>
                  </a:cubicBezTo>
                  <a:cubicBezTo>
                    <a:pt x="63" y="45"/>
                    <a:pt x="59" y="83"/>
                    <a:pt x="59" y="113"/>
                  </a:cubicBezTo>
                  <a:close/>
                  <a:moveTo>
                    <a:pt x="168" y="113"/>
                  </a:moveTo>
                  <a:cubicBezTo>
                    <a:pt x="168" y="204"/>
                    <a:pt x="118" y="226"/>
                    <a:pt x="84" y="226"/>
                  </a:cubicBezTo>
                  <a:cubicBezTo>
                    <a:pt x="32" y="226"/>
                    <a:pt x="0" y="185"/>
                    <a:pt x="0" y="114"/>
                  </a:cubicBezTo>
                  <a:cubicBezTo>
                    <a:pt x="0" y="35"/>
                    <a:pt x="42" y="0"/>
                    <a:pt x="85" y="0"/>
                  </a:cubicBezTo>
                  <a:cubicBezTo>
                    <a:pt x="137" y="0"/>
                    <a:pt x="168" y="44"/>
                    <a:pt x="168" y="113"/>
                  </a:cubicBez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4" name="Google Shape;474;p16"/>
            <p:cNvSpPr/>
            <p:nvPr/>
          </p:nvSpPr>
          <p:spPr>
            <a:xfrm>
              <a:off x="5889" y="2426"/>
              <a:ext cx="29" cy="143"/>
            </a:xfrm>
            <a:custGeom>
              <a:avLst/>
              <a:gdLst/>
              <a:ahLst/>
              <a:cxnLst/>
              <a:rect l="l" t="t" r="r" b="b"/>
              <a:pathLst>
                <a:path w="61" h="309" extrusionOk="0">
                  <a:moveTo>
                    <a:pt x="2" y="309"/>
                  </a:moveTo>
                  <a:lnTo>
                    <a:pt x="2" y="90"/>
                  </a:lnTo>
                  <a:lnTo>
                    <a:pt x="61" y="90"/>
                  </a:lnTo>
                  <a:lnTo>
                    <a:pt x="61" y="309"/>
                  </a:lnTo>
                  <a:lnTo>
                    <a:pt x="2" y="309"/>
                  </a:lnTo>
                  <a:close/>
                  <a:moveTo>
                    <a:pt x="61" y="32"/>
                  </a:moveTo>
                  <a:cubicBezTo>
                    <a:pt x="61" y="50"/>
                    <a:pt x="48" y="63"/>
                    <a:pt x="30" y="63"/>
                  </a:cubicBezTo>
                  <a:cubicBezTo>
                    <a:pt x="14" y="63"/>
                    <a:pt x="0" y="50"/>
                    <a:pt x="1" y="32"/>
                  </a:cubicBezTo>
                  <a:cubicBezTo>
                    <a:pt x="0" y="12"/>
                    <a:pt x="15" y="0"/>
                    <a:pt x="31" y="0"/>
                  </a:cubicBezTo>
                  <a:cubicBezTo>
                    <a:pt x="48" y="0"/>
                    <a:pt x="61" y="12"/>
                    <a:pt x="61" y="32"/>
                  </a:cubicBez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5" name="Google Shape;475;p16"/>
            <p:cNvSpPr/>
            <p:nvPr/>
          </p:nvSpPr>
          <p:spPr>
            <a:xfrm>
              <a:off x="5940" y="2466"/>
              <a:ext cx="52" cy="103"/>
            </a:xfrm>
            <a:custGeom>
              <a:avLst/>
              <a:gdLst/>
              <a:ahLst/>
              <a:cxnLst/>
              <a:rect l="l" t="t" r="r" b="b"/>
              <a:pathLst>
                <a:path w="112" h="223" extrusionOk="0">
                  <a:moveTo>
                    <a:pt x="1" y="70"/>
                  </a:moveTo>
                  <a:cubicBezTo>
                    <a:pt x="1" y="48"/>
                    <a:pt x="1" y="24"/>
                    <a:pt x="0" y="4"/>
                  </a:cubicBezTo>
                  <a:lnTo>
                    <a:pt x="51" y="4"/>
                  </a:lnTo>
                  <a:lnTo>
                    <a:pt x="54" y="36"/>
                  </a:lnTo>
                  <a:lnTo>
                    <a:pt x="55" y="36"/>
                  </a:lnTo>
                  <a:cubicBezTo>
                    <a:pt x="65" y="12"/>
                    <a:pt x="83" y="0"/>
                    <a:pt x="99" y="0"/>
                  </a:cubicBezTo>
                  <a:cubicBezTo>
                    <a:pt x="105" y="0"/>
                    <a:pt x="108" y="0"/>
                    <a:pt x="112" y="1"/>
                  </a:cubicBezTo>
                  <a:lnTo>
                    <a:pt x="112" y="59"/>
                  </a:lnTo>
                  <a:cubicBezTo>
                    <a:pt x="108" y="58"/>
                    <a:pt x="104" y="58"/>
                    <a:pt x="99" y="58"/>
                  </a:cubicBezTo>
                  <a:cubicBezTo>
                    <a:pt x="86" y="58"/>
                    <a:pt x="70" y="67"/>
                    <a:pt x="63" y="90"/>
                  </a:cubicBezTo>
                  <a:cubicBezTo>
                    <a:pt x="62" y="95"/>
                    <a:pt x="61" y="102"/>
                    <a:pt x="61" y="112"/>
                  </a:cubicBezTo>
                  <a:lnTo>
                    <a:pt x="61" y="223"/>
                  </a:lnTo>
                  <a:lnTo>
                    <a:pt x="1" y="223"/>
                  </a:lnTo>
                  <a:lnTo>
                    <a:pt x="1" y="70"/>
                  </a:lnTo>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76" name="Google Shape;476;p16"/>
            <p:cNvSpPr/>
            <p:nvPr/>
          </p:nvSpPr>
          <p:spPr>
            <a:xfrm>
              <a:off x="6006" y="2426"/>
              <a:ext cx="42" cy="143"/>
            </a:xfrm>
            <a:custGeom>
              <a:avLst/>
              <a:gdLst/>
              <a:ahLst/>
              <a:cxnLst/>
              <a:rect l="l" t="t" r="r" b="b"/>
              <a:pathLst>
                <a:path w="92" h="309" extrusionOk="0">
                  <a:moveTo>
                    <a:pt x="92" y="0"/>
                  </a:moveTo>
                  <a:lnTo>
                    <a:pt x="46" y="63"/>
                  </a:lnTo>
                  <a:lnTo>
                    <a:pt x="9" y="63"/>
                  </a:lnTo>
                  <a:lnTo>
                    <a:pt x="40" y="0"/>
                  </a:lnTo>
                  <a:lnTo>
                    <a:pt x="92" y="0"/>
                  </a:lnTo>
                  <a:close/>
                  <a:moveTo>
                    <a:pt x="0" y="309"/>
                  </a:moveTo>
                  <a:lnTo>
                    <a:pt x="0" y="90"/>
                  </a:lnTo>
                  <a:lnTo>
                    <a:pt x="59" y="90"/>
                  </a:lnTo>
                  <a:lnTo>
                    <a:pt x="59" y="309"/>
                  </a:lnTo>
                  <a:lnTo>
                    <a:pt x="0" y="309"/>
                  </a:lnTo>
                  <a:close/>
                </a:path>
              </a:pathLst>
            </a:cu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cxnSp>
          <p:nvCxnSpPr>
            <p:cNvPr id="477" name="Google Shape;477;p16"/>
            <p:cNvCxnSpPr/>
            <p:nvPr/>
          </p:nvCxnSpPr>
          <p:spPr>
            <a:xfrm>
              <a:off x="3964" y="2205"/>
              <a:ext cx="0" cy="300"/>
            </a:xfrm>
            <a:prstGeom prst="straightConnector1">
              <a:avLst/>
            </a:prstGeom>
            <a:solidFill>
              <a:schemeClr val="lt1"/>
            </a:solidFill>
            <a:ln w="14275" cap="flat" cmpd="sng">
              <a:solidFill>
                <a:schemeClr val="lt1"/>
              </a:solidFill>
              <a:prstDash val="solid"/>
              <a:miter lim="800000"/>
              <a:headEnd type="none" w="sm" len="sm"/>
              <a:tailEnd type="none" w="sm" len="sm"/>
            </a:ln>
          </p:spPr>
        </p:cxnSp>
      </p:grpSp>
      <p:grpSp>
        <p:nvGrpSpPr>
          <p:cNvPr id="478" name="Google Shape;478;p16"/>
          <p:cNvGrpSpPr/>
          <p:nvPr/>
        </p:nvGrpSpPr>
        <p:grpSpPr>
          <a:xfrm>
            <a:off x="-1530678" y="2991542"/>
            <a:ext cx="1404225" cy="2177094"/>
            <a:chOff x="6195941" y="562596"/>
            <a:chExt cx="1872300" cy="2902792"/>
          </a:xfrm>
        </p:grpSpPr>
        <p:grpSp>
          <p:nvGrpSpPr>
            <p:cNvPr id="479" name="Google Shape;479;p16"/>
            <p:cNvGrpSpPr/>
            <p:nvPr/>
          </p:nvGrpSpPr>
          <p:grpSpPr>
            <a:xfrm>
              <a:off x="6195941" y="832605"/>
              <a:ext cx="1872300" cy="2632784"/>
              <a:chOff x="-1872716" y="660661"/>
              <a:chExt cx="1872300" cy="1974637"/>
            </a:xfrm>
          </p:grpSpPr>
          <p:sp>
            <p:nvSpPr>
              <p:cNvPr id="480" name="Google Shape;480;p16"/>
              <p:cNvSpPr txBox="1"/>
              <p:nvPr/>
            </p:nvSpPr>
            <p:spPr>
              <a:xfrm>
                <a:off x="-1872716" y="984698"/>
                <a:ext cx="1872300" cy="1650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format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Do not use the bullet point button to format your text.</a:t>
                </a:r>
                <a:endParaRPr sz="800" b="0" i="0" u="none" strike="noStrike" cap="none">
                  <a:solidFill>
                    <a:srgbClr val="000000"/>
                  </a:solidFill>
                  <a:latin typeface="Calibri"/>
                  <a:ea typeface="Calibri"/>
                  <a:cs typeface="Calibri"/>
                  <a:sym typeface="Calibri"/>
                </a:endParaRPr>
              </a:p>
            </p:txBody>
          </p:sp>
          <p:pic>
            <p:nvPicPr>
              <p:cNvPr id="481" name="Google Shape;481;p16" descr="icon_information-white.png"/>
              <p:cNvPicPr preferRelativeResize="0"/>
              <p:nvPr/>
            </p:nvPicPr>
            <p:blipFill rotWithShape="1">
              <a:blip r:embed="rId3">
                <a:alphaModFix/>
              </a:blip>
              <a:srcRect/>
              <a:stretch/>
            </p:blipFill>
            <p:spPr>
              <a:xfrm>
                <a:off x="-1764703" y="660661"/>
                <a:ext cx="121592" cy="240085"/>
              </a:xfrm>
              <a:prstGeom prst="rect">
                <a:avLst/>
              </a:prstGeom>
              <a:noFill/>
              <a:ln>
                <a:noFill/>
              </a:ln>
            </p:spPr>
          </p:pic>
        </p:grpSp>
        <p:grpSp>
          <p:nvGrpSpPr>
            <p:cNvPr id="482" name="Google Shape;482;p16"/>
            <p:cNvGrpSpPr/>
            <p:nvPr/>
          </p:nvGrpSpPr>
          <p:grpSpPr>
            <a:xfrm>
              <a:off x="6303954" y="562596"/>
              <a:ext cx="540000" cy="540000"/>
              <a:chOff x="6303954" y="562596"/>
              <a:chExt cx="540000" cy="540000"/>
            </a:xfrm>
          </p:grpSpPr>
          <p:sp>
            <p:nvSpPr>
              <p:cNvPr id="483" name="Google Shape;483;p16"/>
              <p:cNvSpPr/>
              <p:nvPr/>
            </p:nvSpPr>
            <p:spPr>
              <a:xfrm>
                <a:off x="6303954" y="562596"/>
                <a:ext cx="540000" cy="540000"/>
              </a:xfrm>
              <a:prstGeom prst="donut">
                <a:avLst>
                  <a:gd name="adj" fmla="val 7083"/>
                </a:avLst>
              </a:prstGeom>
              <a:solidFill>
                <a:srgbClr val="0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484" name="Google Shape;484;p16" descr="increase_indent.png"/>
              <p:cNvPicPr preferRelativeResize="0"/>
              <p:nvPr/>
            </p:nvPicPr>
            <p:blipFill rotWithShape="1">
              <a:blip r:embed="rId4">
                <a:alphaModFix/>
              </a:blip>
              <a:srcRect/>
              <a:stretch/>
            </p:blipFill>
            <p:spPr>
              <a:xfrm>
                <a:off x="6425212" y="679422"/>
                <a:ext cx="317520" cy="317520"/>
              </a:xfrm>
              <a:prstGeom prst="rect">
                <a:avLst/>
              </a:prstGeom>
              <a:noFill/>
              <a:ln>
                <a:noFill/>
              </a:ln>
            </p:spPr>
          </p:pic>
        </p:grpSp>
      </p:grpSp>
      <p:sp>
        <p:nvSpPr>
          <p:cNvPr id="485" name="Google Shape;485;p16"/>
          <p:cNvSpPr/>
          <p:nvPr/>
        </p:nvSpPr>
        <p:spPr>
          <a:xfrm>
            <a:off x="5760132" y="2517744"/>
            <a:ext cx="3299050" cy="2310290"/>
          </a:xfrm>
          <a:custGeom>
            <a:avLst/>
            <a:gdLst/>
            <a:ahLst/>
            <a:cxnLst/>
            <a:rect l="l" t="t" r="r" b="b"/>
            <a:pathLst>
              <a:path w="3654" h="2558" extrusionOk="0">
                <a:moveTo>
                  <a:pt x="2505" y="639"/>
                </a:moveTo>
                <a:cubicBezTo>
                  <a:pt x="2466" y="428"/>
                  <a:pt x="2557" y="234"/>
                  <a:pt x="2707" y="207"/>
                </a:cubicBezTo>
                <a:cubicBezTo>
                  <a:pt x="2858" y="180"/>
                  <a:pt x="3011" y="329"/>
                  <a:pt x="3050" y="540"/>
                </a:cubicBezTo>
                <a:cubicBezTo>
                  <a:pt x="3089" y="751"/>
                  <a:pt x="2998" y="944"/>
                  <a:pt x="2847" y="972"/>
                </a:cubicBezTo>
                <a:cubicBezTo>
                  <a:pt x="2697" y="999"/>
                  <a:pt x="2544" y="850"/>
                  <a:pt x="2505" y="639"/>
                </a:cubicBezTo>
                <a:close/>
                <a:moveTo>
                  <a:pt x="2323" y="2448"/>
                </a:moveTo>
                <a:cubicBezTo>
                  <a:pt x="2417" y="2394"/>
                  <a:pt x="2890" y="2151"/>
                  <a:pt x="3499" y="2335"/>
                </a:cubicBezTo>
                <a:cubicBezTo>
                  <a:pt x="3499" y="2335"/>
                  <a:pt x="3231" y="2150"/>
                  <a:pt x="2857" y="2204"/>
                </a:cubicBezTo>
                <a:cubicBezTo>
                  <a:pt x="2867" y="2200"/>
                  <a:pt x="2877" y="2195"/>
                  <a:pt x="2887" y="2190"/>
                </a:cubicBezTo>
                <a:cubicBezTo>
                  <a:pt x="3654" y="1837"/>
                  <a:pt x="3620" y="1150"/>
                  <a:pt x="3085" y="1034"/>
                </a:cubicBezTo>
                <a:cubicBezTo>
                  <a:pt x="3010" y="1018"/>
                  <a:pt x="2939" y="1008"/>
                  <a:pt x="2872" y="1002"/>
                </a:cubicBezTo>
                <a:cubicBezTo>
                  <a:pt x="3053" y="956"/>
                  <a:pt x="3159" y="718"/>
                  <a:pt x="3112" y="458"/>
                </a:cubicBezTo>
                <a:cubicBezTo>
                  <a:pt x="3062" y="190"/>
                  <a:pt x="2868" y="0"/>
                  <a:pt x="2677" y="35"/>
                </a:cubicBezTo>
                <a:cubicBezTo>
                  <a:pt x="2486" y="70"/>
                  <a:pt x="2371" y="315"/>
                  <a:pt x="2420" y="584"/>
                </a:cubicBezTo>
                <a:cubicBezTo>
                  <a:pt x="2458" y="794"/>
                  <a:pt x="2586" y="955"/>
                  <a:pt x="2731" y="999"/>
                </a:cubicBezTo>
                <a:cubicBezTo>
                  <a:pt x="2283" y="1012"/>
                  <a:pt x="2006" y="1267"/>
                  <a:pt x="1720" y="1495"/>
                </a:cubicBezTo>
                <a:cubicBezTo>
                  <a:pt x="1277" y="1849"/>
                  <a:pt x="1050" y="1845"/>
                  <a:pt x="757" y="1549"/>
                </a:cubicBezTo>
                <a:cubicBezTo>
                  <a:pt x="461" y="1251"/>
                  <a:pt x="0" y="1311"/>
                  <a:pt x="0" y="1311"/>
                </a:cubicBezTo>
                <a:cubicBezTo>
                  <a:pt x="419" y="1311"/>
                  <a:pt x="412" y="1543"/>
                  <a:pt x="818" y="1877"/>
                </a:cubicBezTo>
                <a:cubicBezTo>
                  <a:pt x="1206" y="2196"/>
                  <a:pt x="1957" y="1650"/>
                  <a:pt x="2354" y="1344"/>
                </a:cubicBezTo>
                <a:cubicBezTo>
                  <a:pt x="2941" y="892"/>
                  <a:pt x="3436" y="1466"/>
                  <a:pt x="2965" y="1953"/>
                </a:cubicBezTo>
                <a:cubicBezTo>
                  <a:pt x="2817" y="2106"/>
                  <a:pt x="2642" y="2234"/>
                  <a:pt x="2513" y="2319"/>
                </a:cubicBezTo>
                <a:cubicBezTo>
                  <a:pt x="2467" y="2344"/>
                  <a:pt x="2420" y="2373"/>
                  <a:pt x="2373" y="2406"/>
                </a:cubicBezTo>
                <a:lnTo>
                  <a:pt x="2368" y="2410"/>
                </a:lnTo>
                <a:cubicBezTo>
                  <a:pt x="2344" y="2424"/>
                  <a:pt x="2331" y="2431"/>
                  <a:pt x="2331" y="2431"/>
                </a:cubicBezTo>
                <a:cubicBezTo>
                  <a:pt x="2331" y="2431"/>
                  <a:pt x="2335" y="2430"/>
                  <a:pt x="2345" y="2426"/>
                </a:cubicBezTo>
                <a:lnTo>
                  <a:pt x="2309" y="2452"/>
                </a:lnTo>
                <a:cubicBezTo>
                  <a:pt x="2308" y="2452"/>
                  <a:pt x="2307" y="2452"/>
                  <a:pt x="2306" y="2453"/>
                </a:cubicBezTo>
                <a:cubicBezTo>
                  <a:pt x="2303" y="2451"/>
                  <a:pt x="2299" y="2450"/>
                  <a:pt x="2296" y="2449"/>
                </a:cubicBezTo>
                <a:cubicBezTo>
                  <a:pt x="1712" y="1880"/>
                  <a:pt x="1129" y="2223"/>
                  <a:pt x="1129" y="2223"/>
                </a:cubicBezTo>
                <a:cubicBezTo>
                  <a:pt x="1754" y="2097"/>
                  <a:pt x="2202" y="2384"/>
                  <a:pt x="2290" y="2447"/>
                </a:cubicBezTo>
                <a:cubicBezTo>
                  <a:pt x="1687" y="2222"/>
                  <a:pt x="1072" y="2437"/>
                  <a:pt x="1057" y="2436"/>
                </a:cubicBezTo>
                <a:cubicBezTo>
                  <a:pt x="1842" y="2336"/>
                  <a:pt x="2296" y="2556"/>
                  <a:pt x="2301" y="2558"/>
                </a:cubicBezTo>
                <a:lnTo>
                  <a:pt x="2301" y="2558"/>
                </a:lnTo>
                <a:lnTo>
                  <a:pt x="2301" y="2558"/>
                </a:lnTo>
                <a:cubicBezTo>
                  <a:pt x="2301" y="2558"/>
                  <a:pt x="2301" y="2558"/>
                  <a:pt x="2301" y="2558"/>
                </a:cubicBezTo>
                <a:lnTo>
                  <a:pt x="2301" y="2558"/>
                </a:lnTo>
                <a:cubicBezTo>
                  <a:pt x="2307" y="2556"/>
                  <a:pt x="2779" y="2381"/>
                  <a:pt x="3551" y="2554"/>
                </a:cubicBezTo>
                <a:cubicBezTo>
                  <a:pt x="3535" y="2553"/>
                  <a:pt x="2945" y="2282"/>
                  <a:pt x="2323" y="2448"/>
                </a:cubicBezTo>
                <a:close/>
              </a:path>
            </a:pathLst>
          </a:custGeom>
          <a:solidFill>
            <a:schemeClr val="lt1">
              <a:alpha val="2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6" name="Google Shape;486;p16"/>
          <p:cNvSpPr/>
          <p:nvPr/>
        </p:nvSpPr>
        <p:spPr>
          <a:xfrm>
            <a:off x="0" y="1190"/>
            <a:ext cx="6813254" cy="1904618"/>
          </a:xfrm>
          <a:custGeom>
            <a:avLst/>
            <a:gdLst/>
            <a:ahLst/>
            <a:cxnLst/>
            <a:rect l="l" t="t" r="r" b="b"/>
            <a:pathLst>
              <a:path w="12745" h="4169" extrusionOk="0">
                <a:moveTo>
                  <a:pt x="0" y="0"/>
                </a:moveTo>
                <a:lnTo>
                  <a:pt x="12745" y="0"/>
                </a:lnTo>
                <a:cubicBezTo>
                  <a:pt x="12602" y="54"/>
                  <a:pt x="12453" y="92"/>
                  <a:pt x="12309" y="143"/>
                </a:cubicBezTo>
                <a:cubicBezTo>
                  <a:pt x="11761" y="325"/>
                  <a:pt x="11223" y="566"/>
                  <a:pt x="10706" y="823"/>
                </a:cubicBezTo>
                <a:cubicBezTo>
                  <a:pt x="10540" y="913"/>
                  <a:pt x="10370" y="996"/>
                  <a:pt x="10206" y="1089"/>
                </a:cubicBezTo>
                <a:cubicBezTo>
                  <a:pt x="9498" y="1478"/>
                  <a:pt x="8825" y="1912"/>
                  <a:pt x="8143" y="2343"/>
                </a:cubicBezTo>
                <a:cubicBezTo>
                  <a:pt x="7530" y="2736"/>
                  <a:pt x="6917" y="3108"/>
                  <a:pt x="6263" y="3430"/>
                </a:cubicBezTo>
                <a:cubicBezTo>
                  <a:pt x="5581" y="3762"/>
                  <a:pt x="4857" y="4046"/>
                  <a:pt x="4100" y="4136"/>
                </a:cubicBezTo>
                <a:cubicBezTo>
                  <a:pt x="3871" y="4169"/>
                  <a:pt x="3647" y="4166"/>
                  <a:pt x="3417" y="4161"/>
                </a:cubicBezTo>
                <a:cubicBezTo>
                  <a:pt x="3053" y="4144"/>
                  <a:pt x="2694" y="4069"/>
                  <a:pt x="2351" y="3949"/>
                </a:cubicBezTo>
                <a:cubicBezTo>
                  <a:pt x="1742" y="3736"/>
                  <a:pt x="1194" y="3388"/>
                  <a:pt x="684" y="3000"/>
                </a:cubicBezTo>
                <a:cubicBezTo>
                  <a:pt x="462" y="2825"/>
                  <a:pt x="243" y="2656"/>
                  <a:pt x="0" y="2512"/>
                </a:cubicBezTo>
                <a:lnTo>
                  <a:pt x="0" y="0"/>
                </a:lnTo>
                <a:close/>
              </a:path>
            </a:pathLst>
          </a:custGeom>
          <a:solidFill>
            <a:schemeClr val="dk2">
              <a:alpha val="4902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487" name="Google Shape;487;p16"/>
          <p:cNvSpPr txBox="1">
            <a:spLocks noGrp="1"/>
          </p:cNvSpPr>
          <p:nvPr>
            <p:ph type="title"/>
          </p:nvPr>
        </p:nvSpPr>
        <p:spPr>
          <a:xfrm>
            <a:off x="386100" y="326237"/>
            <a:ext cx="3564600" cy="94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lt1"/>
              </a:buClr>
              <a:buSzPts val="2100"/>
              <a:buFont typeface="Calibri"/>
              <a:buNone/>
              <a:defRPr sz="2100" b="1" i="0" u="none" strike="noStrike" cap="none">
                <a:solidFill>
                  <a:schemeClr val="lt1"/>
                </a:solidFill>
                <a:latin typeface="Calibri"/>
                <a:ea typeface="Calibri"/>
                <a:cs typeface="Calibri"/>
                <a:sym typeface="Calibri"/>
              </a:defRPr>
            </a:lvl1pPr>
            <a:lvl2pPr lvl="1" algn="l" rtl="0">
              <a:lnSpc>
                <a:spcPct val="100000"/>
              </a:lnSpc>
              <a:spcBef>
                <a:spcPts val="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488" name="Google Shape;488;p16"/>
          <p:cNvSpPr txBox="1">
            <a:spLocks noGrp="1"/>
          </p:cNvSpPr>
          <p:nvPr>
            <p:ph type="dt" idx="10"/>
          </p:nvPr>
        </p:nvSpPr>
        <p:spPr>
          <a:xfrm>
            <a:off x="521550" y="4872453"/>
            <a:ext cx="41856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SzPts val="1100"/>
              <a:buNone/>
              <a:defRPr sz="500">
                <a:solidFill>
                  <a:schemeClr val="accent2"/>
                </a:solidFill>
                <a:latin typeface="Calibri"/>
                <a:ea typeface="Calibri"/>
                <a:cs typeface="Calibri"/>
                <a:sym typeface="Calibri"/>
              </a:defRPr>
            </a:lvl1pPr>
            <a:lvl2pPr marR="0" lvl="1"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89" name="Google Shape;489;p16"/>
          <p:cNvSpPr txBox="1">
            <a:spLocks noGrp="1"/>
          </p:cNvSpPr>
          <p:nvPr>
            <p:ph type="body" idx="1"/>
          </p:nvPr>
        </p:nvSpPr>
        <p:spPr>
          <a:xfrm>
            <a:off x="386100" y="2328723"/>
            <a:ext cx="3564600" cy="21435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300"/>
              </a:spcBef>
              <a:spcAft>
                <a:spcPts val="0"/>
              </a:spcAft>
              <a:buClr>
                <a:schemeClr val="lt1"/>
              </a:buClr>
              <a:buSzPts val="1500"/>
              <a:buFont typeface="Arial"/>
              <a:buNone/>
              <a:defRPr sz="15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300"/>
              </a:spcBef>
              <a:spcAft>
                <a:spcPts val="0"/>
              </a:spcAft>
              <a:buClr>
                <a:schemeClr val="lt1"/>
              </a:buClr>
              <a:buSzPts val="1400"/>
              <a:buFont typeface="Arial"/>
              <a:buNone/>
              <a:defRPr sz="1400" b="0" i="0" u="none" strike="noStrike" cap="none">
                <a:solidFill>
                  <a:schemeClr val="lt1"/>
                </a:solidFill>
                <a:latin typeface="Calibri"/>
                <a:ea typeface="Calibri"/>
                <a:cs typeface="Calibri"/>
                <a:sym typeface="Calibri"/>
              </a:defRPr>
            </a:lvl2pPr>
            <a:lvl3pPr marL="1371600" marR="0" lvl="2" indent="-317500" algn="l" rtl="0">
              <a:lnSpc>
                <a:spcPct val="90000"/>
              </a:lnSpc>
              <a:spcBef>
                <a:spcPts val="300"/>
              </a:spcBef>
              <a:spcAft>
                <a:spcPts val="0"/>
              </a:spcAft>
              <a:buClr>
                <a:schemeClr val="lt1"/>
              </a:buClr>
              <a:buSzPts val="1400"/>
              <a:buFont typeface="Arial"/>
              <a:buChar char="•"/>
              <a:defRPr sz="1400" b="1" i="0" u="none" strike="noStrike" cap="none">
                <a:solidFill>
                  <a:schemeClr val="lt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600"/>
              </a:spcBef>
              <a:spcAft>
                <a:spcPts val="0"/>
              </a:spcAft>
              <a:buClr>
                <a:schemeClr val="lt1"/>
              </a:buClr>
              <a:buSzPts val="1500"/>
              <a:buFont typeface="Arial"/>
              <a:buNone/>
              <a:defRPr sz="1500" b="1"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rgbClr val="FF0000"/>
              </a:buClr>
              <a:buSzPts val="1400"/>
              <a:buFont typeface="Arial"/>
              <a:buChar char="•"/>
              <a:defRPr sz="1400" b="0" i="0" u="none" strike="noStrike" cap="none">
                <a:solidFill>
                  <a:srgbClr val="FF0000"/>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grpSp>
        <p:nvGrpSpPr>
          <p:cNvPr id="490" name="Google Shape;490;p16"/>
          <p:cNvGrpSpPr/>
          <p:nvPr/>
        </p:nvGrpSpPr>
        <p:grpSpPr>
          <a:xfrm>
            <a:off x="-1530678" y="653649"/>
            <a:ext cx="1026225" cy="1698128"/>
            <a:chOff x="-1836712" y="2937191"/>
            <a:chExt cx="1368300" cy="2264171"/>
          </a:xfrm>
        </p:grpSpPr>
        <p:pic>
          <p:nvPicPr>
            <p:cNvPr id="491" name="Google Shape;491;p16" descr="icon_camera_circle.png"/>
            <p:cNvPicPr preferRelativeResize="0"/>
            <p:nvPr/>
          </p:nvPicPr>
          <p:blipFill rotWithShape="1">
            <a:blip r:embed="rId5">
              <a:alphaModFix/>
            </a:blip>
            <a:srcRect/>
            <a:stretch/>
          </p:blipFill>
          <p:spPr>
            <a:xfrm>
              <a:off x="-1728699" y="2937191"/>
              <a:ext cx="640111" cy="640111"/>
            </a:xfrm>
            <a:prstGeom prst="rect">
              <a:avLst/>
            </a:prstGeom>
            <a:noFill/>
            <a:ln>
              <a:noFill/>
            </a:ln>
          </p:spPr>
        </p:pic>
        <p:sp>
          <p:nvSpPr>
            <p:cNvPr id="492" name="Google Shape;492;p16"/>
            <p:cNvSpPr txBox="1"/>
            <p:nvPr/>
          </p:nvSpPr>
          <p:spPr>
            <a:xfrm>
              <a:off x="-1836712" y="3677962"/>
              <a:ext cx="1368300" cy="1523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To change the photographic image to the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&gt;Right Click over slide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&gt;format background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&gt;picture or texture fill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Calibri"/>
                  <a:ea typeface="Calibri"/>
                  <a:cs typeface="Calibri"/>
                  <a:sym typeface="Calibri"/>
                </a:rPr>
                <a:t>&gt;select image from  </a:t>
              </a:r>
              <a:br>
                <a:rPr lang="en-GB" sz="800" b="0" i="0" u="none" strike="noStrike" cap="none">
                  <a:solidFill>
                    <a:srgbClr val="000000"/>
                  </a:solidFill>
                  <a:latin typeface="Calibri"/>
                  <a:ea typeface="Calibri"/>
                  <a:cs typeface="Calibri"/>
                  <a:sym typeface="Calibri"/>
                </a:rPr>
              </a:br>
              <a:r>
                <a:rPr lang="en-GB" sz="800" b="0" i="0" u="none" strike="noStrike" cap="none">
                  <a:solidFill>
                    <a:srgbClr val="000000"/>
                  </a:solidFill>
                  <a:latin typeface="Calibri"/>
                  <a:ea typeface="Calibri"/>
                  <a:cs typeface="Calibri"/>
                  <a:sym typeface="Calibri"/>
                </a:rPr>
                <a:t>  your file</a:t>
              </a:r>
              <a:endParaRPr sz="800" b="0" i="0" u="none" strike="noStrike" cap="none">
                <a:solidFill>
                  <a:srgbClr val="000000"/>
                </a:solidFill>
                <a:latin typeface="Calibri"/>
                <a:ea typeface="Calibri"/>
                <a:cs typeface="Calibri"/>
                <a:sym typeface="Calibri"/>
              </a:endParaRPr>
            </a:p>
          </p:txBody>
        </p:sp>
        <p:pic>
          <p:nvPicPr>
            <p:cNvPr id="493" name="Google Shape;493;p16" descr="icon_information-white.png"/>
            <p:cNvPicPr preferRelativeResize="0"/>
            <p:nvPr/>
          </p:nvPicPr>
          <p:blipFill rotWithShape="1">
            <a:blip r:embed="rId3">
              <a:alphaModFix/>
            </a:blip>
            <a:srcRect/>
            <a:stretch/>
          </p:blipFill>
          <p:spPr>
            <a:xfrm>
              <a:off x="-1728699" y="3245911"/>
              <a:ext cx="121592" cy="320113"/>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adlet.com/angeladwane/Algebra202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geogebra.org/classic/nbnhsqcp"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pdst.ie/schoolsupport"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s://padlet.com/angeladwane/Algebra2020" TargetMode="External"/><Relationship Id="rId7"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hyperlink" Target="https://www.geogebra.org/classic/nbnhsqcp"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hyperlink" Target="https://www.geogebra.org/classic/nbnhsqcp"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geogebra.org/classic/nbnhsqcp" TargetMode="External"/><Relationship Id="rId2" Type="http://schemas.openxmlformats.org/officeDocument/2006/relationships/notesSlide" Target="../notesSlides/notesSlide44.xml"/><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hyperlink" Target="https://www.geogebra.org/m/zj5ryyUp" TargetMode="External"/><Relationship Id="rId7"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14.xml"/><Relationship Id="rId6" Type="http://schemas.openxmlformats.org/officeDocument/2006/relationships/hyperlink" Target="https://www.geogebra.org/classic/nbnhsqcp" TargetMode="External"/><Relationship Id="rId5" Type="http://schemas.openxmlformats.org/officeDocument/2006/relationships/image" Target="../media/image38.png"/><Relationship Id="rId4" Type="http://schemas.openxmlformats.org/officeDocument/2006/relationships/hyperlink" Target="https://www.geogebra.org/classic/a6cddta6"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5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8" Type="http://schemas.openxmlformats.org/officeDocument/2006/relationships/image" Target="../media/image44.jpg"/><Relationship Id="rId13" Type="http://schemas.openxmlformats.org/officeDocument/2006/relationships/slide" Target="slide59.xml"/><Relationship Id="rId18" Type="http://schemas.openxmlformats.org/officeDocument/2006/relationships/image" Target="../media/image49.jpg"/><Relationship Id="rId3" Type="http://schemas.openxmlformats.org/officeDocument/2006/relationships/slide" Target="slide61.xml"/><Relationship Id="rId7" Type="http://schemas.openxmlformats.org/officeDocument/2006/relationships/slide" Target="slide56.xml"/><Relationship Id="rId12" Type="http://schemas.openxmlformats.org/officeDocument/2006/relationships/image" Target="../media/image46.jpg"/><Relationship Id="rId17" Type="http://schemas.openxmlformats.org/officeDocument/2006/relationships/slide" Target="slide58.xml"/><Relationship Id="rId2" Type="http://schemas.openxmlformats.org/officeDocument/2006/relationships/notesSlide" Target="../notesSlides/notesSlide55.xml"/><Relationship Id="rId16" Type="http://schemas.openxmlformats.org/officeDocument/2006/relationships/image" Target="../media/image48.jpg"/><Relationship Id="rId1" Type="http://schemas.openxmlformats.org/officeDocument/2006/relationships/slideLayout" Target="../slideLayouts/slideLayout14.xml"/><Relationship Id="rId6" Type="http://schemas.openxmlformats.org/officeDocument/2006/relationships/image" Target="../media/image43.jpg"/><Relationship Id="rId11" Type="http://schemas.openxmlformats.org/officeDocument/2006/relationships/slide" Target="slide60.xml"/><Relationship Id="rId5" Type="http://schemas.openxmlformats.org/officeDocument/2006/relationships/slide" Target="slide63.xml"/><Relationship Id="rId15" Type="http://schemas.openxmlformats.org/officeDocument/2006/relationships/slide" Target="slide62.xml"/><Relationship Id="rId10" Type="http://schemas.openxmlformats.org/officeDocument/2006/relationships/image" Target="../media/image45.jpg"/><Relationship Id="rId4" Type="http://schemas.openxmlformats.org/officeDocument/2006/relationships/image" Target="../media/image42.jpg"/><Relationship Id="rId9" Type="http://schemas.openxmlformats.org/officeDocument/2006/relationships/slide" Target="slide57.xml"/><Relationship Id="rId14" Type="http://schemas.openxmlformats.org/officeDocument/2006/relationships/image" Target="../media/image47.jpg"/></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6.xml"/><Relationship Id="rId1" Type="http://schemas.openxmlformats.org/officeDocument/2006/relationships/slideLayout" Target="../slideLayouts/slideLayout14.xml"/><Relationship Id="rId5" Type="http://schemas.openxmlformats.org/officeDocument/2006/relationships/image" Target="../media/image44.jpg"/><Relationship Id="rId4" Type="http://schemas.openxmlformats.org/officeDocument/2006/relationships/image" Target="../media/image50.jpg"/></Relationships>
</file>

<file path=ppt/slides/_rels/slide57.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7.xml"/><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51.jpg"/></Relationships>
</file>

<file path=ppt/slides/_rels/slide58.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8.xml"/><Relationship Id="rId1" Type="http://schemas.openxmlformats.org/officeDocument/2006/relationships/slideLayout" Target="../slideLayouts/slideLayout14.xml"/><Relationship Id="rId5" Type="http://schemas.openxmlformats.org/officeDocument/2006/relationships/image" Target="../media/image49.jpg"/><Relationship Id="rId4" Type="http://schemas.openxmlformats.org/officeDocument/2006/relationships/image" Target="../media/image52.jpg"/></Relationships>
</file>

<file path=ppt/slides/_rels/slide5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9.xml"/><Relationship Id="rId1" Type="http://schemas.openxmlformats.org/officeDocument/2006/relationships/slideLayout" Target="../slideLayouts/slideLayout14.xml"/><Relationship Id="rId6" Type="http://schemas.openxmlformats.org/officeDocument/2006/relationships/image" Target="../media/image47.jpg"/><Relationship Id="rId5" Type="http://schemas.openxmlformats.org/officeDocument/2006/relationships/image" Target="../media/image54.jpg"/><Relationship Id="rId4" Type="http://schemas.openxmlformats.org/officeDocument/2006/relationships/slide" Target="sl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60.xml"/><Relationship Id="rId1" Type="http://schemas.openxmlformats.org/officeDocument/2006/relationships/slideLayout" Target="../slideLayouts/slideLayout14.xml"/><Relationship Id="rId5" Type="http://schemas.openxmlformats.org/officeDocument/2006/relationships/image" Target="../media/image46.jpg"/><Relationship Id="rId4" Type="http://schemas.openxmlformats.org/officeDocument/2006/relationships/image" Target="../media/image55.jpg"/></Relationships>
</file>

<file path=ppt/slides/_rels/slide6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61.xml"/><Relationship Id="rId1" Type="http://schemas.openxmlformats.org/officeDocument/2006/relationships/slideLayout" Target="../slideLayouts/slideLayout14.xml"/><Relationship Id="rId5" Type="http://schemas.openxmlformats.org/officeDocument/2006/relationships/image" Target="../media/image56.jpg"/><Relationship Id="rId4" Type="http://schemas.openxmlformats.org/officeDocument/2006/relationships/slide" Target="slide55.xml"/></Relationships>
</file>

<file path=ppt/slides/_rels/slide62.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62.xml"/><Relationship Id="rId1" Type="http://schemas.openxmlformats.org/officeDocument/2006/relationships/slideLayout" Target="../slideLayouts/slideLayout14.xml"/><Relationship Id="rId5" Type="http://schemas.openxmlformats.org/officeDocument/2006/relationships/image" Target="../media/image48.jpg"/><Relationship Id="rId4" Type="http://schemas.openxmlformats.org/officeDocument/2006/relationships/image" Target="../media/image57.jpg"/></Relationships>
</file>

<file path=ppt/slides/_rels/slide63.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image" Target="../media/image43.jpg"/><Relationship Id="rId4" Type="http://schemas.openxmlformats.org/officeDocument/2006/relationships/image" Target="../media/image58.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60.jp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image" Target="../media/image61.jpg"/></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6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hyperlink" Target="https://www.projectmaths.ie/documents/T&amp;L/TheUnitCircle.pdf?strand" TargetMode="External"/><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fMO2Vk_c-M" TargetMode="External"/><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17"/>
          <p:cNvSpPr txBox="1">
            <a:spLocks noGrp="1"/>
          </p:cNvSpPr>
          <p:nvPr>
            <p:ph type="title"/>
          </p:nvPr>
        </p:nvSpPr>
        <p:spPr>
          <a:xfrm>
            <a:off x="5221340" y="1842356"/>
            <a:ext cx="3468300" cy="14460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SzPts val="3000"/>
              <a:buNone/>
            </a:pPr>
            <a:r>
              <a:rPr lang="en-GB"/>
              <a:t>Algebra through the Lens of Functions</a:t>
            </a:r>
            <a:endParaRPr/>
          </a:p>
        </p:txBody>
      </p:sp>
      <p:sp>
        <p:nvSpPr>
          <p:cNvPr id="499" name="Google Shape;499;p17"/>
          <p:cNvSpPr txBox="1"/>
          <p:nvPr/>
        </p:nvSpPr>
        <p:spPr>
          <a:xfrm>
            <a:off x="5221340" y="3599718"/>
            <a:ext cx="2922600" cy="369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3000"/>
              <a:buFont typeface="Calibri"/>
              <a:buNone/>
            </a:pPr>
            <a:r>
              <a:rPr lang="en-GB" sz="1800">
                <a:solidFill>
                  <a:schemeClr val="lt1"/>
                </a:solidFill>
                <a:highlight>
                  <a:srgbClr val="FFE599"/>
                </a:highlight>
                <a:latin typeface="Calibri"/>
                <a:ea typeface="Calibri"/>
                <a:cs typeface="Calibri"/>
                <a:sym typeface="Calibri"/>
              </a:rPr>
              <a:t>advisorname@pdst.ie</a:t>
            </a:r>
            <a:endParaRPr>
              <a:highlight>
                <a:srgbClr val="FFE599"/>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3"/>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Chief Examiners Report JC 2015</a:t>
            </a:r>
            <a:endParaRPr sz="3000">
              <a:solidFill>
                <a:srgbClr val="40875C"/>
              </a:solidFill>
            </a:endParaRPr>
          </a:p>
        </p:txBody>
      </p:sp>
      <p:sp>
        <p:nvSpPr>
          <p:cNvPr id="624" name="Google Shape;624;p33"/>
          <p:cNvSpPr txBox="1">
            <a:spLocks noGrp="1"/>
          </p:cNvSpPr>
          <p:nvPr>
            <p:ph type="body" idx="1"/>
          </p:nvPr>
        </p:nvSpPr>
        <p:spPr>
          <a:xfrm>
            <a:off x="386100" y="1697950"/>
            <a:ext cx="8490900" cy="30693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Clr>
                <a:schemeClr val="dk1"/>
              </a:buClr>
              <a:buSzPts val="1100"/>
              <a:buFont typeface="Arial"/>
              <a:buNone/>
            </a:pPr>
            <a:r>
              <a:rPr lang="en-GB" sz="2400" i="1">
                <a:solidFill>
                  <a:srgbClr val="12436F"/>
                </a:solidFill>
              </a:rPr>
              <a:t>“2x was often confused with x</a:t>
            </a:r>
            <a:r>
              <a:rPr lang="en-GB" sz="2400" i="1" baseline="30000">
                <a:solidFill>
                  <a:srgbClr val="12436F"/>
                </a:solidFill>
              </a:rPr>
              <a:t>2</a:t>
            </a:r>
            <a:r>
              <a:rPr lang="en-GB" sz="2400" i="1">
                <a:solidFill>
                  <a:srgbClr val="12436F"/>
                </a:solidFill>
              </a:rPr>
              <a:t>” (JC HL)</a:t>
            </a:r>
            <a:endParaRPr sz="2400" i="1">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i="1">
                <a:solidFill>
                  <a:srgbClr val="12436F"/>
                </a:solidFill>
              </a:rPr>
              <a:t>“Those who did use algebraic manipulation often displayed a general idea of what to do, but were unable to carry out the procedures accurately” (JC OL)</a:t>
            </a:r>
            <a:endParaRPr sz="2400" i="1">
              <a:solidFill>
                <a:srgbClr val="12436F"/>
              </a:solidFill>
            </a:endParaRPr>
          </a:p>
          <a:p>
            <a:pPr marL="0" lvl="0" indent="0" algn="just" rtl="0">
              <a:lnSpc>
                <a:spcPct val="115000"/>
              </a:lnSpc>
              <a:spcBef>
                <a:spcPts val="300"/>
              </a:spcBef>
              <a:spcAft>
                <a:spcPts val="0"/>
              </a:spcAft>
              <a:buNone/>
            </a:pPr>
            <a:r>
              <a:rPr lang="en-GB" sz="2400" i="1">
                <a:solidFill>
                  <a:srgbClr val="12436F"/>
                </a:solidFill>
              </a:rPr>
              <a:t>“candidates appeared to have difficulty understanding the significance of m and c when a line is written in the form y = mx + c.”(JC HL &amp; OL)</a:t>
            </a:r>
            <a:endParaRPr sz="2400" i="1">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i="1">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i="1">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i="1">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4"/>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Chief Examiners Report LC 2015</a:t>
            </a:r>
            <a:endParaRPr sz="3000">
              <a:solidFill>
                <a:srgbClr val="40875C"/>
              </a:solidFill>
            </a:endParaRPr>
          </a:p>
        </p:txBody>
      </p:sp>
      <p:sp>
        <p:nvSpPr>
          <p:cNvPr id="630" name="Google Shape;630;p34"/>
          <p:cNvSpPr txBox="1">
            <a:spLocks noGrp="1"/>
          </p:cNvSpPr>
          <p:nvPr>
            <p:ph type="body" idx="1"/>
          </p:nvPr>
        </p:nvSpPr>
        <p:spPr>
          <a:xfrm>
            <a:off x="386100" y="1697950"/>
            <a:ext cx="8490900" cy="30693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i="1">
                <a:solidFill>
                  <a:srgbClr val="12436F"/>
                </a:solidFill>
              </a:rPr>
              <a:t>“The idea of a function cuts across all of the syllabus strands, and might be profitably learned in this way rather than as a stand-alone strand in itself. It could be pointed out that the majority of these skills and concepts should be acquired at junior cycle and that all that should be needed as one progresses through the Leaving Certificate course is that they be consolidated and improved”</a:t>
            </a: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35"/>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Problem Solving </a:t>
            </a:r>
            <a:endParaRPr sz="3000">
              <a:solidFill>
                <a:srgbClr val="40875C"/>
              </a:solidFill>
            </a:endParaRPr>
          </a:p>
        </p:txBody>
      </p:sp>
      <p:pic>
        <p:nvPicPr>
          <p:cNvPr id="636" name="Google Shape;636;p35"/>
          <p:cNvPicPr preferRelativeResize="0"/>
          <p:nvPr/>
        </p:nvPicPr>
        <p:blipFill>
          <a:blip r:embed="rId3">
            <a:alphaModFix/>
          </a:blip>
          <a:stretch>
            <a:fillRect/>
          </a:stretch>
        </p:blipFill>
        <p:spPr>
          <a:xfrm>
            <a:off x="116625" y="1647577"/>
            <a:ext cx="2728100" cy="2193600"/>
          </a:xfrm>
          <a:prstGeom prst="rect">
            <a:avLst/>
          </a:prstGeom>
          <a:noFill/>
          <a:ln>
            <a:noFill/>
          </a:ln>
        </p:spPr>
      </p:pic>
      <p:pic>
        <p:nvPicPr>
          <p:cNvPr id="637" name="Google Shape;637;p35"/>
          <p:cNvPicPr preferRelativeResize="0"/>
          <p:nvPr/>
        </p:nvPicPr>
        <p:blipFill>
          <a:blip r:embed="rId4">
            <a:alphaModFix/>
          </a:blip>
          <a:stretch>
            <a:fillRect/>
          </a:stretch>
        </p:blipFill>
        <p:spPr>
          <a:xfrm>
            <a:off x="2755550" y="1389150"/>
            <a:ext cx="4876177" cy="3570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6"/>
          <p:cNvSpPr txBox="1">
            <a:spLocks noGrp="1"/>
          </p:cNvSpPr>
          <p:nvPr>
            <p:ph type="title"/>
          </p:nvPr>
        </p:nvSpPr>
        <p:spPr>
          <a:xfrm>
            <a:off x="386100" y="673200"/>
            <a:ext cx="8028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t>Introducing Quadratic Functions</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7"/>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JC Specification</a:t>
            </a:r>
            <a:endParaRPr sz="3000">
              <a:solidFill>
                <a:srgbClr val="40875C"/>
              </a:solidFill>
            </a:endParaRPr>
          </a:p>
        </p:txBody>
      </p:sp>
      <p:sp>
        <p:nvSpPr>
          <p:cNvPr id="648" name="Google Shape;648;p37"/>
          <p:cNvSpPr txBox="1"/>
          <p:nvPr/>
        </p:nvSpPr>
        <p:spPr>
          <a:xfrm>
            <a:off x="125850" y="1748275"/>
            <a:ext cx="8892300" cy="2793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50000"/>
              </a:lnSpc>
              <a:spcBef>
                <a:spcPts val="300"/>
              </a:spcBef>
              <a:spcAft>
                <a:spcPts val="0"/>
              </a:spcAft>
              <a:buNone/>
            </a:pPr>
            <a:r>
              <a:rPr lang="en-GB" sz="2000" b="1"/>
              <a:t>AF1: </a:t>
            </a:r>
            <a:r>
              <a:rPr lang="en-GB" sz="2400">
                <a:latin typeface="Calibri"/>
                <a:ea typeface="Calibri"/>
                <a:cs typeface="Calibri"/>
                <a:sym typeface="Calibri"/>
              </a:rPr>
              <a:t>Students should </a:t>
            </a:r>
            <a:r>
              <a:rPr lang="en-GB" sz="2400" b="1">
                <a:latin typeface="Calibri"/>
                <a:ea typeface="Calibri"/>
                <a:cs typeface="Calibri"/>
                <a:sym typeface="Calibri"/>
              </a:rPr>
              <a:t>investigate</a:t>
            </a:r>
            <a:r>
              <a:rPr lang="en-GB" sz="2400">
                <a:latin typeface="Calibri"/>
                <a:ea typeface="Calibri"/>
                <a:cs typeface="Calibri"/>
                <a:sym typeface="Calibri"/>
              </a:rPr>
              <a:t> patterns and relationships:</a:t>
            </a:r>
            <a:endParaRPr sz="2400">
              <a:latin typeface="Calibri"/>
              <a:ea typeface="Calibri"/>
              <a:cs typeface="Calibri"/>
              <a:sym typeface="Calibri"/>
            </a:endParaRPr>
          </a:p>
          <a:p>
            <a:pPr marL="457200" lvl="0" indent="-381000" algn="just" rtl="0">
              <a:lnSpc>
                <a:spcPct val="115000"/>
              </a:lnSpc>
              <a:spcBef>
                <a:spcPts val="300"/>
              </a:spcBef>
              <a:spcAft>
                <a:spcPts val="0"/>
              </a:spcAft>
              <a:buClr>
                <a:srgbClr val="000000"/>
              </a:buClr>
              <a:buSzPts val="2400"/>
              <a:buFont typeface="Calibri"/>
              <a:buAutoNum type="alphaLcPeriod"/>
            </a:pPr>
            <a:r>
              <a:rPr lang="en-GB" sz="2400">
                <a:latin typeface="Calibri"/>
                <a:ea typeface="Calibri"/>
                <a:cs typeface="Calibri"/>
                <a:sym typeface="Calibri"/>
              </a:rPr>
              <a:t>represent these patterns and relationships in tables and graphs</a:t>
            </a:r>
            <a:endParaRPr sz="2400">
              <a:latin typeface="Calibri"/>
              <a:ea typeface="Calibri"/>
              <a:cs typeface="Calibri"/>
              <a:sym typeface="Calibri"/>
            </a:endParaRPr>
          </a:p>
          <a:p>
            <a:pPr marL="457200" lvl="0" indent="-381000" algn="just" rtl="0">
              <a:lnSpc>
                <a:spcPct val="115000"/>
              </a:lnSpc>
              <a:spcBef>
                <a:spcPts val="0"/>
              </a:spcBef>
              <a:spcAft>
                <a:spcPts val="0"/>
              </a:spcAft>
              <a:buClr>
                <a:srgbClr val="000000"/>
              </a:buClr>
              <a:buSzPts val="2400"/>
              <a:buFont typeface="Calibri"/>
              <a:buAutoNum type="alphaLcPeriod"/>
            </a:pPr>
            <a:r>
              <a:rPr lang="en-GB" sz="2400" b="1">
                <a:latin typeface="Calibri"/>
                <a:ea typeface="Calibri"/>
                <a:cs typeface="Calibri"/>
                <a:sym typeface="Calibri"/>
              </a:rPr>
              <a:t>generate</a:t>
            </a:r>
            <a:r>
              <a:rPr lang="en-GB" sz="2400">
                <a:latin typeface="Calibri"/>
                <a:ea typeface="Calibri"/>
                <a:cs typeface="Calibri"/>
                <a:sym typeface="Calibri"/>
              </a:rPr>
              <a:t> a generalised expression in words and algebraic expressions and fluently convert between each representation </a:t>
            </a:r>
            <a:endParaRPr sz="2400">
              <a:latin typeface="Calibri"/>
              <a:ea typeface="Calibri"/>
              <a:cs typeface="Calibri"/>
              <a:sym typeface="Calibri"/>
            </a:endParaRPr>
          </a:p>
          <a:p>
            <a:pPr marL="457200" lvl="0" indent="-381000" algn="just" rtl="0">
              <a:lnSpc>
                <a:spcPct val="115000"/>
              </a:lnSpc>
              <a:spcBef>
                <a:spcPts val="0"/>
              </a:spcBef>
              <a:spcAft>
                <a:spcPts val="0"/>
              </a:spcAft>
              <a:buClr>
                <a:srgbClr val="000000"/>
              </a:buClr>
              <a:buSzPts val="2400"/>
              <a:buFont typeface="Calibri"/>
              <a:buAutoNum type="alphaLcPeriod"/>
            </a:pPr>
            <a:r>
              <a:rPr lang="en-GB" sz="2400" b="1">
                <a:latin typeface="Calibri"/>
                <a:ea typeface="Calibri"/>
                <a:cs typeface="Calibri"/>
                <a:sym typeface="Calibri"/>
              </a:rPr>
              <a:t>categorise patterns </a:t>
            </a:r>
            <a:r>
              <a:rPr lang="en-GB" sz="2400">
                <a:latin typeface="Calibri"/>
                <a:ea typeface="Calibri"/>
                <a:cs typeface="Calibri"/>
                <a:sym typeface="Calibri"/>
              </a:rPr>
              <a:t>as linear, non-linear, quadratic, and exponential using their defining characteristics</a:t>
            </a:r>
            <a:endParaRPr sz="2400">
              <a:latin typeface="Calibri"/>
              <a:ea typeface="Calibri"/>
              <a:cs typeface="Calibri"/>
              <a:sym typeface="Calibri"/>
            </a:endParaRPr>
          </a:p>
          <a:p>
            <a:pPr marL="0" lvl="0" indent="0" algn="just" rtl="0">
              <a:lnSpc>
                <a:spcPct val="150000"/>
              </a:lnSpc>
              <a:spcBef>
                <a:spcPts val="300"/>
              </a:spcBef>
              <a:spcAft>
                <a:spcPts val="0"/>
              </a:spcAft>
              <a:buNone/>
            </a:pPr>
            <a:endParaRPr sz="2000" b="1">
              <a:solidFill>
                <a:srgbClr val="12436F"/>
              </a:solidFill>
            </a:endParaRPr>
          </a:p>
          <a:p>
            <a:pPr marL="0" lvl="0" indent="0" algn="just" rtl="0">
              <a:lnSpc>
                <a:spcPct val="150000"/>
              </a:lnSpc>
              <a:spcBef>
                <a:spcPts val="300"/>
              </a:spcBef>
              <a:spcAft>
                <a:spcPts val="0"/>
              </a:spcAft>
              <a:buNone/>
            </a:pPr>
            <a:endParaRPr sz="2000" i="1">
              <a:solidFill>
                <a:srgbClr val="12436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652"/>
        <p:cNvGrpSpPr/>
        <p:nvPr/>
      </p:nvGrpSpPr>
      <p:grpSpPr>
        <a:xfrm>
          <a:off x="0" y="0"/>
          <a:ext cx="0" cy="0"/>
          <a:chOff x="0" y="0"/>
          <a:chExt cx="0" cy="0"/>
        </a:xfrm>
      </p:grpSpPr>
      <p:sp>
        <p:nvSpPr>
          <p:cNvPr id="653" name="Google Shape;653;p38"/>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JC Specification</a:t>
            </a:r>
            <a:endParaRPr sz="3000">
              <a:solidFill>
                <a:srgbClr val="40875C"/>
              </a:solidFill>
            </a:endParaRPr>
          </a:p>
        </p:txBody>
      </p:sp>
      <p:sp>
        <p:nvSpPr>
          <p:cNvPr id="654" name="Google Shape;654;p38"/>
          <p:cNvSpPr txBox="1">
            <a:spLocks noGrp="1"/>
          </p:cNvSpPr>
          <p:nvPr>
            <p:ph type="body" idx="1"/>
          </p:nvPr>
        </p:nvSpPr>
        <p:spPr>
          <a:xfrm>
            <a:off x="386100" y="1697950"/>
            <a:ext cx="8490900" cy="30693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a:solidFill>
                  <a:srgbClr val="12436F"/>
                </a:solidFill>
              </a:rPr>
              <a:t>Students should </a:t>
            </a:r>
            <a:r>
              <a:rPr lang="en-GB" sz="2400" b="1">
                <a:solidFill>
                  <a:srgbClr val="12436F"/>
                </a:solidFill>
              </a:rPr>
              <a:t>investigate</a:t>
            </a:r>
            <a:r>
              <a:rPr lang="en-GB" sz="2400">
                <a:solidFill>
                  <a:srgbClr val="12436F"/>
                </a:solidFill>
              </a:rPr>
              <a:t> patterns and relationships:</a:t>
            </a:r>
            <a:endParaRPr sz="2400">
              <a:solidFill>
                <a:srgbClr val="12436F"/>
              </a:solidFill>
            </a:endParaRPr>
          </a:p>
          <a:p>
            <a:pPr marL="457200" lvl="0" indent="-381000" algn="just" rtl="0">
              <a:lnSpc>
                <a:spcPct val="115000"/>
              </a:lnSpc>
              <a:spcBef>
                <a:spcPts val="300"/>
              </a:spcBef>
              <a:spcAft>
                <a:spcPts val="0"/>
              </a:spcAft>
              <a:buClr>
                <a:srgbClr val="12436F"/>
              </a:buClr>
              <a:buSzPts val="2400"/>
              <a:buFont typeface="Calibri"/>
              <a:buAutoNum type="alphaLcPeriod"/>
            </a:pPr>
            <a:r>
              <a:rPr lang="en-GB" sz="2400">
                <a:solidFill>
                  <a:srgbClr val="12436F"/>
                </a:solidFill>
              </a:rPr>
              <a:t>represent these patterns and relationships in tables and graphs</a:t>
            </a:r>
            <a:endParaRPr sz="2400">
              <a:solidFill>
                <a:srgbClr val="12436F"/>
              </a:solidFill>
            </a:endParaRPr>
          </a:p>
          <a:p>
            <a:pPr marL="457200" lvl="0" indent="-381000" algn="just" rtl="0">
              <a:lnSpc>
                <a:spcPct val="115000"/>
              </a:lnSpc>
              <a:spcBef>
                <a:spcPts val="0"/>
              </a:spcBef>
              <a:spcAft>
                <a:spcPts val="0"/>
              </a:spcAft>
              <a:buClr>
                <a:srgbClr val="12436F"/>
              </a:buClr>
              <a:buSzPts val="2400"/>
              <a:buFont typeface="Calibri"/>
              <a:buAutoNum type="alphaLcPeriod"/>
            </a:pPr>
            <a:r>
              <a:rPr lang="en-GB" sz="2400" b="1">
                <a:solidFill>
                  <a:srgbClr val="12436F"/>
                </a:solidFill>
              </a:rPr>
              <a:t>generate</a:t>
            </a:r>
            <a:r>
              <a:rPr lang="en-GB" sz="2400">
                <a:solidFill>
                  <a:srgbClr val="12436F"/>
                </a:solidFill>
              </a:rPr>
              <a:t> a generalised expression in words and algebraic expressions and fluently convert between each representation </a:t>
            </a:r>
            <a:endParaRPr sz="2400">
              <a:solidFill>
                <a:srgbClr val="12436F"/>
              </a:solidFill>
            </a:endParaRPr>
          </a:p>
          <a:p>
            <a:pPr marL="457200" lvl="0" indent="-381000" algn="just" rtl="0">
              <a:lnSpc>
                <a:spcPct val="115000"/>
              </a:lnSpc>
              <a:spcBef>
                <a:spcPts val="0"/>
              </a:spcBef>
              <a:spcAft>
                <a:spcPts val="0"/>
              </a:spcAft>
              <a:buClr>
                <a:srgbClr val="12436F"/>
              </a:buClr>
              <a:buSzPts val="2400"/>
              <a:buFont typeface="Calibri"/>
              <a:buAutoNum type="alphaLcPeriod"/>
            </a:pPr>
            <a:r>
              <a:rPr lang="en-GB" sz="2400" b="1">
                <a:solidFill>
                  <a:srgbClr val="12436F"/>
                </a:solidFill>
              </a:rPr>
              <a:t>categorise patterns </a:t>
            </a:r>
            <a:r>
              <a:rPr lang="en-GB" sz="2400">
                <a:solidFill>
                  <a:srgbClr val="12436F"/>
                </a:solidFill>
              </a:rPr>
              <a:t>as linear, non-linear, quadratic, and exponential using their defining characteristics</a:t>
            </a:r>
            <a:endParaRPr sz="2400">
              <a:solidFill>
                <a:srgbClr val="12436F"/>
              </a:solidFill>
            </a:endParaRPr>
          </a:p>
          <a:p>
            <a:pPr marL="457200" lvl="0" indent="0" algn="just" rtl="0">
              <a:lnSpc>
                <a:spcPct val="115000"/>
              </a:lnSpc>
              <a:spcBef>
                <a:spcPts val="300"/>
              </a:spcBef>
              <a:spcAft>
                <a:spcPts val="0"/>
              </a:spcAft>
              <a:buNone/>
            </a:pPr>
            <a:r>
              <a:rPr lang="en-GB" sz="2400" i="1">
                <a:solidFill>
                  <a:srgbClr val="12436F"/>
                </a:solidFill>
              </a:rPr>
              <a:t>-JC Specification page 18 AF1</a:t>
            </a:r>
            <a:endParaRPr sz="2400">
              <a:solidFill>
                <a:srgbClr val="12436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39"/>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Prior Knowledge</a:t>
            </a:r>
            <a:endParaRPr sz="3000">
              <a:solidFill>
                <a:srgbClr val="40875C"/>
              </a:solidFill>
            </a:endParaRPr>
          </a:p>
        </p:txBody>
      </p:sp>
      <p:sp>
        <p:nvSpPr>
          <p:cNvPr id="660" name="Google Shape;660;p39"/>
          <p:cNvSpPr txBox="1">
            <a:spLocks noGrp="1"/>
          </p:cNvSpPr>
          <p:nvPr>
            <p:ph type="body" idx="1"/>
          </p:nvPr>
        </p:nvSpPr>
        <p:spPr>
          <a:xfrm>
            <a:off x="386100" y="1697950"/>
            <a:ext cx="8490900" cy="3069300"/>
          </a:xfrm>
          <a:prstGeom prst="rect">
            <a:avLst/>
          </a:prstGeom>
        </p:spPr>
        <p:txBody>
          <a:bodyPr spcFirstLastPara="1" wrap="square" lIns="0" tIns="0" rIns="0" bIns="0" anchor="t" anchorCtr="0">
            <a:noAutofit/>
          </a:bodyPr>
          <a:lstStyle/>
          <a:p>
            <a:pPr marL="457200" lvl="0" indent="-381000" algn="just" rtl="0">
              <a:lnSpc>
                <a:spcPct val="115000"/>
              </a:lnSpc>
              <a:spcBef>
                <a:spcPts val="300"/>
              </a:spcBef>
              <a:spcAft>
                <a:spcPts val="0"/>
              </a:spcAft>
              <a:buClr>
                <a:srgbClr val="12436F"/>
              </a:buClr>
              <a:buSzPts val="2400"/>
              <a:buChar char="●"/>
            </a:pPr>
            <a:r>
              <a:rPr lang="en-GB" sz="2400">
                <a:solidFill>
                  <a:srgbClr val="12436F"/>
                </a:solidFill>
              </a:rPr>
              <a:t>Exploration of linear patterns</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Creating and interpreting graphs of linear functions</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Critical points of a linear function</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Understanding of a variable and constant</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Rate of change of a linear function</a:t>
            </a:r>
            <a:endParaRPr sz="2400" i="1">
              <a:solidFill>
                <a:srgbClr val="12436F"/>
              </a:solidFill>
            </a:endParaRPr>
          </a:p>
        </p:txBody>
      </p:sp>
      <p:pic>
        <p:nvPicPr>
          <p:cNvPr id="661" name="Google Shape;661;p39"/>
          <p:cNvPicPr preferRelativeResize="0"/>
          <p:nvPr/>
        </p:nvPicPr>
        <p:blipFill>
          <a:blip r:embed="rId3">
            <a:alphaModFix/>
          </a:blip>
          <a:stretch>
            <a:fillRect/>
          </a:stretch>
        </p:blipFill>
        <p:spPr>
          <a:xfrm rot="919849">
            <a:off x="6584101" y="2748149"/>
            <a:ext cx="1640892" cy="22775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40"/>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Prior Knowledge</a:t>
            </a:r>
            <a:endParaRPr sz="3000">
              <a:solidFill>
                <a:srgbClr val="40875C"/>
              </a:solidFill>
            </a:endParaRPr>
          </a:p>
        </p:txBody>
      </p:sp>
      <p:pic>
        <p:nvPicPr>
          <p:cNvPr id="667" name="Google Shape;667;p40"/>
          <p:cNvPicPr preferRelativeResize="0"/>
          <p:nvPr/>
        </p:nvPicPr>
        <p:blipFill rotWithShape="1">
          <a:blip r:embed="rId3">
            <a:alphaModFix/>
          </a:blip>
          <a:srcRect r="22821" b="10281"/>
          <a:stretch/>
        </p:blipFill>
        <p:spPr>
          <a:xfrm>
            <a:off x="4572000" y="1382825"/>
            <a:ext cx="3322650" cy="2749325"/>
          </a:xfrm>
          <a:prstGeom prst="rect">
            <a:avLst/>
          </a:prstGeom>
          <a:noFill/>
          <a:ln>
            <a:noFill/>
          </a:ln>
        </p:spPr>
      </p:pic>
      <p:sp>
        <p:nvSpPr>
          <p:cNvPr id="668" name="Google Shape;668;p40"/>
          <p:cNvSpPr txBox="1">
            <a:spLocks noGrp="1"/>
          </p:cNvSpPr>
          <p:nvPr>
            <p:ph type="body" idx="1"/>
          </p:nvPr>
        </p:nvSpPr>
        <p:spPr>
          <a:xfrm>
            <a:off x="386100" y="1697950"/>
            <a:ext cx="8490900" cy="24342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a:solidFill>
                  <a:srgbClr val="12436F"/>
                </a:solidFill>
              </a:rPr>
              <a:t>Exploration of linear patterns:</a:t>
            </a:r>
            <a:endParaRPr sz="2400">
              <a:solidFill>
                <a:srgbClr val="12436F"/>
              </a:solidFill>
            </a:endParaRPr>
          </a:p>
          <a:p>
            <a:pPr marL="457200" lvl="0" indent="-381000" algn="just" rtl="0">
              <a:lnSpc>
                <a:spcPct val="115000"/>
              </a:lnSpc>
              <a:spcBef>
                <a:spcPts val="300"/>
              </a:spcBef>
              <a:spcAft>
                <a:spcPts val="0"/>
              </a:spcAft>
              <a:buClr>
                <a:srgbClr val="12436F"/>
              </a:buClr>
              <a:buSzPts val="2400"/>
              <a:buChar char="●"/>
            </a:pPr>
            <a:r>
              <a:rPr lang="en-GB" sz="2400">
                <a:solidFill>
                  <a:srgbClr val="12436F"/>
                </a:solidFill>
              </a:rPr>
              <a:t>Expressions</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Equivalence</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Distribution</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Multiple Representations</a:t>
            </a:r>
            <a:endParaRPr sz="2400">
              <a:solidFill>
                <a:srgbClr val="12436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1"/>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a:t>
            </a:r>
            <a:endParaRPr sz="3000">
              <a:solidFill>
                <a:srgbClr val="40875C"/>
              </a:solidFill>
            </a:endParaRPr>
          </a:p>
        </p:txBody>
      </p:sp>
      <p:sp>
        <p:nvSpPr>
          <p:cNvPr id="674" name="Google Shape;674;p41"/>
          <p:cNvSpPr txBox="1">
            <a:spLocks noGrp="1"/>
          </p:cNvSpPr>
          <p:nvPr>
            <p:ph type="body" idx="1"/>
          </p:nvPr>
        </p:nvSpPr>
        <p:spPr>
          <a:xfrm>
            <a:off x="386100" y="3846600"/>
            <a:ext cx="8490900" cy="9207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a:solidFill>
                  <a:srgbClr val="12436F"/>
                </a:solidFill>
              </a:rPr>
              <a:t>How many blocks in the 50th stage?</a:t>
            </a:r>
            <a:endParaRPr sz="2400">
              <a:solidFill>
                <a:srgbClr val="12436F"/>
              </a:solidFill>
            </a:endParaRPr>
          </a:p>
        </p:txBody>
      </p:sp>
      <p:pic>
        <p:nvPicPr>
          <p:cNvPr id="675" name="Google Shape;675;p41"/>
          <p:cNvPicPr preferRelativeResize="0"/>
          <p:nvPr/>
        </p:nvPicPr>
        <p:blipFill>
          <a:blip r:embed="rId3">
            <a:alphaModFix/>
          </a:blip>
          <a:stretch>
            <a:fillRect/>
          </a:stretch>
        </p:blipFill>
        <p:spPr>
          <a:xfrm>
            <a:off x="386100" y="1509175"/>
            <a:ext cx="5446800" cy="18795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a:t>
            </a:r>
            <a:endParaRPr sz="3000">
              <a:solidFill>
                <a:srgbClr val="40875C"/>
              </a:solidFill>
            </a:endParaRPr>
          </a:p>
        </p:txBody>
      </p:sp>
      <p:sp>
        <p:nvSpPr>
          <p:cNvPr id="681" name="Google Shape;681;p42"/>
          <p:cNvSpPr txBox="1">
            <a:spLocks noGrp="1"/>
          </p:cNvSpPr>
          <p:nvPr>
            <p:ph type="body" idx="1"/>
          </p:nvPr>
        </p:nvSpPr>
        <p:spPr>
          <a:xfrm>
            <a:off x="386100" y="3846600"/>
            <a:ext cx="8490900" cy="9207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a:solidFill>
                  <a:srgbClr val="12436F"/>
                </a:solidFill>
              </a:rPr>
              <a:t>How many blocks in the 50th stage?</a:t>
            </a:r>
            <a:endParaRPr sz="2400">
              <a:solidFill>
                <a:srgbClr val="12436F"/>
              </a:solidFill>
            </a:endParaRPr>
          </a:p>
        </p:txBody>
      </p:sp>
      <p:pic>
        <p:nvPicPr>
          <p:cNvPr id="682" name="Google Shape;682;p42"/>
          <p:cNvPicPr preferRelativeResize="0"/>
          <p:nvPr/>
        </p:nvPicPr>
        <p:blipFill>
          <a:blip r:embed="rId3">
            <a:alphaModFix/>
          </a:blip>
          <a:stretch>
            <a:fillRect/>
          </a:stretch>
        </p:blipFill>
        <p:spPr>
          <a:xfrm>
            <a:off x="386100" y="1580750"/>
            <a:ext cx="4636850" cy="1696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3"/>
          <p:cNvSpPr/>
          <p:nvPr/>
        </p:nvSpPr>
        <p:spPr>
          <a:xfrm>
            <a:off x="281875" y="1779642"/>
            <a:ext cx="8053500" cy="792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000" u="sng">
                <a:solidFill>
                  <a:schemeClr val="hlink"/>
                </a:solidFill>
                <a:latin typeface="Calibri"/>
                <a:ea typeface="Calibri"/>
                <a:cs typeface="Calibri"/>
                <a:sym typeface="Calibri"/>
                <a:hlinkClick r:id="rId3"/>
              </a:rPr>
              <a:t>https://padlet.com/angeladwane/Algebra2020</a:t>
            </a:r>
            <a:endParaRPr sz="3000">
              <a:latin typeface="Calibri"/>
              <a:ea typeface="Calibri"/>
              <a:cs typeface="Calibri"/>
              <a:sym typeface="Calibri"/>
            </a:endParaRPr>
          </a:p>
          <a:p>
            <a:pPr marL="0" marR="0" lvl="0" indent="0" algn="l" rtl="0">
              <a:lnSpc>
                <a:spcPct val="90000"/>
              </a:lnSpc>
              <a:spcBef>
                <a:spcPts val="0"/>
              </a:spcBef>
              <a:spcAft>
                <a:spcPts val="0"/>
              </a:spcAft>
              <a:buNone/>
            </a:pPr>
            <a:endParaRPr sz="3000">
              <a:latin typeface="Calibri"/>
              <a:ea typeface="Calibri"/>
              <a:cs typeface="Calibri"/>
              <a:sym typeface="Calibri"/>
            </a:endParaRPr>
          </a:p>
          <a:p>
            <a:pPr marL="0" marR="0" lvl="0" indent="0" algn="l" rtl="0">
              <a:lnSpc>
                <a:spcPct val="90000"/>
              </a:lnSpc>
              <a:spcBef>
                <a:spcPts val="0"/>
              </a:spcBef>
              <a:spcAft>
                <a:spcPts val="0"/>
              </a:spcAft>
              <a:buNone/>
            </a:pPr>
            <a:endParaRPr sz="2400">
              <a:latin typeface="Calibri"/>
              <a:ea typeface="Calibri"/>
              <a:cs typeface="Calibri"/>
              <a:sym typeface="Calibri"/>
            </a:endParaRPr>
          </a:p>
          <a:p>
            <a:pPr marL="0" marR="0" lvl="0" indent="0" algn="l" rtl="0">
              <a:lnSpc>
                <a:spcPct val="90000"/>
              </a:lnSpc>
              <a:spcBef>
                <a:spcPts val="0"/>
              </a:spcBef>
              <a:spcAft>
                <a:spcPts val="0"/>
              </a:spcAft>
              <a:buNone/>
            </a:pPr>
            <a:endParaRPr sz="2400" b="1" i="0" u="none" strike="noStrike" cap="none">
              <a:solidFill>
                <a:schemeClr val="dk2"/>
              </a:solidFill>
              <a:latin typeface="Calibri"/>
              <a:ea typeface="Calibri"/>
              <a:cs typeface="Calibri"/>
              <a:sym typeface="Calibri"/>
            </a:endParaRPr>
          </a:p>
        </p:txBody>
      </p:sp>
      <p:sp>
        <p:nvSpPr>
          <p:cNvPr id="552" name="Google Shape;552;p23"/>
          <p:cNvSpPr txBox="1">
            <a:spLocks noGrp="1"/>
          </p:cNvSpPr>
          <p:nvPr>
            <p:ph type="title"/>
          </p:nvPr>
        </p:nvSpPr>
        <p:spPr>
          <a:xfrm>
            <a:off x="386100" y="673200"/>
            <a:ext cx="5772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b="1">
                <a:solidFill>
                  <a:srgbClr val="40875C"/>
                </a:solidFill>
                <a:latin typeface="Calibri"/>
                <a:ea typeface="Calibri"/>
                <a:cs typeface="Calibri"/>
                <a:sym typeface="Calibri"/>
              </a:rPr>
              <a:t>Workshop Resources</a:t>
            </a:r>
            <a:endParaRPr sz="3000" b="1">
              <a:solidFill>
                <a:srgbClr val="40875C"/>
              </a:solidFill>
              <a:latin typeface="Calibri"/>
              <a:ea typeface="Calibri"/>
              <a:cs typeface="Calibri"/>
              <a:sym typeface="Calibri"/>
            </a:endParaRPr>
          </a:p>
        </p:txBody>
      </p:sp>
      <p:pic>
        <p:nvPicPr>
          <p:cNvPr id="553" name="Google Shape;553;p23"/>
          <p:cNvPicPr preferRelativeResize="0"/>
          <p:nvPr/>
        </p:nvPicPr>
        <p:blipFill>
          <a:blip r:embed="rId4">
            <a:alphaModFix/>
          </a:blip>
          <a:stretch>
            <a:fillRect/>
          </a:stretch>
        </p:blipFill>
        <p:spPr>
          <a:xfrm>
            <a:off x="1061768" y="2763968"/>
            <a:ext cx="1305525" cy="17394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3"/>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 - Solutions</a:t>
            </a:r>
            <a:endParaRPr sz="3000">
              <a:solidFill>
                <a:srgbClr val="40875C"/>
              </a:solidFill>
            </a:endParaRPr>
          </a:p>
        </p:txBody>
      </p:sp>
      <p:sp>
        <p:nvSpPr>
          <p:cNvPr id="688" name="Google Shape;688;p43"/>
          <p:cNvSpPr txBox="1">
            <a:spLocks noGrp="1"/>
          </p:cNvSpPr>
          <p:nvPr>
            <p:ph type="body" idx="1"/>
          </p:nvPr>
        </p:nvSpPr>
        <p:spPr>
          <a:xfrm>
            <a:off x="386100" y="3846600"/>
            <a:ext cx="8490900" cy="9207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a:solidFill>
                  <a:srgbClr val="12436F"/>
                </a:solidFill>
              </a:rPr>
              <a:t>How many blocks in the 50th stage?</a:t>
            </a:r>
            <a:endParaRPr sz="2400">
              <a:solidFill>
                <a:srgbClr val="12436F"/>
              </a:solidFill>
            </a:endParaRPr>
          </a:p>
        </p:txBody>
      </p:sp>
      <p:pic>
        <p:nvPicPr>
          <p:cNvPr id="689" name="Google Shape;689;p43"/>
          <p:cNvPicPr preferRelativeResize="0"/>
          <p:nvPr/>
        </p:nvPicPr>
        <p:blipFill>
          <a:blip r:embed="rId3">
            <a:alphaModFix/>
          </a:blip>
          <a:stretch>
            <a:fillRect/>
          </a:stretch>
        </p:blipFill>
        <p:spPr>
          <a:xfrm>
            <a:off x="386100" y="1580750"/>
            <a:ext cx="4636850" cy="1696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4"/>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Multiple Representations</a:t>
            </a:r>
            <a:endParaRPr sz="3000">
              <a:solidFill>
                <a:srgbClr val="40875C"/>
              </a:solidFill>
            </a:endParaRPr>
          </a:p>
        </p:txBody>
      </p:sp>
      <p:pic>
        <p:nvPicPr>
          <p:cNvPr id="695" name="Google Shape;695;p44">
            <a:hlinkClick r:id="rId3"/>
          </p:cNvPr>
          <p:cNvPicPr preferRelativeResize="0"/>
          <p:nvPr/>
        </p:nvPicPr>
        <p:blipFill>
          <a:blip r:embed="rId4">
            <a:alphaModFix/>
          </a:blip>
          <a:stretch>
            <a:fillRect/>
          </a:stretch>
        </p:blipFill>
        <p:spPr>
          <a:xfrm>
            <a:off x="2135650" y="1268100"/>
            <a:ext cx="4343400" cy="3390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45"/>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 - Extensions</a:t>
            </a:r>
            <a:endParaRPr sz="3000">
              <a:solidFill>
                <a:srgbClr val="40875C"/>
              </a:solidFill>
            </a:endParaRPr>
          </a:p>
        </p:txBody>
      </p:sp>
      <p:sp>
        <p:nvSpPr>
          <p:cNvPr id="701" name="Google Shape;701;p45"/>
          <p:cNvSpPr txBox="1">
            <a:spLocks noGrp="1"/>
          </p:cNvSpPr>
          <p:nvPr>
            <p:ph type="body" idx="1"/>
          </p:nvPr>
        </p:nvSpPr>
        <p:spPr>
          <a:xfrm>
            <a:off x="386100" y="3846600"/>
            <a:ext cx="8490900" cy="9207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a:solidFill>
                  <a:srgbClr val="12436F"/>
                </a:solidFill>
              </a:rPr>
              <a:t>Which stage has 90 squares?</a:t>
            </a:r>
            <a:endParaRPr sz="2400">
              <a:solidFill>
                <a:srgbClr val="12436F"/>
              </a:solidFill>
            </a:endParaRPr>
          </a:p>
        </p:txBody>
      </p:sp>
      <p:pic>
        <p:nvPicPr>
          <p:cNvPr id="702" name="Google Shape;702;p45"/>
          <p:cNvPicPr preferRelativeResize="0"/>
          <p:nvPr/>
        </p:nvPicPr>
        <p:blipFill>
          <a:blip r:embed="rId3">
            <a:alphaModFix/>
          </a:blip>
          <a:stretch>
            <a:fillRect/>
          </a:stretch>
        </p:blipFill>
        <p:spPr>
          <a:xfrm>
            <a:off x="386100" y="1580750"/>
            <a:ext cx="4636850" cy="1696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46"/>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Quadratic Patterns</a:t>
            </a:r>
            <a:endParaRPr sz="3000">
              <a:solidFill>
                <a:srgbClr val="40875C"/>
              </a:solidFill>
            </a:endParaRPr>
          </a:p>
        </p:txBody>
      </p:sp>
      <p:pic>
        <p:nvPicPr>
          <p:cNvPr id="708" name="Google Shape;708;p46"/>
          <p:cNvPicPr preferRelativeResize="0"/>
          <p:nvPr/>
        </p:nvPicPr>
        <p:blipFill>
          <a:blip r:embed="rId3">
            <a:alphaModFix/>
          </a:blip>
          <a:stretch>
            <a:fillRect/>
          </a:stretch>
        </p:blipFill>
        <p:spPr>
          <a:xfrm>
            <a:off x="1888125" y="1340875"/>
            <a:ext cx="4851358" cy="35705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47"/>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Future Learning </a:t>
            </a:r>
            <a:endParaRPr sz="3000">
              <a:solidFill>
                <a:srgbClr val="40875C"/>
              </a:solidFill>
            </a:endParaRPr>
          </a:p>
          <a:p>
            <a:pPr marL="0" lvl="0" indent="0" algn="l" rtl="0">
              <a:spcBef>
                <a:spcPts val="0"/>
              </a:spcBef>
              <a:spcAft>
                <a:spcPts val="0"/>
              </a:spcAft>
              <a:buNone/>
            </a:pPr>
            <a:r>
              <a:rPr lang="en-GB" sz="3000">
                <a:solidFill>
                  <a:srgbClr val="40875C"/>
                </a:solidFill>
              </a:rPr>
              <a:t>Solving Quadratic Equations</a:t>
            </a:r>
            <a:endParaRPr sz="3000">
              <a:solidFill>
                <a:srgbClr val="40875C"/>
              </a:solidFill>
            </a:endParaRPr>
          </a:p>
        </p:txBody>
      </p:sp>
      <p:sp>
        <p:nvSpPr>
          <p:cNvPr id="714" name="Google Shape;714;p47"/>
          <p:cNvSpPr txBox="1">
            <a:spLocks noGrp="1"/>
          </p:cNvSpPr>
          <p:nvPr>
            <p:ph type="body" idx="1"/>
          </p:nvPr>
        </p:nvSpPr>
        <p:spPr>
          <a:xfrm>
            <a:off x="386100" y="1861900"/>
            <a:ext cx="5973000" cy="2905500"/>
          </a:xfrm>
          <a:prstGeom prst="rect">
            <a:avLst/>
          </a:prstGeom>
        </p:spPr>
        <p:txBody>
          <a:bodyPr spcFirstLastPara="1" wrap="square" lIns="0" tIns="0" rIns="0" bIns="0" anchor="t" anchorCtr="0">
            <a:noAutofit/>
          </a:bodyPr>
          <a:lstStyle/>
          <a:p>
            <a:pPr marL="457200" lvl="0" indent="-381000" algn="just" rtl="0">
              <a:lnSpc>
                <a:spcPct val="115000"/>
              </a:lnSpc>
              <a:spcBef>
                <a:spcPts val="300"/>
              </a:spcBef>
              <a:spcAft>
                <a:spcPts val="0"/>
              </a:spcAft>
              <a:buClr>
                <a:srgbClr val="12436F"/>
              </a:buClr>
              <a:buSzPts val="2400"/>
              <a:buChar char="●"/>
            </a:pPr>
            <a:r>
              <a:rPr lang="en-GB" sz="2400">
                <a:solidFill>
                  <a:srgbClr val="12436F"/>
                </a:solidFill>
              </a:rPr>
              <a:t>Key Features of Quadratic Functions</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Graphical Solutions to Algebraic Inequalities</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Analysing the Table of Values of Quadratic Functions in Greater Depth</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pic>
        <p:nvPicPr>
          <p:cNvPr id="715" name="Google Shape;715;p47"/>
          <p:cNvPicPr preferRelativeResize="0"/>
          <p:nvPr/>
        </p:nvPicPr>
        <p:blipFill>
          <a:blip r:embed="rId3">
            <a:alphaModFix/>
          </a:blip>
          <a:stretch>
            <a:fillRect/>
          </a:stretch>
        </p:blipFill>
        <p:spPr>
          <a:xfrm>
            <a:off x="6834888" y="1268099"/>
            <a:ext cx="2119525" cy="3530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48"/>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Summary</a:t>
            </a:r>
            <a:endParaRPr sz="3000">
              <a:solidFill>
                <a:srgbClr val="40875C"/>
              </a:solidFill>
            </a:endParaRPr>
          </a:p>
        </p:txBody>
      </p:sp>
      <p:sp>
        <p:nvSpPr>
          <p:cNvPr id="721" name="Google Shape;721;p48"/>
          <p:cNvSpPr txBox="1">
            <a:spLocks noGrp="1"/>
          </p:cNvSpPr>
          <p:nvPr>
            <p:ph type="body" idx="1"/>
          </p:nvPr>
        </p:nvSpPr>
        <p:spPr>
          <a:xfrm>
            <a:off x="386100" y="1861900"/>
            <a:ext cx="8490900" cy="2905500"/>
          </a:xfrm>
          <a:prstGeom prst="rect">
            <a:avLst/>
          </a:prstGeom>
        </p:spPr>
        <p:txBody>
          <a:bodyPr spcFirstLastPara="1" wrap="square" lIns="0" tIns="0" rIns="0" bIns="0" anchor="t" anchorCtr="0">
            <a:noAutofit/>
          </a:bodyPr>
          <a:lstStyle/>
          <a:p>
            <a:pPr marL="457200" lvl="0" indent="-381000" algn="just" rtl="0">
              <a:lnSpc>
                <a:spcPct val="115000"/>
              </a:lnSpc>
              <a:spcBef>
                <a:spcPts val="300"/>
              </a:spcBef>
              <a:spcAft>
                <a:spcPts val="0"/>
              </a:spcAft>
              <a:buClr>
                <a:srgbClr val="12436F"/>
              </a:buClr>
              <a:buSzPts val="2400"/>
              <a:buAutoNum type="arabicPeriod"/>
            </a:pPr>
            <a:r>
              <a:rPr lang="en-GB" sz="2400">
                <a:solidFill>
                  <a:srgbClr val="12436F"/>
                </a:solidFill>
              </a:rPr>
              <a:t>Students are introduced to new algebraic procedure through the exploration of patterns.</a:t>
            </a:r>
            <a:endParaRPr sz="2400">
              <a:solidFill>
                <a:srgbClr val="12436F"/>
              </a:solidFill>
            </a:endParaRPr>
          </a:p>
          <a:p>
            <a:pPr marL="457200" lvl="0" indent="-381000" algn="just" rtl="0">
              <a:lnSpc>
                <a:spcPct val="115000"/>
              </a:lnSpc>
              <a:spcBef>
                <a:spcPts val="0"/>
              </a:spcBef>
              <a:spcAft>
                <a:spcPts val="0"/>
              </a:spcAft>
              <a:buClr>
                <a:srgbClr val="12436F"/>
              </a:buClr>
              <a:buSzPts val="2400"/>
              <a:buAutoNum type="arabicPeriod"/>
            </a:pPr>
            <a:r>
              <a:rPr lang="en-GB" sz="2400">
                <a:solidFill>
                  <a:srgbClr val="12436F"/>
                </a:solidFill>
              </a:rPr>
              <a:t>Students see the need for new strategies.</a:t>
            </a:r>
            <a:endParaRPr sz="2400">
              <a:solidFill>
                <a:srgbClr val="12436F"/>
              </a:solidFill>
            </a:endParaRPr>
          </a:p>
          <a:p>
            <a:pPr marL="457200" lvl="0" indent="-381000" algn="just" rtl="0">
              <a:lnSpc>
                <a:spcPct val="115000"/>
              </a:lnSpc>
              <a:spcBef>
                <a:spcPts val="0"/>
              </a:spcBef>
              <a:spcAft>
                <a:spcPts val="0"/>
              </a:spcAft>
              <a:buClr>
                <a:srgbClr val="12436F"/>
              </a:buClr>
              <a:buSzPts val="2400"/>
              <a:buAutoNum type="arabicPeriod"/>
            </a:pPr>
            <a:r>
              <a:rPr lang="en-GB" sz="2400">
                <a:solidFill>
                  <a:srgbClr val="12436F"/>
                </a:solidFill>
              </a:rPr>
              <a:t>Students make sense of their learning.</a:t>
            </a:r>
            <a:endParaRPr sz="2400">
              <a:solidFill>
                <a:srgbClr val="12436F"/>
              </a:solidFill>
            </a:endParaRPr>
          </a:p>
          <a:p>
            <a:pPr marL="457200" lvl="0" indent="-381000" algn="just" rtl="0">
              <a:lnSpc>
                <a:spcPct val="115000"/>
              </a:lnSpc>
              <a:spcBef>
                <a:spcPts val="0"/>
              </a:spcBef>
              <a:spcAft>
                <a:spcPts val="0"/>
              </a:spcAft>
              <a:buClr>
                <a:srgbClr val="12436F"/>
              </a:buClr>
              <a:buSzPts val="2400"/>
              <a:buAutoNum type="arabicPeriod"/>
            </a:pPr>
            <a:r>
              <a:rPr lang="en-GB" sz="2400">
                <a:solidFill>
                  <a:srgbClr val="12436F"/>
                </a:solidFill>
              </a:rPr>
              <a:t>Students maintain a positive disposition to their mathematics.</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highlight>
                <a:srgbClr val="FFFF00"/>
              </a:highlight>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49"/>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Key Features of functions</a:t>
            </a:r>
            <a:endParaRPr sz="3000">
              <a:solidFill>
                <a:srgbClr val="40875C"/>
              </a:solidFill>
            </a:endParaRPr>
          </a:p>
        </p:txBody>
      </p:sp>
      <p:sp>
        <p:nvSpPr>
          <p:cNvPr id="727" name="Google Shape;727;p49"/>
          <p:cNvSpPr txBox="1">
            <a:spLocks noGrp="1"/>
          </p:cNvSpPr>
          <p:nvPr>
            <p:ph type="body" idx="1"/>
          </p:nvPr>
        </p:nvSpPr>
        <p:spPr>
          <a:xfrm>
            <a:off x="386100" y="1861900"/>
            <a:ext cx="8490900" cy="29055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1. The domain and range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2. Where the graph of the function meets the axes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3. Things that remain constant and those that vary in the function</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4. The behaviour of the graph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5. The rate of change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50"/>
          <p:cNvSpPr txBox="1">
            <a:spLocks noGrp="1"/>
          </p:cNvSpPr>
          <p:nvPr>
            <p:ph type="title"/>
          </p:nvPr>
        </p:nvSpPr>
        <p:spPr>
          <a:xfrm>
            <a:off x="386100" y="673200"/>
            <a:ext cx="7296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Introducing Algebra through Linear Patterns</a:t>
            </a:r>
            <a:endParaRPr sz="3000">
              <a:solidFill>
                <a:srgbClr val="40875C"/>
              </a:solidFill>
            </a:endParaRPr>
          </a:p>
        </p:txBody>
      </p:sp>
      <p:sp>
        <p:nvSpPr>
          <p:cNvPr id="733" name="Google Shape;733;p50"/>
          <p:cNvSpPr txBox="1">
            <a:spLocks noGrp="1"/>
          </p:cNvSpPr>
          <p:nvPr>
            <p:ph type="body" idx="1"/>
          </p:nvPr>
        </p:nvSpPr>
        <p:spPr>
          <a:xfrm>
            <a:off x="386100" y="1861900"/>
            <a:ext cx="3592500" cy="29055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GB" sz="2400" b="1" u="sng">
                <a:solidFill>
                  <a:schemeClr val="accent5"/>
                </a:solidFill>
                <a:hlinkClick r:id="rId3"/>
              </a:rPr>
              <a:t>pdst.ie/schoolsupport</a:t>
            </a:r>
            <a:endParaRPr sz="2400" b="1">
              <a:solidFill>
                <a:schemeClr val="accent2"/>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grpSp>
        <p:nvGrpSpPr>
          <p:cNvPr id="734" name="Google Shape;734;p50"/>
          <p:cNvGrpSpPr/>
          <p:nvPr/>
        </p:nvGrpSpPr>
        <p:grpSpPr>
          <a:xfrm>
            <a:off x="4871326" y="1861903"/>
            <a:ext cx="2068276" cy="2027424"/>
            <a:chOff x="-1" y="-1"/>
            <a:chExt cx="4136553" cy="4054849"/>
          </a:xfrm>
        </p:grpSpPr>
        <p:pic>
          <p:nvPicPr>
            <p:cNvPr id="735" name="Google Shape;735;p50" descr="Screenshot 2019-08-21 at 15.15.17.png"/>
            <p:cNvPicPr preferRelativeResize="0"/>
            <p:nvPr/>
          </p:nvPicPr>
          <p:blipFill rotWithShape="1">
            <a:blip r:embed="rId4">
              <a:alphaModFix/>
            </a:blip>
            <a:srcRect l="4959" t="1703" r="9085" b="6206"/>
            <a:stretch/>
          </p:blipFill>
          <p:spPr>
            <a:xfrm>
              <a:off x="100464" y="101599"/>
              <a:ext cx="3935603" cy="3851831"/>
            </a:xfrm>
            <a:custGeom>
              <a:avLst/>
              <a:gdLst/>
              <a:ahLst/>
              <a:cxnLst/>
              <a:rect l="l" t="t" r="r" b="b"/>
              <a:pathLst>
                <a:path w="19679" h="20595" extrusionOk="0">
                  <a:moveTo>
                    <a:pt x="9839" y="0"/>
                  </a:moveTo>
                  <a:cubicBezTo>
                    <a:pt x="7321" y="0"/>
                    <a:pt x="4803" y="1005"/>
                    <a:pt x="2882" y="3015"/>
                  </a:cubicBezTo>
                  <a:cubicBezTo>
                    <a:pt x="-961" y="7037"/>
                    <a:pt x="-961" y="13557"/>
                    <a:pt x="2882" y="17578"/>
                  </a:cubicBezTo>
                  <a:cubicBezTo>
                    <a:pt x="6724" y="21600"/>
                    <a:pt x="12954" y="21600"/>
                    <a:pt x="16796" y="17578"/>
                  </a:cubicBezTo>
                  <a:cubicBezTo>
                    <a:pt x="20639" y="13557"/>
                    <a:pt x="20639" y="7037"/>
                    <a:pt x="16796" y="3015"/>
                  </a:cubicBezTo>
                  <a:cubicBezTo>
                    <a:pt x="14875" y="1005"/>
                    <a:pt x="12357" y="0"/>
                    <a:pt x="9839" y="0"/>
                  </a:cubicBezTo>
                  <a:close/>
                </a:path>
              </a:pathLst>
            </a:custGeom>
            <a:noFill/>
            <a:ln>
              <a:noFill/>
            </a:ln>
          </p:spPr>
        </p:pic>
        <p:pic>
          <p:nvPicPr>
            <p:cNvPr id="736" name="Google Shape;736;p50" descr="Screenshot 2019-08-21 at 15.15.17.png"/>
            <p:cNvPicPr preferRelativeResize="0"/>
            <p:nvPr/>
          </p:nvPicPr>
          <p:blipFill rotWithShape="1">
            <a:blip r:embed="rId5">
              <a:alphaModFix/>
            </a:blip>
            <a:srcRect/>
            <a:stretch/>
          </p:blipFill>
          <p:spPr>
            <a:xfrm>
              <a:off x="-1" y="-1"/>
              <a:ext cx="4136553" cy="4054849"/>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52"/>
          <p:cNvSpPr txBox="1">
            <a:spLocks noGrp="1"/>
          </p:cNvSpPr>
          <p:nvPr>
            <p:ph type="title"/>
          </p:nvPr>
        </p:nvSpPr>
        <p:spPr>
          <a:xfrm>
            <a:off x="386100" y="673200"/>
            <a:ext cx="8028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t>Exploring the properties of a Quadratic Function</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53"/>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Prior Knowledge</a:t>
            </a:r>
            <a:endParaRPr sz="3000">
              <a:solidFill>
                <a:srgbClr val="40875C"/>
              </a:solidFill>
            </a:endParaRPr>
          </a:p>
        </p:txBody>
      </p:sp>
      <p:sp>
        <p:nvSpPr>
          <p:cNvPr id="752" name="Google Shape;752;p53"/>
          <p:cNvSpPr txBox="1">
            <a:spLocks noGrp="1"/>
          </p:cNvSpPr>
          <p:nvPr>
            <p:ph type="body" idx="1"/>
          </p:nvPr>
        </p:nvSpPr>
        <p:spPr>
          <a:xfrm>
            <a:off x="309900" y="1697950"/>
            <a:ext cx="8490900" cy="3069300"/>
          </a:xfrm>
          <a:prstGeom prst="rect">
            <a:avLst/>
          </a:prstGeom>
        </p:spPr>
        <p:txBody>
          <a:bodyPr spcFirstLastPara="1" wrap="square" lIns="0" tIns="0" rIns="0" bIns="0" anchor="t" anchorCtr="0">
            <a:noAutofit/>
          </a:bodyPr>
          <a:lstStyle/>
          <a:p>
            <a:pPr marL="457200" lvl="0" indent="-381000" algn="just" rtl="0">
              <a:lnSpc>
                <a:spcPct val="115000"/>
              </a:lnSpc>
              <a:spcBef>
                <a:spcPts val="300"/>
              </a:spcBef>
              <a:spcAft>
                <a:spcPts val="0"/>
              </a:spcAft>
              <a:buClr>
                <a:srgbClr val="12436F"/>
              </a:buClr>
              <a:buSzPts val="2400"/>
              <a:buChar char="●"/>
            </a:pPr>
            <a:r>
              <a:rPr lang="en-GB" sz="2400">
                <a:solidFill>
                  <a:srgbClr val="12436F"/>
                </a:solidFill>
              </a:rPr>
              <a:t>Exploration of quadratic patterns</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Creating and interpreting graphs of quadratic functions</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Recognising that the rate of change of a quadratic function is not constant</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Solving quadratic equations (by trial &amp; improvement)</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Generating, manipulating (distributing multiplication, equivalent expressions…)and using quadratic expressions from a pattern</a:t>
            </a: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26"/>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Key Messages</a:t>
            </a:r>
            <a:endParaRPr sz="3000">
              <a:solidFill>
                <a:srgbClr val="40875C"/>
              </a:solidFill>
            </a:endParaRPr>
          </a:p>
        </p:txBody>
      </p:sp>
      <p:sp>
        <p:nvSpPr>
          <p:cNvPr id="577" name="Google Shape;577;p26"/>
          <p:cNvSpPr txBox="1">
            <a:spLocks noGrp="1"/>
          </p:cNvSpPr>
          <p:nvPr>
            <p:ph type="body" idx="1"/>
          </p:nvPr>
        </p:nvSpPr>
        <p:spPr>
          <a:xfrm>
            <a:off x="386100" y="1401100"/>
            <a:ext cx="8168400" cy="3069300"/>
          </a:xfrm>
          <a:prstGeom prst="rect">
            <a:avLst/>
          </a:prstGeom>
        </p:spPr>
        <p:txBody>
          <a:bodyPr spcFirstLastPara="1" wrap="square" lIns="0" tIns="0" rIns="0" bIns="0" anchor="t" anchorCtr="0">
            <a:noAutofit/>
          </a:bodyPr>
          <a:lstStyle/>
          <a:p>
            <a:pPr marL="457200" lvl="0" indent="-381000" algn="just" rtl="0">
              <a:lnSpc>
                <a:spcPct val="100000"/>
              </a:lnSpc>
              <a:spcBef>
                <a:spcPts val="0"/>
              </a:spcBef>
              <a:spcAft>
                <a:spcPts val="0"/>
              </a:spcAft>
              <a:buClr>
                <a:srgbClr val="20406F"/>
              </a:buClr>
              <a:buSzPts val="2400"/>
              <a:buChar char="●"/>
            </a:pPr>
            <a:r>
              <a:rPr lang="en-GB" sz="2400">
                <a:solidFill>
                  <a:srgbClr val="20406F"/>
                </a:solidFill>
              </a:rPr>
              <a:t>By engaging deeply with functions at Junior Cycle, students acquire the conceptual understanding and skills to understand functions at Senior Cycle.</a:t>
            </a:r>
            <a:endParaRPr sz="2400">
              <a:solidFill>
                <a:srgbClr val="20406F"/>
              </a:solidFill>
            </a:endParaRPr>
          </a:p>
          <a:p>
            <a:pPr marL="457200" lvl="0" indent="-381000" algn="just" rtl="0">
              <a:lnSpc>
                <a:spcPct val="100000"/>
              </a:lnSpc>
              <a:spcBef>
                <a:spcPts val="0"/>
              </a:spcBef>
              <a:spcAft>
                <a:spcPts val="0"/>
              </a:spcAft>
              <a:buClr>
                <a:srgbClr val="20406F"/>
              </a:buClr>
              <a:buSzPts val="2400"/>
              <a:buFont typeface="Calibri"/>
              <a:buChar char="●"/>
            </a:pPr>
            <a:r>
              <a:rPr lang="en-GB" sz="2400">
                <a:solidFill>
                  <a:srgbClr val="20406F"/>
                </a:solidFill>
              </a:rPr>
              <a:t>Multiple representations are important for sense making, for developing deep conceptual understanding and for developing adaptive thinking.</a:t>
            </a:r>
            <a:endParaRPr sz="2400">
              <a:solidFill>
                <a:srgbClr val="20406F"/>
              </a:solidFill>
            </a:endParaRPr>
          </a:p>
          <a:p>
            <a:pPr marL="0" lvl="0" indent="0" algn="just" rtl="0">
              <a:lnSpc>
                <a:spcPct val="100000"/>
              </a:lnSpc>
              <a:spcBef>
                <a:spcPts val="0"/>
              </a:spcBef>
              <a:spcAft>
                <a:spcPts val="0"/>
              </a:spcAft>
              <a:buNone/>
            </a:pPr>
            <a:endParaRPr sz="2400">
              <a:solidFill>
                <a:srgbClr val="20406F"/>
              </a:solidFill>
              <a:highlight>
                <a:srgbClr val="FFFF00"/>
              </a:highlight>
            </a:endParaRPr>
          </a:p>
          <a:p>
            <a:pPr marL="457200" lvl="0" indent="0" algn="just" rtl="0">
              <a:lnSpc>
                <a:spcPct val="100000"/>
              </a:lnSpc>
              <a:spcBef>
                <a:spcPts val="300"/>
              </a:spcBef>
              <a:spcAft>
                <a:spcPts val="0"/>
              </a:spcAft>
              <a:buNone/>
            </a:pPr>
            <a:endParaRPr sz="2400">
              <a:solidFill>
                <a:srgbClr val="20406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54"/>
          <p:cNvSpPr txBox="1">
            <a:spLocks noGrp="1"/>
          </p:cNvSpPr>
          <p:nvPr>
            <p:ph type="title"/>
          </p:nvPr>
        </p:nvSpPr>
        <p:spPr>
          <a:xfrm>
            <a:off x="386100" y="292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Junior Cycle Specification</a:t>
            </a:r>
            <a:endParaRPr sz="3000">
              <a:solidFill>
                <a:srgbClr val="40875C"/>
              </a:solidFill>
            </a:endParaRPr>
          </a:p>
        </p:txBody>
      </p:sp>
      <p:sp>
        <p:nvSpPr>
          <p:cNvPr id="758" name="Google Shape;758;p54"/>
          <p:cNvSpPr txBox="1"/>
          <p:nvPr/>
        </p:nvSpPr>
        <p:spPr>
          <a:xfrm>
            <a:off x="125850" y="1062475"/>
            <a:ext cx="8892300" cy="1528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50000"/>
              </a:lnSpc>
              <a:spcBef>
                <a:spcPts val="300"/>
              </a:spcBef>
              <a:spcAft>
                <a:spcPts val="0"/>
              </a:spcAft>
              <a:buNone/>
            </a:pPr>
            <a:r>
              <a:rPr lang="en-GB" b="1"/>
              <a:t>AF1: </a:t>
            </a:r>
            <a:r>
              <a:rPr lang="en-GB">
                <a:latin typeface="Calibri"/>
                <a:ea typeface="Calibri"/>
                <a:cs typeface="Calibri"/>
                <a:sym typeface="Calibri"/>
              </a:rPr>
              <a:t>Students should </a:t>
            </a:r>
            <a:r>
              <a:rPr lang="en-GB" b="1">
                <a:latin typeface="Calibri"/>
                <a:ea typeface="Calibri"/>
                <a:cs typeface="Calibri"/>
                <a:sym typeface="Calibri"/>
              </a:rPr>
              <a:t>investigate</a:t>
            </a:r>
            <a:r>
              <a:rPr lang="en-GB">
                <a:latin typeface="Calibri"/>
                <a:ea typeface="Calibri"/>
                <a:cs typeface="Calibri"/>
                <a:sym typeface="Calibri"/>
              </a:rPr>
              <a:t> patterns and relationships:</a:t>
            </a:r>
            <a:endParaRPr>
              <a:latin typeface="Calibri"/>
              <a:ea typeface="Calibri"/>
              <a:cs typeface="Calibri"/>
              <a:sym typeface="Calibri"/>
            </a:endParaRPr>
          </a:p>
          <a:p>
            <a:pPr marL="457200" lvl="0" indent="-317500" algn="just" rtl="0">
              <a:lnSpc>
                <a:spcPct val="115000"/>
              </a:lnSpc>
              <a:spcBef>
                <a:spcPts val="300"/>
              </a:spcBef>
              <a:spcAft>
                <a:spcPts val="0"/>
              </a:spcAft>
              <a:buClr>
                <a:srgbClr val="000000"/>
              </a:buClr>
              <a:buSzPts val="1400"/>
              <a:buFont typeface="Calibri"/>
              <a:buAutoNum type="alphaLcPeriod"/>
            </a:pPr>
            <a:r>
              <a:rPr lang="en-GB">
                <a:latin typeface="Calibri"/>
                <a:ea typeface="Calibri"/>
                <a:cs typeface="Calibri"/>
                <a:sym typeface="Calibri"/>
              </a:rPr>
              <a:t>represent these patterns and relationships in tables and graphs</a:t>
            </a:r>
            <a:endParaRPr>
              <a:latin typeface="Calibri"/>
              <a:ea typeface="Calibri"/>
              <a:cs typeface="Calibri"/>
              <a:sym typeface="Calibri"/>
            </a:endParaRPr>
          </a:p>
          <a:p>
            <a:pPr marL="457200" lvl="0" indent="-317500" algn="just" rtl="0">
              <a:lnSpc>
                <a:spcPct val="115000"/>
              </a:lnSpc>
              <a:spcBef>
                <a:spcPts val="0"/>
              </a:spcBef>
              <a:spcAft>
                <a:spcPts val="0"/>
              </a:spcAft>
              <a:buClr>
                <a:srgbClr val="000000"/>
              </a:buClr>
              <a:buSzPts val="1400"/>
              <a:buFont typeface="Calibri"/>
              <a:buAutoNum type="alphaLcPeriod"/>
            </a:pPr>
            <a:r>
              <a:rPr lang="en-GB" b="1">
                <a:latin typeface="Calibri"/>
                <a:ea typeface="Calibri"/>
                <a:cs typeface="Calibri"/>
                <a:sym typeface="Calibri"/>
              </a:rPr>
              <a:t>generate</a:t>
            </a:r>
            <a:r>
              <a:rPr lang="en-GB">
                <a:latin typeface="Calibri"/>
                <a:ea typeface="Calibri"/>
                <a:cs typeface="Calibri"/>
                <a:sym typeface="Calibri"/>
              </a:rPr>
              <a:t> a generalised expression in words and algebraic expressions and fluently convert between each representation </a:t>
            </a:r>
            <a:endParaRPr>
              <a:latin typeface="Calibri"/>
              <a:ea typeface="Calibri"/>
              <a:cs typeface="Calibri"/>
              <a:sym typeface="Calibri"/>
            </a:endParaRPr>
          </a:p>
          <a:p>
            <a:pPr marL="457200" lvl="0" indent="-317500" algn="just" rtl="0">
              <a:lnSpc>
                <a:spcPct val="115000"/>
              </a:lnSpc>
              <a:spcBef>
                <a:spcPts val="0"/>
              </a:spcBef>
              <a:spcAft>
                <a:spcPts val="0"/>
              </a:spcAft>
              <a:buClr>
                <a:srgbClr val="000000"/>
              </a:buClr>
              <a:buSzPts val="1400"/>
              <a:buFont typeface="Calibri"/>
              <a:buAutoNum type="alphaLcPeriod"/>
            </a:pPr>
            <a:r>
              <a:rPr lang="en-GB" b="1">
                <a:latin typeface="Calibri"/>
                <a:ea typeface="Calibri"/>
                <a:cs typeface="Calibri"/>
                <a:sym typeface="Calibri"/>
              </a:rPr>
              <a:t>categorise patterns </a:t>
            </a:r>
            <a:r>
              <a:rPr lang="en-GB">
                <a:latin typeface="Calibri"/>
                <a:ea typeface="Calibri"/>
                <a:cs typeface="Calibri"/>
                <a:sym typeface="Calibri"/>
              </a:rPr>
              <a:t>as linear, non-linear, quadratic, and exponential using their defining characteristics</a:t>
            </a:r>
            <a:endParaRPr>
              <a:latin typeface="Calibri"/>
              <a:ea typeface="Calibri"/>
              <a:cs typeface="Calibri"/>
              <a:sym typeface="Calibri"/>
            </a:endParaRPr>
          </a:p>
          <a:p>
            <a:pPr marL="0" lvl="0" indent="0" algn="just" rtl="0">
              <a:lnSpc>
                <a:spcPct val="150000"/>
              </a:lnSpc>
              <a:spcBef>
                <a:spcPts val="300"/>
              </a:spcBef>
              <a:spcAft>
                <a:spcPts val="0"/>
              </a:spcAft>
              <a:buNone/>
            </a:pPr>
            <a:endParaRPr sz="2000" b="1">
              <a:solidFill>
                <a:srgbClr val="12436F"/>
              </a:solidFill>
            </a:endParaRPr>
          </a:p>
          <a:p>
            <a:pPr marL="0" lvl="0" indent="0" algn="just" rtl="0">
              <a:lnSpc>
                <a:spcPct val="150000"/>
              </a:lnSpc>
              <a:spcBef>
                <a:spcPts val="300"/>
              </a:spcBef>
              <a:spcAft>
                <a:spcPts val="0"/>
              </a:spcAft>
              <a:buNone/>
            </a:pPr>
            <a:endParaRPr sz="2000" i="1">
              <a:solidFill>
                <a:srgbClr val="12436F"/>
              </a:solidFill>
            </a:endParaRPr>
          </a:p>
        </p:txBody>
      </p:sp>
      <p:sp>
        <p:nvSpPr>
          <p:cNvPr id="759" name="Google Shape;759;p54"/>
          <p:cNvSpPr txBox="1"/>
          <p:nvPr/>
        </p:nvSpPr>
        <p:spPr>
          <a:xfrm>
            <a:off x="125850" y="2766650"/>
            <a:ext cx="8892300" cy="2300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50000"/>
              </a:lnSpc>
              <a:spcBef>
                <a:spcPts val="300"/>
              </a:spcBef>
              <a:spcAft>
                <a:spcPts val="0"/>
              </a:spcAft>
              <a:buNone/>
            </a:pPr>
            <a:r>
              <a:rPr lang="en-GB" sz="1800" b="1"/>
              <a:t>AF2: </a:t>
            </a:r>
            <a:r>
              <a:rPr lang="en-GB" sz="1800">
                <a:solidFill>
                  <a:schemeClr val="dk1"/>
                </a:solidFill>
                <a:latin typeface="Calibri"/>
                <a:ea typeface="Calibri"/>
                <a:cs typeface="Calibri"/>
                <a:sym typeface="Calibri"/>
              </a:rPr>
              <a:t>Students should</a:t>
            </a:r>
            <a:r>
              <a:rPr lang="en-GB" sz="1800">
                <a:latin typeface="Calibri"/>
                <a:ea typeface="Calibri"/>
                <a:cs typeface="Calibri"/>
                <a:sym typeface="Calibri"/>
              </a:rPr>
              <a:t> investigate situations in which letters stand for quantities that are variable so that they can:</a:t>
            </a:r>
            <a:endParaRPr sz="1800">
              <a:latin typeface="Calibri"/>
              <a:ea typeface="Calibri"/>
              <a:cs typeface="Calibri"/>
              <a:sym typeface="Calibri"/>
            </a:endParaRPr>
          </a:p>
          <a:p>
            <a:pPr marL="0" lvl="0" indent="0" algn="just" rtl="0">
              <a:lnSpc>
                <a:spcPct val="150000"/>
              </a:lnSpc>
              <a:spcBef>
                <a:spcPts val="300"/>
              </a:spcBef>
              <a:spcAft>
                <a:spcPts val="0"/>
              </a:spcAft>
              <a:buClr>
                <a:schemeClr val="dk1"/>
              </a:buClr>
              <a:buSzPts val="1100"/>
              <a:buFont typeface="Arial"/>
              <a:buNone/>
            </a:pPr>
            <a:r>
              <a:rPr lang="en-GB" sz="1800">
                <a:latin typeface="Calibri"/>
                <a:ea typeface="Calibri"/>
                <a:cs typeface="Calibri"/>
                <a:sym typeface="Calibri"/>
              </a:rPr>
              <a:t>a. generate and interpret expressions in which letters stand for numbers</a:t>
            </a:r>
            <a:endParaRPr sz="1800">
              <a:latin typeface="Calibri"/>
              <a:ea typeface="Calibri"/>
              <a:cs typeface="Calibri"/>
              <a:sym typeface="Calibri"/>
            </a:endParaRPr>
          </a:p>
          <a:p>
            <a:pPr marL="0" lvl="0" indent="0" algn="just" rtl="0">
              <a:lnSpc>
                <a:spcPct val="150000"/>
              </a:lnSpc>
              <a:spcBef>
                <a:spcPts val="300"/>
              </a:spcBef>
              <a:spcAft>
                <a:spcPts val="0"/>
              </a:spcAft>
              <a:buClr>
                <a:schemeClr val="dk1"/>
              </a:buClr>
              <a:buSzPts val="1100"/>
              <a:buFont typeface="Arial"/>
              <a:buNone/>
            </a:pPr>
            <a:r>
              <a:rPr lang="en-GB" sz="1800">
                <a:latin typeface="Calibri"/>
                <a:ea typeface="Calibri"/>
                <a:cs typeface="Calibri"/>
                <a:sym typeface="Calibri"/>
              </a:rPr>
              <a:t>b. find the value of expressions given the value of the variables</a:t>
            </a:r>
            <a:endParaRPr sz="1800">
              <a:latin typeface="Calibri"/>
              <a:ea typeface="Calibri"/>
              <a:cs typeface="Calibri"/>
              <a:sym typeface="Calibri"/>
            </a:endParaRPr>
          </a:p>
          <a:p>
            <a:pPr marL="0" lvl="0" indent="0" algn="just" rtl="0">
              <a:lnSpc>
                <a:spcPct val="150000"/>
              </a:lnSpc>
              <a:spcBef>
                <a:spcPts val="300"/>
              </a:spcBef>
              <a:spcAft>
                <a:spcPts val="0"/>
              </a:spcAft>
              <a:buClr>
                <a:schemeClr val="dk1"/>
              </a:buClr>
              <a:buSzPts val="1100"/>
              <a:buFont typeface="Arial"/>
              <a:buNone/>
            </a:pPr>
            <a:r>
              <a:rPr lang="en-GB" sz="1800">
                <a:latin typeface="Calibri"/>
                <a:ea typeface="Calibri"/>
                <a:cs typeface="Calibri"/>
                <a:sym typeface="Calibri"/>
              </a:rPr>
              <a:t>c. use the concept of equality to generate and interpret equations</a:t>
            </a:r>
            <a:endParaRPr sz="1800">
              <a:latin typeface="Calibri"/>
              <a:ea typeface="Calibri"/>
              <a:cs typeface="Calibri"/>
              <a:sym typeface="Calibri"/>
            </a:endParaRPr>
          </a:p>
          <a:p>
            <a:pPr marL="0" lvl="0" indent="0" algn="just" rtl="0">
              <a:lnSpc>
                <a:spcPct val="150000"/>
              </a:lnSpc>
              <a:spcBef>
                <a:spcPts val="300"/>
              </a:spcBef>
              <a:spcAft>
                <a:spcPts val="0"/>
              </a:spcAft>
              <a:buNone/>
            </a:pPr>
            <a:endParaRPr>
              <a:latin typeface="Calibri"/>
              <a:ea typeface="Calibri"/>
              <a:cs typeface="Calibri"/>
              <a:sym typeface="Calibri"/>
            </a:endParaRPr>
          </a:p>
          <a:p>
            <a:pPr marL="0" lvl="0" indent="0" algn="just" rtl="0">
              <a:lnSpc>
                <a:spcPct val="150000"/>
              </a:lnSpc>
              <a:spcBef>
                <a:spcPts val="300"/>
              </a:spcBef>
              <a:spcAft>
                <a:spcPts val="0"/>
              </a:spcAft>
              <a:buNone/>
            </a:pPr>
            <a:endParaRPr sz="2000" b="1">
              <a:solidFill>
                <a:srgbClr val="12436F"/>
              </a:solidFill>
            </a:endParaRPr>
          </a:p>
          <a:p>
            <a:pPr marL="0" lvl="0" indent="0" algn="just" rtl="0">
              <a:lnSpc>
                <a:spcPct val="150000"/>
              </a:lnSpc>
              <a:spcBef>
                <a:spcPts val="300"/>
              </a:spcBef>
              <a:spcAft>
                <a:spcPts val="0"/>
              </a:spcAft>
              <a:buNone/>
            </a:pPr>
            <a:endParaRPr sz="2000" i="1">
              <a:solidFill>
                <a:srgbClr val="12436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55"/>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28 Minutes to Design a Rich Task</a:t>
            </a:r>
            <a:endParaRPr sz="3000">
              <a:solidFill>
                <a:srgbClr val="40875C"/>
              </a:solidFill>
            </a:endParaRPr>
          </a:p>
        </p:txBody>
      </p:sp>
      <p:sp>
        <p:nvSpPr>
          <p:cNvPr id="765" name="Google Shape;765;p55"/>
          <p:cNvSpPr txBox="1">
            <a:spLocks noGrp="1"/>
          </p:cNvSpPr>
          <p:nvPr>
            <p:ph type="body" idx="1"/>
          </p:nvPr>
        </p:nvSpPr>
        <p:spPr>
          <a:xfrm>
            <a:off x="309900" y="1697950"/>
            <a:ext cx="8490900" cy="3069300"/>
          </a:xfrm>
          <a:prstGeom prst="rect">
            <a:avLst/>
          </a:prstGeom>
        </p:spPr>
        <p:txBody>
          <a:bodyPr spcFirstLastPara="1" wrap="square" lIns="0" tIns="0" rIns="0" bIns="0" anchor="t" anchorCtr="0">
            <a:noAutofit/>
          </a:bodyPr>
          <a:lstStyle/>
          <a:p>
            <a:pPr marL="457200" lvl="0" indent="-381000" algn="just" rtl="0">
              <a:lnSpc>
                <a:spcPct val="115000"/>
              </a:lnSpc>
              <a:spcBef>
                <a:spcPts val="300"/>
              </a:spcBef>
              <a:spcAft>
                <a:spcPts val="0"/>
              </a:spcAft>
              <a:buClr>
                <a:srgbClr val="12436F"/>
              </a:buClr>
              <a:buSzPts val="2400"/>
              <a:buChar char="●"/>
            </a:pPr>
            <a:r>
              <a:rPr lang="en-GB" sz="2400">
                <a:solidFill>
                  <a:srgbClr val="12436F"/>
                </a:solidFill>
              </a:rPr>
              <a:t>Work through an activity around this for students. </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What would you want them to </a:t>
            </a:r>
            <a:r>
              <a:rPr lang="en-GB" sz="2400" b="1">
                <a:solidFill>
                  <a:srgbClr val="12436F"/>
                </a:solidFill>
              </a:rPr>
              <a:t>do</a:t>
            </a:r>
            <a:r>
              <a:rPr lang="en-GB" sz="2400">
                <a:solidFill>
                  <a:srgbClr val="12436F"/>
                </a:solidFill>
              </a:rPr>
              <a:t>?</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2400">
                <a:solidFill>
                  <a:srgbClr val="12436F"/>
                </a:solidFill>
              </a:rPr>
              <a:t>What questions could you ask?</a:t>
            </a:r>
            <a:endParaRPr sz="2400">
              <a:solidFill>
                <a:srgbClr val="12436F"/>
              </a:solidFill>
            </a:endParaRPr>
          </a:p>
          <a:p>
            <a:pPr marL="457200" lvl="0" indent="-381000" algn="just" rtl="0">
              <a:lnSpc>
                <a:spcPct val="115000"/>
              </a:lnSpc>
              <a:spcBef>
                <a:spcPts val="0"/>
              </a:spcBef>
              <a:spcAft>
                <a:spcPts val="0"/>
              </a:spcAft>
              <a:buClr>
                <a:srgbClr val="12436F"/>
              </a:buClr>
              <a:buSzPts val="2400"/>
              <a:buChar char="●"/>
            </a:pPr>
            <a:r>
              <a:rPr lang="en-GB" sz="3000">
                <a:solidFill>
                  <a:srgbClr val="FF0000"/>
                </a:solidFill>
              </a:rPr>
              <a:t>What would you want them to </a:t>
            </a:r>
            <a:r>
              <a:rPr lang="en-GB" sz="3000" b="1">
                <a:solidFill>
                  <a:srgbClr val="FF0000"/>
                </a:solidFill>
              </a:rPr>
              <a:t>learn</a:t>
            </a:r>
            <a:r>
              <a:rPr lang="en-GB" sz="3000">
                <a:solidFill>
                  <a:srgbClr val="FF0000"/>
                </a:solidFill>
              </a:rPr>
              <a:t> from this?</a:t>
            </a:r>
            <a:r>
              <a:rPr lang="en-GB" sz="2400">
                <a:solidFill>
                  <a:srgbClr val="12436F"/>
                </a:solidFill>
              </a:rPr>
              <a:t/>
            </a:r>
            <a:br>
              <a:rPr lang="en-GB" sz="2400">
                <a:solidFill>
                  <a:srgbClr val="12436F"/>
                </a:solidFill>
              </a:rPr>
            </a:br>
            <a:r>
              <a:rPr lang="en-GB" sz="2400">
                <a:solidFill>
                  <a:srgbClr val="12436F"/>
                </a:solidFill>
              </a:rPr>
              <a:t/>
            </a:r>
            <a:br>
              <a:rPr lang="en-GB" sz="2400">
                <a:solidFill>
                  <a:srgbClr val="12436F"/>
                </a:solidFill>
              </a:rPr>
            </a:br>
            <a:r>
              <a:rPr lang="en-GB" sz="2400">
                <a:solidFill>
                  <a:srgbClr val="12436F"/>
                </a:solidFill>
              </a:rPr>
              <a:t>You will then have 5 minutes to present and explain your work to another group.</a:t>
            </a: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769"/>
        <p:cNvGrpSpPr/>
        <p:nvPr/>
      </p:nvGrpSpPr>
      <p:grpSpPr>
        <a:xfrm>
          <a:off x="0" y="0"/>
          <a:ext cx="0" cy="0"/>
          <a:chOff x="0" y="0"/>
          <a:chExt cx="0" cy="0"/>
        </a:xfrm>
      </p:grpSpPr>
      <p:sp>
        <p:nvSpPr>
          <p:cNvPr id="770" name="Google Shape;770;p56"/>
          <p:cNvSpPr txBox="1">
            <a:spLocks noGrp="1"/>
          </p:cNvSpPr>
          <p:nvPr>
            <p:ph type="title"/>
          </p:nvPr>
        </p:nvSpPr>
        <p:spPr>
          <a:xfrm>
            <a:off x="386100" y="22795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 A</a:t>
            </a:r>
            <a:endParaRPr sz="3000">
              <a:solidFill>
                <a:srgbClr val="40875C"/>
              </a:solidFill>
            </a:endParaRPr>
          </a:p>
        </p:txBody>
      </p:sp>
      <p:sp>
        <p:nvSpPr>
          <p:cNvPr id="771" name="Google Shape;771;p56"/>
          <p:cNvSpPr txBox="1">
            <a:spLocks noGrp="1"/>
          </p:cNvSpPr>
          <p:nvPr>
            <p:ph type="body" idx="1"/>
          </p:nvPr>
        </p:nvSpPr>
        <p:spPr>
          <a:xfrm>
            <a:off x="263250" y="914975"/>
            <a:ext cx="8490900" cy="35868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1800">
                <a:solidFill>
                  <a:srgbClr val="12436F"/>
                </a:solidFill>
              </a:rPr>
              <a:t>A farmer has 20m of fencing to enclose a sheep pen. He wants to make the “biggest” pen possible. </a:t>
            </a:r>
            <a:br>
              <a:rPr lang="en-GB" sz="1800">
                <a:solidFill>
                  <a:srgbClr val="12436F"/>
                </a:solidFill>
              </a:rPr>
            </a:br>
            <a:r>
              <a:rPr lang="en-GB" sz="1800">
                <a:solidFill>
                  <a:srgbClr val="12436F"/>
                </a:solidFill>
              </a:rPr>
              <a:t>We want you to make an activity around this for students. What would you want them to do?</a:t>
            </a:r>
            <a:endParaRPr sz="1800">
              <a:solidFill>
                <a:srgbClr val="12436F"/>
              </a:solidFill>
            </a:endParaRPr>
          </a:p>
          <a:p>
            <a:pPr marL="457200" lvl="0" indent="-342900" algn="just" rtl="0">
              <a:lnSpc>
                <a:spcPct val="115000"/>
              </a:lnSpc>
              <a:spcBef>
                <a:spcPts val="300"/>
              </a:spcBef>
              <a:spcAft>
                <a:spcPts val="0"/>
              </a:spcAft>
              <a:buClr>
                <a:srgbClr val="12436F"/>
              </a:buClr>
              <a:buSzPts val="1800"/>
              <a:buChar char="●"/>
            </a:pPr>
            <a:r>
              <a:rPr lang="en-GB" sz="1800">
                <a:solidFill>
                  <a:srgbClr val="12436F"/>
                </a:solidFill>
              </a:rPr>
              <a:t>Table: How much scaffolding is needed? Domain/range, Discrete vs continuous</a:t>
            </a:r>
            <a:endParaRPr sz="1800">
              <a:solidFill>
                <a:srgbClr val="12436F"/>
              </a:solidFill>
            </a:endParaRPr>
          </a:p>
          <a:p>
            <a:pPr marL="457200" lvl="0" indent="-342900" algn="just" rtl="0">
              <a:lnSpc>
                <a:spcPct val="115000"/>
              </a:lnSpc>
              <a:spcBef>
                <a:spcPts val="0"/>
              </a:spcBef>
              <a:spcAft>
                <a:spcPts val="0"/>
              </a:spcAft>
              <a:buClr>
                <a:srgbClr val="12436F"/>
              </a:buClr>
              <a:buSzPts val="1800"/>
              <a:buChar char="●"/>
            </a:pPr>
            <a:r>
              <a:rPr lang="en-GB" sz="1800">
                <a:solidFill>
                  <a:srgbClr val="12436F"/>
                </a:solidFill>
              </a:rPr>
              <a:t>Graph: graph setup, sense making, recognising/understanding key points and symmetry (paper folding?), u/v shaped parabolas, transformations??</a:t>
            </a:r>
            <a:endParaRPr sz="1800">
              <a:solidFill>
                <a:srgbClr val="12436F"/>
              </a:solidFill>
            </a:endParaRPr>
          </a:p>
          <a:p>
            <a:pPr marL="457200" lvl="0" indent="-342900" algn="just" rtl="0">
              <a:lnSpc>
                <a:spcPct val="115000"/>
              </a:lnSpc>
              <a:spcBef>
                <a:spcPts val="0"/>
              </a:spcBef>
              <a:spcAft>
                <a:spcPts val="0"/>
              </a:spcAft>
              <a:buClr>
                <a:srgbClr val="12436F"/>
              </a:buClr>
              <a:buSzPts val="1800"/>
              <a:buChar char="●"/>
            </a:pPr>
            <a:r>
              <a:rPr lang="en-GB" sz="1800">
                <a:solidFill>
                  <a:srgbClr val="12436F"/>
                </a:solidFill>
              </a:rPr>
              <a:t>Algebraic expression: formulating the expression, expanding brackets, factorising, solving equations, Finding roots and understanding their meaning in context</a:t>
            </a:r>
            <a:endParaRPr sz="1800">
              <a:solidFill>
                <a:srgbClr val="12436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775"/>
        <p:cNvGrpSpPr/>
        <p:nvPr/>
      </p:nvGrpSpPr>
      <p:grpSpPr>
        <a:xfrm>
          <a:off x="0" y="0"/>
          <a:ext cx="0" cy="0"/>
          <a:chOff x="0" y="0"/>
          <a:chExt cx="0" cy="0"/>
        </a:xfrm>
      </p:grpSpPr>
      <p:sp>
        <p:nvSpPr>
          <p:cNvPr id="776" name="Google Shape;776;p57"/>
          <p:cNvSpPr txBox="1">
            <a:spLocks noGrp="1"/>
          </p:cNvSpPr>
          <p:nvPr>
            <p:ph type="title"/>
          </p:nvPr>
        </p:nvSpPr>
        <p:spPr>
          <a:xfrm>
            <a:off x="386100" y="15175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 B</a:t>
            </a:r>
            <a:endParaRPr sz="3000">
              <a:solidFill>
                <a:srgbClr val="40875C"/>
              </a:solidFill>
            </a:endParaRPr>
          </a:p>
        </p:txBody>
      </p:sp>
      <p:sp>
        <p:nvSpPr>
          <p:cNvPr id="777" name="Google Shape;777;p57"/>
          <p:cNvSpPr txBox="1">
            <a:spLocks noGrp="1"/>
          </p:cNvSpPr>
          <p:nvPr>
            <p:ph type="body" idx="1"/>
          </p:nvPr>
        </p:nvSpPr>
        <p:spPr>
          <a:xfrm>
            <a:off x="263250" y="686375"/>
            <a:ext cx="8490900" cy="40848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1800">
                <a:solidFill>
                  <a:srgbClr val="12436F"/>
                </a:solidFill>
              </a:rPr>
              <a:t>The function l(x) below gives the approximate length of the </a:t>
            </a:r>
            <a:br>
              <a:rPr lang="en-GB" sz="1800">
                <a:solidFill>
                  <a:srgbClr val="12436F"/>
                </a:solidFill>
              </a:rPr>
            </a:br>
            <a:r>
              <a:rPr lang="en-GB" sz="1800">
                <a:solidFill>
                  <a:srgbClr val="12436F"/>
                </a:solidFill>
              </a:rPr>
              <a:t>shadow created by the Phoenix Monument on Saturday 30th </a:t>
            </a:r>
            <a:br>
              <a:rPr lang="en-GB" sz="1800">
                <a:solidFill>
                  <a:srgbClr val="12436F"/>
                </a:solidFill>
              </a:rPr>
            </a:br>
            <a:r>
              <a:rPr lang="en-GB" sz="1800">
                <a:solidFill>
                  <a:srgbClr val="12436F"/>
                </a:solidFill>
              </a:rPr>
              <a:t>of March 2019 from 09.00 to 15.00</a:t>
            </a:r>
            <a:endParaRPr sz="1800">
              <a:solidFill>
                <a:srgbClr val="12436F"/>
              </a:solidFill>
            </a:endParaRPr>
          </a:p>
          <a:p>
            <a:pPr marL="0" lvl="0" indent="0" algn="just" rtl="0">
              <a:lnSpc>
                <a:spcPct val="115000"/>
              </a:lnSpc>
              <a:spcBef>
                <a:spcPts val="300"/>
              </a:spcBef>
              <a:spcAft>
                <a:spcPts val="0"/>
              </a:spcAft>
              <a:buNone/>
            </a:pPr>
            <a:r>
              <a:rPr lang="en-GB" sz="1800">
                <a:solidFill>
                  <a:srgbClr val="12436F"/>
                </a:solidFill>
              </a:rPr>
              <a:t>		l(x) = 6.8(x - 3.1)</a:t>
            </a:r>
            <a:r>
              <a:rPr lang="en-GB" sz="1800" baseline="30000">
                <a:solidFill>
                  <a:srgbClr val="12436F"/>
                </a:solidFill>
              </a:rPr>
              <a:t>2</a:t>
            </a:r>
            <a:r>
              <a:rPr lang="en-GB" sz="1800">
                <a:solidFill>
                  <a:srgbClr val="12436F"/>
                </a:solidFill>
              </a:rPr>
              <a:t> + 5  </a:t>
            </a:r>
            <a:endParaRPr sz="1800">
              <a:solidFill>
                <a:srgbClr val="12436F"/>
              </a:solidFill>
            </a:endParaRPr>
          </a:p>
          <a:p>
            <a:pPr marL="0" lvl="0" indent="0" algn="just" rtl="0">
              <a:lnSpc>
                <a:spcPct val="115000"/>
              </a:lnSpc>
              <a:spcBef>
                <a:spcPts val="300"/>
              </a:spcBef>
              <a:spcAft>
                <a:spcPts val="0"/>
              </a:spcAft>
              <a:buNone/>
            </a:pPr>
            <a:r>
              <a:rPr lang="en-GB" sz="1800">
                <a:solidFill>
                  <a:srgbClr val="12436F"/>
                </a:solidFill>
              </a:rPr>
              <a:t>Where l(x) is the length of the shadow in metres, and x is the time in hours after 09.00</a:t>
            </a:r>
            <a:endParaRPr sz="1800">
              <a:solidFill>
                <a:srgbClr val="12436F"/>
              </a:solidFill>
            </a:endParaRPr>
          </a:p>
          <a:p>
            <a:pPr marL="0" lvl="0" indent="0" algn="just" rtl="0">
              <a:lnSpc>
                <a:spcPct val="115000"/>
              </a:lnSpc>
              <a:spcBef>
                <a:spcPts val="300"/>
              </a:spcBef>
              <a:spcAft>
                <a:spcPts val="0"/>
              </a:spcAft>
              <a:buNone/>
            </a:pPr>
            <a:r>
              <a:rPr lang="en-GB" sz="1800">
                <a:solidFill>
                  <a:srgbClr val="12436F"/>
                </a:solidFill>
              </a:rPr>
              <a:t>We want you to make an activity around this for students. What would you want them to do?</a:t>
            </a:r>
            <a:endParaRPr sz="1800">
              <a:solidFill>
                <a:srgbClr val="12436F"/>
              </a:solidFill>
            </a:endParaRPr>
          </a:p>
          <a:p>
            <a:pPr marL="457200" lvl="0" indent="-342900" algn="just" rtl="0">
              <a:lnSpc>
                <a:spcPct val="115000"/>
              </a:lnSpc>
              <a:spcBef>
                <a:spcPts val="300"/>
              </a:spcBef>
              <a:spcAft>
                <a:spcPts val="0"/>
              </a:spcAft>
              <a:buClr>
                <a:srgbClr val="12436F"/>
              </a:buClr>
              <a:buSzPts val="1800"/>
              <a:buChar char="●"/>
            </a:pPr>
            <a:r>
              <a:rPr lang="en-GB" sz="1800">
                <a:solidFill>
                  <a:srgbClr val="12436F"/>
                </a:solidFill>
              </a:rPr>
              <a:t>Graph: Domain/range, Discrete vs continuous, graph setup, sense making, recognising/understanding key points and symmetry (paper folding?), transformations (hour change, </a:t>
            </a:r>
            <a:br>
              <a:rPr lang="en-GB" sz="1800">
                <a:solidFill>
                  <a:srgbClr val="12436F"/>
                </a:solidFill>
              </a:rPr>
            </a:br>
            <a:r>
              <a:rPr lang="en-GB" sz="1800">
                <a:solidFill>
                  <a:srgbClr val="12436F"/>
                </a:solidFill>
              </a:rPr>
              <a:t>measure from centre of monument vs. from edge of steps??</a:t>
            </a:r>
            <a:endParaRPr sz="1800">
              <a:solidFill>
                <a:srgbClr val="12436F"/>
              </a:solidFill>
            </a:endParaRPr>
          </a:p>
          <a:p>
            <a:pPr marL="457200" lvl="0" indent="-342900" algn="just" rtl="0">
              <a:lnSpc>
                <a:spcPct val="115000"/>
              </a:lnSpc>
              <a:spcBef>
                <a:spcPts val="0"/>
              </a:spcBef>
              <a:spcAft>
                <a:spcPts val="0"/>
              </a:spcAft>
              <a:buClr>
                <a:srgbClr val="12436F"/>
              </a:buClr>
              <a:buSzPts val="1800"/>
              <a:buChar char="●"/>
            </a:pPr>
            <a:r>
              <a:rPr lang="en-GB" sz="1800">
                <a:solidFill>
                  <a:srgbClr val="12436F"/>
                </a:solidFill>
              </a:rPr>
              <a:t>Algebraic expression: solving equations, working with </a:t>
            </a:r>
            <a:br>
              <a:rPr lang="en-GB" sz="1800">
                <a:solidFill>
                  <a:srgbClr val="12436F"/>
                </a:solidFill>
              </a:rPr>
            </a:br>
            <a:r>
              <a:rPr lang="en-GB" sz="1800">
                <a:solidFill>
                  <a:srgbClr val="12436F"/>
                </a:solidFill>
              </a:rPr>
              <a:t>complete square form (identifying shape and turning point)</a:t>
            </a:r>
            <a:endParaRPr sz="1800">
              <a:solidFill>
                <a:srgbClr val="12436F"/>
              </a:solidFill>
            </a:endParaRPr>
          </a:p>
          <a:p>
            <a:pPr marL="457200" lvl="0" indent="0" algn="just" rtl="0">
              <a:lnSpc>
                <a:spcPct val="115000"/>
              </a:lnSpc>
              <a:spcBef>
                <a:spcPts val="300"/>
              </a:spcBef>
              <a:spcAft>
                <a:spcPts val="0"/>
              </a:spcAft>
              <a:buNone/>
            </a:pPr>
            <a:endParaRPr sz="18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1800">
              <a:solidFill>
                <a:srgbClr val="12436F"/>
              </a:solidFill>
            </a:endParaRPr>
          </a:p>
        </p:txBody>
      </p:sp>
      <p:pic>
        <p:nvPicPr>
          <p:cNvPr id="778" name="Google Shape;778;p57"/>
          <p:cNvPicPr preferRelativeResize="0"/>
          <p:nvPr/>
        </p:nvPicPr>
        <p:blipFill>
          <a:blip r:embed="rId3">
            <a:alphaModFix/>
          </a:blip>
          <a:stretch>
            <a:fillRect/>
          </a:stretch>
        </p:blipFill>
        <p:spPr>
          <a:xfrm>
            <a:off x="7162650" y="3659300"/>
            <a:ext cx="1719226" cy="1493470"/>
          </a:xfrm>
          <a:prstGeom prst="rect">
            <a:avLst/>
          </a:prstGeom>
          <a:noFill/>
          <a:ln>
            <a:noFill/>
          </a:ln>
        </p:spPr>
      </p:pic>
      <p:pic>
        <p:nvPicPr>
          <p:cNvPr id="779" name="Google Shape;779;p57"/>
          <p:cNvPicPr preferRelativeResize="0"/>
          <p:nvPr/>
        </p:nvPicPr>
        <p:blipFill>
          <a:blip r:embed="rId4">
            <a:alphaModFix/>
          </a:blip>
          <a:stretch>
            <a:fillRect/>
          </a:stretch>
        </p:blipFill>
        <p:spPr>
          <a:xfrm>
            <a:off x="6173249" y="79875"/>
            <a:ext cx="1600725" cy="182097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58"/>
          <p:cNvSpPr/>
          <p:nvPr/>
        </p:nvSpPr>
        <p:spPr>
          <a:xfrm>
            <a:off x="386100" y="1366966"/>
            <a:ext cx="8053500" cy="756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3000" u="sng">
                <a:solidFill>
                  <a:schemeClr val="hlink"/>
                </a:solidFill>
                <a:latin typeface="Calibri"/>
                <a:ea typeface="Calibri"/>
                <a:cs typeface="Calibri"/>
                <a:sym typeface="Calibri"/>
                <a:hlinkClick r:id="rId3"/>
              </a:rPr>
              <a:t>https://padlet.com/angeladwane/Algebra2020</a:t>
            </a:r>
            <a:endParaRPr sz="3000">
              <a:latin typeface="Calibri"/>
              <a:ea typeface="Calibri"/>
              <a:cs typeface="Calibri"/>
              <a:sym typeface="Calibri"/>
            </a:endParaRPr>
          </a:p>
          <a:p>
            <a:pPr marL="0" marR="0" lvl="0" indent="0" algn="l" rtl="0">
              <a:lnSpc>
                <a:spcPct val="90000"/>
              </a:lnSpc>
              <a:spcBef>
                <a:spcPts val="0"/>
              </a:spcBef>
              <a:spcAft>
                <a:spcPts val="0"/>
              </a:spcAft>
              <a:buNone/>
            </a:pPr>
            <a:endParaRPr sz="3000">
              <a:latin typeface="Calibri"/>
              <a:ea typeface="Calibri"/>
              <a:cs typeface="Calibri"/>
              <a:sym typeface="Calibri"/>
            </a:endParaRPr>
          </a:p>
          <a:p>
            <a:pPr marL="0" marR="0" lvl="0" indent="0" algn="l" rtl="0">
              <a:lnSpc>
                <a:spcPct val="90000"/>
              </a:lnSpc>
              <a:spcBef>
                <a:spcPts val="0"/>
              </a:spcBef>
              <a:spcAft>
                <a:spcPts val="0"/>
              </a:spcAft>
              <a:buNone/>
            </a:pPr>
            <a:endParaRPr sz="2400">
              <a:latin typeface="Calibri"/>
              <a:ea typeface="Calibri"/>
              <a:cs typeface="Calibri"/>
              <a:sym typeface="Calibri"/>
            </a:endParaRPr>
          </a:p>
          <a:p>
            <a:pPr marL="0" marR="0" lvl="0" indent="0" algn="l" rtl="0">
              <a:lnSpc>
                <a:spcPct val="90000"/>
              </a:lnSpc>
              <a:spcBef>
                <a:spcPts val="0"/>
              </a:spcBef>
              <a:spcAft>
                <a:spcPts val="0"/>
              </a:spcAft>
              <a:buNone/>
            </a:pPr>
            <a:endParaRPr sz="2400" b="1" i="0" u="none" strike="noStrike" cap="none">
              <a:solidFill>
                <a:schemeClr val="dk2"/>
              </a:solidFill>
              <a:latin typeface="Calibri"/>
              <a:ea typeface="Calibri"/>
              <a:cs typeface="Calibri"/>
              <a:sym typeface="Calibri"/>
            </a:endParaRPr>
          </a:p>
        </p:txBody>
      </p:sp>
      <p:pic>
        <p:nvPicPr>
          <p:cNvPr id="785" name="Google Shape;785;p58" descr="https://lh6.googleusercontent.com/svYUdy-7pLvdLsWjIdFwKBkTqgLgO2sK2vM2uJLxZj8bde9RnZfEXddNZAxtwmePLOHAy-U5wdkiPfp2WRnk-Zn5SMrWNbm2y9mHG-gMHrx8IbHV6WkwRJEv-veBdtiF127RGdOL"/>
          <p:cNvPicPr preferRelativeResize="0"/>
          <p:nvPr/>
        </p:nvPicPr>
        <p:blipFill rotWithShape="1">
          <a:blip r:embed="rId4">
            <a:alphaModFix/>
          </a:blip>
          <a:srcRect t="2219"/>
          <a:stretch/>
        </p:blipFill>
        <p:spPr>
          <a:xfrm>
            <a:off x="1044875" y="1938325"/>
            <a:ext cx="1183250" cy="756500"/>
          </a:xfrm>
          <a:prstGeom prst="rect">
            <a:avLst/>
          </a:prstGeom>
          <a:noFill/>
          <a:ln>
            <a:noFill/>
          </a:ln>
        </p:spPr>
      </p:pic>
      <p:pic>
        <p:nvPicPr>
          <p:cNvPr id="786" name="Google Shape;786;p58" descr="https://lh4.googleusercontent.com/WruF9T0pkFZSygd6mZ0Lhjr057Qfywkpjq_3tYIn-Q3GuCxDit5DqqHkukf62_no2U703chZcAr2p_UAk7hWIgTzWwBkazYiz9CwObZHltUhN_BWpiYRo5ErIbFVeeASLe9oyBO4lgc"/>
          <p:cNvPicPr preferRelativeResize="0"/>
          <p:nvPr/>
        </p:nvPicPr>
        <p:blipFill rotWithShape="1">
          <a:blip r:embed="rId5">
            <a:alphaModFix/>
          </a:blip>
          <a:srcRect b="1468"/>
          <a:stretch/>
        </p:blipFill>
        <p:spPr>
          <a:xfrm>
            <a:off x="7760650" y="2017450"/>
            <a:ext cx="803675" cy="903050"/>
          </a:xfrm>
          <a:prstGeom prst="rect">
            <a:avLst/>
          </a:prstGeom>
          <a:noFill/>
          <a:ln>
            <a:noFill/>
          </a:ln>
        </p:spPr>
      </p:pic>
      <p:pic>
        <p:nvPicPr>
          <p:cNvPr id="787" name="Google Shape;787;p58"/>
          <p:cNvPicPr preferRelativeResize="0"/>
          <p:nvPr/>
        </p:nvPicPr>
        <p:blipFill>
          <a:blip r:embed="rId6">
            <a:alphaModFix/>
          </a:blip>
          <a:stretch>
            <a:fillRect/>
          </a:stretch>
        </p:blipFill>
        <p:spPr>
          <a:xfrm>
            <a:off x="98300" y="2775100"/>
            <a:ext cx="3549242" cy="2368400"/>
          </a:xfrm>
          <a:prstGeom prst="rect">
            <a:avLst/>
          </a:prstGeom>
          <a:noFill/>
          <a:ln>
            <a:noFill/>
          </a:ln>
        </p:spPr>
      </p:pic>
      <p:pic>
        <p:nvPicPr>
          <p:cNvPr id="788" name="Google Shape;788;p58"/>
          <p:cNvPicPr preferRelativeResize="0"/>
          <p:nvPr/>
        </p:nvPicPr>
        <p:blipFill>
          <a:blip r:embed="rId7">
            <a:alphaModFix/>
          </a:blip>
          <a:stretch>
            <a:fillRect/>
          </a:stretch>
        </p:blipFill>
        <p:spPr>
          <a:xfrm>
            <a:off x="4484800" y="2688650"/>
            <a:ext cx="4585451" cy="2368400"/>
          </a:xfrm>
          <a:prstGeom prst="rect">
            <a:avLst/>
          </a:prstGeom>
          <a:noFill/>
          <a:ln>
            <a:noFill/>
          </a:ln>
        </p:spPr>
      </p:pic>
      <p:sp>
        <p:nvSpPr>
          <p:cNvPr id="789" name="Google Shape;789;p58"/>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Developed Task Cards on Padlet</a:t>
            </a:r>
            <a:endParaRPr sz="3000">
              <a:solidFill>
                <a:srgbClr val="40875C"/>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59"/>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Key Features of functions</a:t>
            </a:r>
            <a:endParaRPr sz="3000">
              <a:solidFill>
                <a:srgbClr val="40875C"/>
              </a:solidFill>
            </a:endParaRPr>
          </a:p>
        </p:txBody>
      </p:sp>
      <p:sp>
        <p:nvSpPr>
          <p:cNvPr id="795" name="Google Shape;795;p59"/>
          <p:cNvSpPr txBox="1">
            <a:spLocks noGrp="1"/>
          </p:cNvSpPr>
          <p:nvPr>
            <p:ph type="body" idx="1"/>
          </p:nvPr>
        </p:nvSpPr>
        <p:spPr>
          <a:xfrm>
            <a:off x="386100" y="1861900"/>
            <a:ext cx="8490900" cy="29055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1. The domain and range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2. Where the graph of the function meets the axes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3. Things that remain constant and those that vary in the function</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4. The behaviour of the graph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5. The rate of change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60"/>
          <p:cNvSpPr txBox="1">
            <a:spLocks noGrp="1"/>
          </p:cNvSpPr>
          <p:nvPr>
            <p:ph type="title"/>
          </p:nvPr>
        </p:nvSpPr>
        <p:spPr>
          <a:xfrm>
            <a:off x="386100" y="673200"/>
            <a:ext cx="8028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t>Reflection </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61"/>
          <p:cNvSpPr txBox="1">
            <a:spLocks noGrp="1"/>
          </p:cNvSpPr>
          <p:nvPr>
            <p:ph type="body" idx="1"/>
          </p:nvPr>
        </p:nvSpPr>
        <p:spPr>
          <a:xfrm>
            <a:off x="386100" y="1469350"/>
            <a:ext cx="8384100" cy="831900"/>
          </a:xfrm>
          <a:prstGeom prst="rect">
            <a:avLst/>
          </a:prstGeom>
        </p:spPr>
        <p:txBody>
          <a:bodyPr spcFirstLastPara="1" wrap="square" lIns="0" tIns="0" rIns="0" bIns="0" anchor="t" anchorCtr="0">
            <a:noAutofit/>
          </a:bodyPr>
          <a:lstStyle/>
          <a:p>
            <a:pPr marL="457200" lvl="0" indent="0" algn="just" rtl="0">
              <a:spcBef>
                <a:spcPts val="300"/>
              </a:spcBef>
              <a:spcAft>
                <a:spcPts val="0"/>
              </a:spcAft>
              <a:buNone/>
            </a:pPr>
            <a:r>
              <a:rPr lang="en-GB" sz="2400">
                <a:solidFill>
                  <a:srgbClr val="12436F"/>
                </a:solidFill>
              </a:rPr>
              <a:t>How would engaging with these elements of the learning activities combat the challenges mentioned earlier in the workshop?</a:t>
            </a:r>
            <a:endParaRPr sz="2400">
              <a:solidFill>
                <a:srgbClr val="12436F"/>
              </a:solidFill>
            </a:endParaRPr>
          </a:p>
          <a:p>
            <a:pPr marL="0" lvl="0" indent="0" algn="just" rtl="0">
              <a:spcBef>
                <a:spcPts val="300"/>
              </a:spcBef>
              <a:spcAft>
                <a:spcPts val="0"/>
              </a:spcAft>
              <a:buNone/>
            </a:pPr>
            <a:endParaRPr sz="1800">
              <a:solidFill>
                <a:srgbClr val="20406F"/>
              </a:solidFill>
            </a:endParaRPr>
          </a:p>
          <a:p>
            <a:pPr marL="457200" lvl="0" indent="0" algn="just" rtl="0">
              <a:spcBef>
                <a:spcPts val="300"/>
              </a:spcBef>
              <a:spcAft>
                <a:spcPts val="0"/>
              </a:spcAft>
              <a:buNone/>
            </a:pPr>
            <a:endParaRPr sz="1800">
              <a:solidFill>
                <a:srgbClr val="20406F"/>
              </a:solidFill>
            </a:endParaRPr>
          </a:p>
        </p:txBody>
      </p:sp>
      <p:sp>
        <p:nvSpPr>
          <p:cNvPr id="806" name="Google Shape;806;p61"/>
          <p:cNvSpPr/>
          <p:nvPr/>
        </p:nvSpPr>
        <p:spPr>
          <a:xfrm>
            <a:off x="1486725" y="2571750"/>
            <a:ext cx="6255600" cy="2447100"/>
          </a:xfrm>
          <a:prstGeom prst="roundRect">
            <a:avLst>
              <a:gd name="adj" fmla="val 16667"/>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1"/>
          <p:cNvSpPr txBox="1"/>
          <p:nvPr/>
        </p:nvSpPr>
        <p:spPr>
          <a:xfrm>
            <a:off x="1743625" y="2655113"/>
            <a:ext cx="1418400" cy="8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Using Patterns</a:t>
            </a:r>
            <a:endParaRPr sz="2400"/>
          </a:p>
        </p:txBody>
      </p:sp>
      <p:sp>
        <p:nvSpPr>
          <p:cNvPr id="808" name="Google Shape;808;p61"/>
          <p:cNvSpPr txBox="1"/>
          <p:nvPr/>
        </p:nvSpPr>
        <p:spPr>
          <a:xfrm>
            <a:off x="1724725" y="4104575"/>
            <a:ext cx="1418400" cy="8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Problem Solving</a:t>
            </a:r>
            <a:endParaRPr sz="2400"/>
          </a:p>
        </p:txBody>
      </p:sp>
      <p:sp>
        <p:nvSpPr>
          <p:cNvPr id="809" name="Google Shape;809;p61"/>
          <p:cNvSpPr txBox="1"/>
          <p:nvPr/>
        </p:nvSpPr>
        <p:spPr>
          <a:xfrm>
            <a:off x="5317600" y="2668550"/>
            <a:ext cx="2349000" cy="8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Using multiple representations</a:t>
            </a:r>
            <a:endParaRPr sz="2400"/>
          </a:p>
        </p:txBody>
      </p:sp>
      <p:sp>
        <p:nvSpPr>
          <p:cNvPr id="810" name="Google Shape;810;p61"/>
          <p:cNvSpPr txBox="1"/>
          <p:nvPr/>
        </p:nvSpPr>
        <p:spPr>
          <a:xfrm>
            <a:off x="5317600" y="4256975"/>
            <a:ext cx="2256600" cy="83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Real Contexts</a:t>
            </a:r>
            <a:endParaRPr sz="2400"/>
          </a:p>
        </p:txBody>
      </p:sp>
      <p:sp>
        <p:nvSpPr>
          <p:cNvPr id="811" name="Google Shape;811;p61"/>
          <p:cNvSpPr txBox="1">
            <a:spLocks noGrp="1"/>
          </p:cNvSpPr>
          <p:nvPr>
            <p:ph type="title"/>
          </p:nvPr>
        </p:nvSpPr>
        <p:spPr>
          <a:xfrm>
            <a:off x="386100" y="673200"/>
            <a:ext cx="7027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Challenges of teaching Algebra &amp; Functions</a:t>
            </a:r>
            <a:endParaRPr sz="3000">
              <a:solidFill>
                <a:srgbClr val="40875C"/>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62"/>
          <p:cNvSpPr txBox="1">
            <a:spLocks noGrp="1"/>
          </p:cNvSpPr>
          <p:nvPr>
            <p:ph type="title"/>
          </p:nvPr>
        </p:nvSpPr>
        <p:spPr>
          <a:xfrm>
            <a:off x="386100" y="673200"/>
            <a:ext cx="8028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t>Transformations of Quadratic Patterns</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820"/>
        <p:cNvGrpSpPr/>
        <p:nvPr/>
      </p:nvGrpSpPr>
      <p:grpSpPr>
        <a:xfrm>
          <a:off x="0" y="0"/>
          <a:ext cx="0" cy="0"/>
          <a:chOff x="0" y="0"/>
          <a:chExt cx="0" cy="0"/>
        </a:xfrm>
      </p:grpSpPr>
      <p:sp>
        <p:nvSpPr>
          <p:cNvPr id="821" name="Google Shape;821;p63"/>
          <p:cNvSpPr txBox="1">
            <a:spLocks noGrp="1"/>
          </p:cNvSpPr>
          <p:nvPr>
            <p:ph type="title"/>
          </p:nvPr>
        </p:nvSpPr>
        <p:spPr>
          <a:xfrm>
            <a:off x="386100" y="673200"/>
            <a:ext cx="6923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3000">
              <a:solidFill>
                <a:srgbClr val="40875C"/>
              </a:solidFill>
            </a:endParaRPr>
          </a:p>
          <a:p>
            <a:pPr marL="0" lvl="0" indent="0" algn="l" rtl="0">
              <a:spcBef>
                <a:spcPts val="0"/>
              </a:spcBef>
              <a:spcAft>
                <a:spcPts val="0"/>
              </a:spcAft>
              <a:buNone/>
            </a:pPr>
            <a:r>
              <a:rPr lang="en-GB" sz="3000">
                <a:solidFill>
                  <a:srgbClr val="40875C"/>
                </a:solidFill>
              </a:rPr>
              <a:t>JC Specification</a:t>
            </a:r>
            <a:endParaRPr sz="3000">
              <a:solidFill>
                <a:srgbClr val="40875C"/>
              </a:solidFill>
            </a:endParaRPr>
          </a:p>
        </p:txBody>
      </p:sp>
      <p:sp>
        <p:nvSpPr>
          <p:cNvPr id="822" name="Google Shape;822;p63"/>
          <p:cNvSpPr txBox="1">
            <a:spLocks noGrp="1"/>
          </p:cNvSpPr>
          <p:nvPr>
            <p:ph type="body" idx="1"/>
          </p:nvPr>
        </p:nvSpPr>
        <p:spPr>
          <a:xfrm>
            <a:off x="386100" y="1697950"/>
            <a:ext cx="8342700" cy="3127800"/>
          </a:xfrm>
          <a:prstGeom prst="rect">
            <a:avLst/>
          </a:prstGeom>
        </p:spPr>
        <p:txBody>
          <a:bodyPr spcFirstLastPara="1" wrap="square" lIns="0" tIns="0" rIns="0" bIns="0" anchor="t" anchorCtr="0">
            <a:noAutofit/>
          </a:bodyPr>
          <a:lstStyle/>
          <a:p>
            <a:pPr marL="0" lvl="0" indent="0" algn="just" rtl="0">
              <a:lnSpc>
                <a:spcPct val="150000"/>
              </a:lnSpc>
              <a:spcBef>
                <a:spcPts val="300"/>
              </a:spcBef>
              <a:spcAft>
                <a:spcPts val="0"/>
              </a:spcAft>
              <a:buNone/>
            </a:pPr>
            <a:r>
              <a:rPr lang="en-GB" sz="2000">
                <a:solidFill>
                  <a:srgbClr val="12436F"/>
                </a:solidFill>
                <a:latin typeface="Arial"/>
                <a:ea typeface="Arial"/>
                <a:cs typeface="Arial"/>
                <a:sym typeface="Arial"/>
              </a:rPr>
              <a:t>Students should </a:t>
            </a:r>
            <a:r>
              <a:rPr lang="en-GB" sz="2000" b="1">
                <a:solidFill>
                  <a:srgbClr val="12436F"/>
                </a:solidFill>
                <a:latin typeface="Arial"/>
                <a:ea typeface="Arial"/>
                <a:cs typeface="Arial"/>
                <a:sym typeface="Arial"/>
              </a:rPr>
              <a:t>investigate</a:t>
            </a:r>
            <a:r>
              <a:rPr lang="en-GB" sz="2000">
                <a:solidFill>
                  <a:srgbClr val="12436F"/>
                </a:solidFill>
                <a:latin typeface="Arial"/>
                <a:ea typeface="Arial"/>
                <a:cs typeface="Arial"/>
                <a:sym typeface="Arial"/>
              </a:rPr>
              <a:t> functions so that they can:</a:t>
            </a:r>
            <a:endParaRPr sz="2000">
              <a:solidFill>
                <a:srgbClr val="12436F"/>
              </a:solidFill>
              <a:latin typeface="Arial"/>
              <a:ea typeface="Arial"/>
              <a:cs typeface="Arial"/>
              <a:sym typeface="Arial"/>
            </a:endParaRPr>
          </a:p>
          <a:p>
            <a:pPr marL="457200" lvl="0" indent="-355600" algn="just" rtl="0">
              <a:lnSpc>
                <a:spcPct val="150000"/>
              </a:lnSpc>
              <a:spcBef>
                <a:spcPts val="300"/>
              </a:spcBef>
              <a:spcAft>
                <a:spcPts val="0"/>
              </a:spcAft>
              <a:buClr>
                <a:srgbClr val="12436F"/>
              </a:buClr>
              <a:buSzPts val="2000"/>
              <a:buFont typeface="Arial"/>
              <a:buAutoNum type="alphaLcPeriod"/>
            </a:pPr>
            <a:r>
              <a:rPr lang="en-GB" sz="2000">
                <a:solidFill>
                  <a:srgbClr val="12436F"/>
                </a:solidFill>
                <a:latin typeface="Arial"/>
                <a:ea typeface="Arial"/>
                <a:cs typeface="Arial"/>
                <a:sym typeface="Arial"/>
              </a:rPr>
              <a:t>demonstrate understanding of the concept of a function</a:t>
            </a:r>
            <a:endParaRPr sz="2000">
              <a:solidFill>
                <a:srgbClr val="12436F"/>
              </a:solidFill>
              <a:latin typeface="Arial"/>
              <a:ea typeface="Arial"/>
              <a:cs typeface="Arial"/>
              <a:sym typeface="Arial"/>
            </a:endParaRPr>
          </a:p>
          <a:p>
            <a:pPr marL="457200" lvl="0" indent="-355600" algn="just" rtl="0">
              <a:lnSpc>
                <a:spcPct val="150000"/>
              </a:lnSpc>
              <a:spcBef>
                <a:spcPts val="0"/>
              </a:spcBef>
              <a:spcAft>
                <a:spcPts val="0"/>
              </a:spcAft>
              <a:buClr>
                <a:srgbClr val="12436F"/>
              </a:buClr>
              <a:buSzPts val="2000"/>
              <a:buFont typeface="Arial"/>
              <a:buAutoNum type="alphaLcPeriod"/>
            </a:pPr>
            <a:r>
              <a:rPr lang="en-GB" sz="2000">
                <a:solidFill>
                  <a:srgbClr val="12436F"/>
                </a:solidFill>
                <a:latin typeface="Arial"/>
                <a:ea typeface="Arial"/>
                <a:cs typeface="Arial"/>
                <a:sym typeface="Arial"/>
              </a:rPr>
              <a:t>represent and interpret functions in different ways—</a:t>
            </a:r>
            <a:r>
              <a:rPr lang="en-GB" sz="2000" b="1">
                <a:solidFill>
                  <a:srgbClr val="12436F"/>
                </a:solidFill>
                <a:latin typeface="Arial"/>
                <a:ea typeface="Arial"/>
                <a:cs typeface="Arial"/>
                <a:sym typeface="Arial"/>
              </a:rPr>
              <a:t>graphically</a:t>
            </a:r>
            <a:r>
              <a:rPr lang="en-GB" sz="2000">
                <a:solidFill>
                  <a:srgbClr val="12436F"/>
                </a:solidFill>
                <a:latin typeface="Arial"/>
                <a:ea typeface="Arial"/>
                <a:cs typeface="Arial"/>
                <a:sym typeface="Arial"/>
              </a:rPr>
              <a:t>, </a:t>
            </a:r>
            <a:r>
              <a:rPr lang="en-GB" sz="2000" b="1">
                <a:solidFill>
                  <a:srgbClr val="12436F"/>
                </a:solidFill>
                <a:latin typeface="Arial"/>
                <a:ea typeface="Arial"/>
                <a:cs typeface="Arial"/>
                <a:sym typeface="Arial"/>
              </a:rPr>
              <a:t>diagrammatically</a:t>
            </a:r>
            <a:r>
              <a:rPr lang="en-GB" sz="2000">
                <a:solidFill>
                  <a:srgbClr val="12436F"/>
                </a:solidFill>
                <a:latin typeface="Arial"/>
                <a:ea typeface="Arial"/>
                <a:cs typeface="Arial"/>
                <a:sym typeface="Arial"/>
              </a:rPr>
              <a:t>, in </a:t>
            </a:r>
            <a:r>
              <a:rPr lang="en-GB" sz="2000" b="1">
                <a:solidFill>
                  <a:srgbClr val="12436F"/>
                </a:solidFill>
                <a:latin typeface="Arial"/>
                <a:ea typeface="Arial"/>
                <a:cs typeface="Arial"/>
                <a:sym typeface="Arial"/>
              </a:rPr>
              <a:t>words</a:t>
            </a:r>
            <a:r>
              <a:rPr lang="en-GB" sz="2000">
                <a:solidFill>
                  <a:srgbClr val="12436F"/>
                </a:solidFill>
                <a:latin typeface="Arial"/>
                <a:ea typeface="Arial"/>
                <a:cs typeface="Arial"/>
                <a:sym typeface="Arial"/>
              </a:rPr>
              <a:t>, and </a:t>
            </a:r>
            <a:r>
              <a:rPr lang="en-GB" sz="2000" b="1">
                <a:solidFill>
                  <a:srgbClr val="12436F"/>
                </a:solidFill>
                <a:latin typeface="Arial"/>
                <a:ea typeface="Arial"/>
                <a:cs typeface="Arial"/>
                <a:sym typeface="Arial"/>
              </a:rPr>
              <a:t>algebraically</a:t>
            </a:r>
            <a:r>
              <a:rPr lang="en-GB" sz="2000">
                <a:solidFill>
                  <a:srgbClr val="12436F"/>
                </a:solidFill>
                <a:latin typeface="Arial"/>
                <a:ea typeface="Arial"/>
                <a:cs typeface="Arial"/>
                <a:sym typeface="Arial"/>
              </a:rPr>
              <a:t> </a:t>
            </a:r>
            <a:endParaRPr sz="2000">
              <a:solidFill>
                <a:srgbClr val="12436F"/>
              </a:solidFill>
              <a:latin typeface="Arial"/>
              <a:ea typeface="Arial"/>
              <a:cs typeface="Arial"/>
              <a:sym typeface="Arial"/>
            </a:endParaRPr>
          </a:p>
          <a:p>
            <a:pPr marL="0" lvl="0" indent="0" algn="just" rtl="0">
              <a:lnSpc>
                <a:spcPct val="150000"/>
              </a:lnSpc>
              <a:spcBef>
                <a:spcPts val="300"/>
              </a:spcBef>
              <a:spcAft>
                <a:spcPts val="0"/>
              </a:spcAft>
              <a:buNone/>
            </a:pPr>
            <a:r>
              <a:rPr lang="en-GB" sz="2000" i="1">
                <a:solidFill>
                  <a:srgbClr val="12436F"/>
                </a:solidFill>
                <a:latin typeface="Arial"/>
                <a:ea typeface="Arial"/>
                <a:cs typeface="Arial"/>
                <a:sym typeface="Arial"/>
              </a:rPr>
              <a:t>-JC Specification page 17 AF7</a:t>
            </a:r>
            <a:endParaRPr sz="2000" i="1">
              <a:solidFill>
                <a:srgbClr val="12436F"/>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7"/>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Learning Outcomes</a:t>
            </a:r>
            <a:endParaRPr sz="3000">
              <a:solidFill>
                <a:srgbClr val="40875C"/>
              </a:solidFill>
            </a:endParaRPr>
          </a:p>
        </p:txBody>
      </p:sp>
      <p:sp>
        <p:nvSpPr>
          <p:cNvPr id="583" name="Google Shape;583;p27"/>
          <p:cNvSpPr txBox="1">
            <a:spLocks noGrp="1"/>
          </p:cNvSpPr>
          <p:nvPr>
            <p:ph type="body" idx="1"/>
          </p:nvPr>
        </p:nvSpPr>
        <p:spPr>
          <a:xfrm>
            <a:off x="386100" y="1697950"/>
            <a:ext cx="8490900" cy="35982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GB" sz="2400">
                <a:solidFill>
                  <a:srgbClr val="20406F"/>
                </a:solidFill>
              </a:rPr>
              <a:t>By the end of this workshop we will understand:</a:t>
            </a:r>
            <a:endParaRPr sz="2400">
              <a:solidFill>
                <a:srgbClr val="20406F"/>
              </a:solidFill>
            </a:endParaRPr>
          </a:p>
          <a:p>
            <a:pPr marL="457200" lvl="0" indent="-381000" algn="just" rtl="0">
              <a:lnSpc>
                <a:spcPct val="100000"/>
              </a:lnSpc>
              <a:spcBef>
                <a:spcPts val="0"/>
              </a:spcBef>
              <a:spcAft>
                <a:spcPts val="0"/>
              </a:spcAft>
              <a:buClr>
                <a:srgbClr val="20406F"/>
              </a:buClr>
              <a:buSzPts val="2400"/>
              <a:buFont typeface="Calibri"/>
              <a:buChar char="●"/>
            </a:pPr>
            <a:r>
              <a:rPr lang="en-GB" sz="2400">
                <a:solidFill>
                  <a:srgbClr val="20406F"/>
                </a:solidFill>
              </a:rPr>
              <a:t>that allowing students to engage with rich, open tasks will encourage them to become more confident in their mathematical ability, develop their critical thinking skills and will provide them with the tools needed to attempt unseen problems.</a:t>
            </a:r>
            <a:endParaRPr sz="2400">
              <a:solidFill>
                <a:srgbClr val="20406F"/>
              </a:solidFill>
            </a:endParaRPr>
          </a:p>
          <a:p>
            <a:pPr marL="457200" lvl="0" indent="-381000" algn="just" rtl="0">
              <a:lnSpc>
                <a:spcPct val="100000"/>
              </a:lnSpc>
              <a:spcBef>
                <a:spcPts val="0"/>
              </a:spcBef>
              <a:spcAft>
                <a:spcPts val="0"/>
              </a:spcAft>
              <a:buClr>
                <a:srgbClr val="20406F"/>
              </a:buClr>
              <a:buSzPts val="2400"/>
              <a:buChar char="●"/>
            </a:pPr>
            <a:r>
              <a:rPr lang="en-GB" sz="2400">
                <a:solidFill>
                  <a:srgbClr val="20406F"/>
                </a:solidFill>
              </a:rPr>
              <a:t>teaching algebra through functions is an approach that will allow students to make sense of algebraic procedures and will encourage a positive disposition towards their mathematics.</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64"/>
          <p:cNvSpPr txBox="1">
            <a:spLocks noGrp="1"/>
          </p:cNvSpPr>
          <p:nvPr>
            <p:ph type="title"/>
          </p:nvPr>
        </p:nvSpPr>
        <p:spPr>
          <a:xfrm>
            <a:off x="386100" y="673200"/>
            <a:ext cx="6923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3000">
              <a:solidFill>
                <a:srgbClr val="40875C"/>
              </a:solidFill>
            </a:endParaRPr>
          </a:p>
          <a:p>
            <a:pPr marL="0" lvl="0" indent="0" algn="l" rtl="0">
              <a:spcBef>
                <a:spcPts val="0"/>
              </a:spcBef>
              <a:spcAft>
                <a:spcPts val="0"/>
              </a:spcAft>
              <a:buNone/>
            </a:pPr>
            <a:r>
              <a:rPr lang="en-GB" sz="3000">
                <a:solidFill>
                  <a:srgbClr val="40875C"/>
                </a:solidFill>
              </a:rPr>
              <a:t>JC Specification</a:t>
            </a:r>
            <a:endParaRPr sz="3000">
              <a:solidFill>
                <a:srgbClr val="40875C"/>
              </a:solidFill>
            </a:endParaRPr>
          </a:p>
        </p:txBody>
      </p:sp>
      <p:sp>
        <p:nvSpPr>
          <p:cNvPr id="828" name="Google Shape;828;p64"/>
          <p:cNvSpPr txBox="1"/>
          <p:nvPr/>
        </p:nvSpPr>
        <p:spPr>
          <a:xfrm>
            <a:off x="125850" y="1748275"/>
            <a:ext cx="8892300" cy="2020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0">
              <a:lnSpc>
                <a:spcPct val="150000"/>
              </a:lnSpc>
              <a:spcBef>
                <a:spcPts val="300"/>
              </a:spcBef>
              <a:spcAft>
                <a:spcPts val="0"/>
              </a:spcAft>
              <a:buClr>
                <a:schemeClr val="dk1"/>
              </a:buClr>
              <a:buSzPts val="1100"/>
              <a:buFont typeface="Arial"/>
              <a:buNone/>
            </a:pPr>
            <a:r>
              <a:rPr lang="en-GB" sz="2000" b="1"/>
              <a:t>AF7: </a:t>
            </a:r>
            <a:r>
              <a:rPr lang="en-GB" sz="2000"/>
              <a:t>Students should </a:t>
            </a:r>
            <a:r>
              <a:rPr lang="en-GB" sz="2000" b="1"/>
              <a:t>investigate</a:t>
            </a:r>
            <a:r>
              <a:rPr lang="en-GB" sz="2000"/>
              <a:t> functions so that they can:</a:t>
            </a:r>
            <a:endParaRPr sz="2000"/>
          </a:p>
          <a:p>
            <a:pPr marL="457200" lvl="0" indent="-355600" algn="just" rtl="0">
              <a:lnSpc>
                <a:spcPct val="150000"/>
              </a:lnSpc>
              <a:spcBef>
                <a:spcPts val="300"/>
              </a:spcBef>
              <a:spcAft>
                <a:spcPts val="0"/>
              </a:spcAft>
              <a:buClr>
                <a:srgbClr val="000000"/>
              </a:buClr>
              <a:buSzPts val="2000"/>
              <a:buAutoNum type="alphaLcPeriod"/>
            </a:pPr>
            <a:r>
              <a:rPr lang="en-GB" sz="2000"/>
              <a:t>demonstrate understanding of the concept of a function</a:t>
            </a:r>
            <a:endParaRPr sz="2000"/>
          </a:p>
          <a:p>
            <a:pPr marL="457200" lvl="0" indent="-355600" algn="just" rtl="0">
              <a:lnSpc>
                <a:spcPct val="150000"/>
              </a:lnSpc>
              <a:spcBef>
                <a:spcPts val="0"/>
              </a:spcBef>
              <a:spcAft>
                <a:spcPts val="0"/>
              </a:spcAft>
              <a:buClr>
                <a:srgbClr val="000000"/>
              </a:buClr>
              <a:buSzPts val="2000"/>
              <a:buAutoNum type="alphaLcPeriod"/>
            </a:pPr>
            <a:r>
              <a:rPr lang="en-GB" sz="2000"/>
              <a:t>represent and interpret functions in different ways—</a:t>
            </a:r>
            <a:r>
              <a:rPr lang="en-GB" sz="2000" b="1"/>
              <a:t>graphically</a:t>
            </a:r>
            <a:r>
              <a:rPr lang="en-GB" sz="2000"/>
              <a:t>, </a:t>
            </a:r>
            <a:r>
              <a:rPr lang="en-GB" sz="2000" b="1"/>
              <a:t>diagrammatically</a:t>
            </a:r>
            <a:r>
              <a:rPr lang="en-GB" sz="2000"/>
              <a:t>, in </a:t>
            </a:r>
            <a:r>
              <a:rPr lang="en-GB" sz="2000" b="1"/>
              <a:t>words</a:t>
            </a:r>
            <a:r>
              <a:rPr lang="en-GB" sz="2000"/>
              <a:t>, and </a:t>
            </a:r>
            <a:r>
              <a:rPr lang="en-GB" sz="2000" b="1"/>
              <a:t>algebraically</a:t>
            </a:r>
            <a:r>
              <a:rPr lang="en-GB" sz="2000"/>
              <a:t> </a:t>
            </a:r>
            <a:endParaRPr sz="2000"/>
          </a:p>
          <a:p>
            <a:pPr marL="0" lvl="0" indent="0" algn="just" rtl="0">
              <a:lnSpc>
                <a:spcPct val="150000"/>
              </a:lnSpc>
              <a:spcBef>
                <a:spcPts val="300"/>
              </a:spcBef>
              <a:spcAft>
                <a:spcPts val="0"/>
              </a:spcAft>
              <a:buClr>
                <a:schemeClr val="dk1"/>
              </a:buClr>
              <a:buSzPts val="1100"/>
              <a:buFont typeface="Arial"/>
              <a:buNone/>
            </a:pPr>
            <a:endParaRPr sz="2000" i="1">
              <a:solidFill>
                <a:srgbClr val="12436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65"/>
          <p:cNvSpPr txBox="1">
            <a:spLocks noGrp="1"/>
          </p:cNvSpPr>
          <p:nvPr>
            <p:ph type="title"/>
          </p:nvPr>
        </p:nvSpPr>
        <p:spPr>
          <a:xfrm>
            <a:off x="386100" y="673200"/>
            <a:ext cx="6923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3000">
              <a:solidFill>
                <a:srgbClr val="40875C"/>
              </a:solidFill>
            </a:endParaRPr>
          </a:p>
          <a:p>
            <a:pPr marL="0" lvl="0" indent="0" algn="l" rtl="0">
              <a:spcBef>
                <a:spcPts val="0"/>
              </a:spcBef>
              <a:spcAft>
                <a:spcPts val="0"/>
              </a:spcAft>
              <a:buNone/>
            </a:pPr>
            <a:r>
              <a:rPr lang="en-GB" sz="3000">
                <a:solidFill>
                  <a:srgbClr val="40875C"/>
                </a:solidFill>
              </a:rPr>
              <a:t>Transformations</a:t>
            </a:r>
            <a:endParaRPr sz="3000">
              <a:solidFill>
                <a:srgbClr val="40875C"/>
              </a:solidFill>
            </a:endParaRPr>
          </a:p>
        </p:txBody>
      </p:sp>
      <p:pic>
        <p:nvPicPr>
          <p:cNvPr id="834" name="Google Shape;834;p65"/>
          <p:cNvPicPr preferRelativeResize="0"/>
          <p:nvPr/>
        </p:nvPicPr>
        <p:blipFill>
          <a:blip r:embed="rId3">
            <a:alphaModFix/>
          </a:blip>
          <a:stretch>
            <a:fillRect/>
          </a:stretch>
        </p:blipFill>
        <p:spPr>
          <a:xfrm>
            <a:off x="386100" y="1455200"/>
            <a:ext cx="4271825" cy="1474075"/>
          </a:xfrm>
          <a:prstGeom prst="rect">
            <a:avLst/>
          </a:prstGeom>
          <a:noFill/>
          <a:ln>
            <a:noFill/>
          </a:ln>
        </p:spPr>
      </p:pic>
      <p:sp>
        <p:nvSpPr>
          <p:cNvPr id="835" name="Google Shape;835;p65"/>
          <p:cNvSpPr txBox="1"/>
          <p:nvPr/>
        </p:nvSpPr>
        <p:spPr>
          <a:xfrm>
            <a:off x="5089550" y="1510675"/>
            <a:ext cx="3650700" cy="12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12436F"/>
                </a:solidFill>
                <a:latin typeface="Calibri"/>
                <a:ea typeface="Calibri"/>
                <a:cs typeface="Calibri"/>
                <a:sym typeface="Calibri"/>
              </a:rPr>
              <a:t>Student’s expressions:</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 + 6</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b=(s+2)(s+3)</a:t>
            </a:r>
            <a:endParaRPr sz="2400">
              <a:solidFill>
                <a:srgbClr val="12436F"/>
              </a:solidFill>
              <a:latin typeface="Calibri"/>
              <a:ea typeface="Calibri"/>
              <a:cs typeface="Calibri"/>
              <a:sym typeface="Calibri"/>
            </a:endParaRPr>
          </a:p>
        </p:txBody>
      </p:sp>
      <p:sp>
        <p:nvSpPr>
          <p:cNvPr id="836" name="Google Shape;836;p65"/>
          <p:cNvSpPr txBox="1"/>
          <p:nvPr/>
        </p:nvSpPr>
        <p:spPr>
          <a:xfrm>
            <a:off x="629450" y="3291125"/>
            <a:ext cx="8290800" cy="14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i="1">
                <a:solidFill>
                  <a:srgbClr val="12436F"/>
                </a:solidFill>
                <a:latin typeface="Calibri"/>
                <a:ea typeface="Calibri"/>
                <a:cs typeface="Calibri"/>
                <a:sym typeface="Calibri"/>
              </a:rPr>
              <a:t>What would happen if we: </a:t>
            </a:r>
            <a:endParaRPr sz="2400" i="1">
              <a:solidFill>
                <a:srgbClr val="12436F"/>
              </a:solidFill>
              <a:latin typeface="Calibri"/>
              <a:ea typeface="Calibri"/>
              <a:cs typeface="Calibri"/>
              <a:sym typeface="Calibri"/>
            </a:endParaRPr>
          </a:p>
          <a:p>
            <a:pPr marL="457200" lvl="0" indent="-381000" algn="l" rtl="0">
              <a:spcBef>
                <a:spcPts val="0"/>
              </a:spcBef>
              <a:spcAft>
                <a:spcPts val="0"/>
              </a:spcAft>
              <a:buClr>
                <a:srgbClr val="12436F"/>
              </a:buClr>
              <a:buSzPts val="2400"/>
              <a:buFont typeface="Calibri"/>
              <a:buChar char="●"/>
            </a:pPr>
            <a:r>
              <a:rPr lang="en-GB" sz="2400" i="1">
                <a:solidFill>
                  <a:srgbClr val="12436F"/>
                </a:solidFill>
                <a:latin typeface="Calibri"/>
                <a:ea typeface="Calibri"/>
                <a:cs typeface="Calibri"/>
                <a:sym typeface="Calibri"/>
              </a:rPr>
              <a:t>add 2 blocks to each stage?</a:t>
            </a:r>
            <a:endParaRPr sz="2400" i="1">
              <a:solidFill>
                <a:srgbClr val="12436F"/>
              </a:solidFill>
              <a:latin typeface="Calibri"/>
              <a:ea typeface="Calibri"/>
              <a:cs typeface="Calibri"/>
              <a:sym typeface="Calibri"/>
            </a:endParaRPr>
          </a:p>
          <a:p>
            <a:pPr marL="457200" lvl="0" indent="-381000" algn="l" rtl="0">
              <a:spcBef>
                <a:spcPts val="0"/>
              </a:spcBef>
              <a:spcAft>
                <a:spcPts val="0"/>
              </a:spcAft>
              <a:buClr>
                <a:srgbClr val="12436F"/>
              </a:buClr>
              <a:buSzPts val="2400"/>
              <a:buFont typeface="Calibri"/>
              <a:buChar char="●"/>
            </a:pPr>
            <a:r>
              <a:rPr lang="en-GB" sz="2400" i="1">
                <a:solidFill>
                  <a:srgbClr val="12436F"/>
                </a:solidFill>
                <a:latin typeface="Calibri"/>
                <a:ea typeface="Calibri"/>
                <a:cs typeface="Calibri"/>
                <a:sym typeface="Calibri"/>
              </a:rPr>
              <a:t>double the amount of blocks in the pattern?</a:t>
            </a:r>
            <a:endParaRPr sz="2400" i="1">
              <a:solidFill>
                <a:srgbClr val="12436F"/>
              </a:solidFill>
              <a:latin typeface="Calibri"/>
              <a:ea typeface="Calibri"/>
              <a:cs typeface="Calibri"/>
              <a:sym typeface="Calibri"/>
            </a:endParaRPr>
          </a:p>
          <a:p>
            <a:pPr marL="457200" lvl="0" indent="-381000" algn="l" rtl="0">
              <a:spcBef>
                <a:spcPts val="0"/>
              </a:spcBef>
              <a:spcAft>
                <a:spcPts val="0"/>
              </a:spcAft>
              <a:buClr>
                <a:srgbClr val="12436F"/>
              </a:buClr>
              <a:buSzPts val="2400"/>
              <a:buFont typeface="Calibri"/>
              <a:buChar char="●"/>
            </a:pPr>
            <a:r>
              <a:rPr lang="en-GB" sz="2400" i="1">
                <a:solidFill>
                  <a:srgbClr val="12436F"/>
                </a:solidFill>
                <a:latin typeface="Calibri"/>
                <a:ea typeface="Calibri"/>
                <a:cs typeface="Calibri"/>
                <a:sym typeface="Calibri"/>
              </a:rPr>
              <a:t>add 2 to our stage number? </a:t>
            </a:r>
            <a:endParaRPr sz="2400">
              <a:solidFill>
                <a:srgbClr val="12436F"/>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66"/>
          <p:cNvSpPr txBox="1">
            <a:spLocks noGrp="1"/>
          </p:cNvSpPr>
          <p:nvPr>
            <p:ph type="title"/>
          </p:nvPr>
        </p:nvSpPr>
        <p:spPr>
          <a:xfrm>
            <a:off x="386100" y="673200"/>
            <a:ext cx="6923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3000">
              <a:solidFill>
                <a:srgbClr val="40875C"/>
              </a:solidFill>
            </a:endParaRPr>
          </a:p>
          <a:p>
            <a:pPr marL="0" lvl="0" indent="0" algn="l" rtl="0">
              <a:spcBef>
                <a:spcPts val="0"/>
              </a:spcBef>
              <a:spcAft>
                <a:spcPts val="0"/>
              </a:spcAft>
              <a:buNone/>
            </a:pPr>
            <a:r>
              <a:rPr lang="en-GB" sz="3000">
                <a:solidFill>
                  <a:srgbClr val="40875C"/>
                </a:solidFill>
              </a:rPr>
              <a:t>Changing the output</a:t>
            </a:r>
            <a:endParaRPr sz="3000">
              <a:solidFill>
                <a:srgbClr val="40875C"/>
              </a:solidFill>
            </a:endParaRPr>
          </a:p>
          <a:p>
            <a:pPr marL="0" lvl="0" indent="0" algn="l" rtl="0">
              <a:spcBef>
                <a:spcPts val="0"/>
              </a:spcBef>
              <a:spcAft>
                <a:spcPts val="0"/>
              </a:spcAft>
              <a:buNone/>
            </a:pPr>
            <a:r>
              <a:rPr lang="en-GB" sz="3000">
                <a:solidFill>
                  <a:srgbClr val="40875C"/>
                </a:solidFill>
              </a:rPr>
              <a:t>Adding a constant</a:t>
            </a:r>
            <a:endParaRPr sz="3000">
              <a:solidFill>
                <a:srgbClr val="40875C"/>
              </a:solidFill>
            </a:endParaRPr>
          </a:p>
        </p:txBody>
      </p:sp>
      <p:sp>
        <p:nvSpPr>
          <p:cNvPr id="842" name="Google Shape;842;p66"/>
          <p:cNvSpPr txBox="1"/>
          <p:nvPr/>
        </p:nvSpPr>
        <p:spPr>
          <a:xfrm>
            <a:off x="5089550" y="1510675"/>
            <a:ext cx="3866700" cy="12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12436F"/>
                </a:solidFill>
                <a:latin typeface="Calibri"/>
                <a:ea typeface="Calibri"/>
                <a:cs typeface="Calibri"/>
                <a:sym typeface="Calibri"/>
              </a:rPr>
              <a:t>Student original expressions:</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 + 6</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b=(s+2)(s+3)</a:t>
            </a:r>
            <a:endParaRPr sz="2400">
              <a:solidFill>
                <a:srgbClr val="12436F"/>
              </a:solidFill>
              <a:latin typeface="Calibri"/>
              <a:ea typeface="Calibri"/>
              <a:cs typeface="Calibri"/>
              <a:sym typeface="Calibri"/>
            </a:endParaRPr>
          </a:p>
        </p:txBody>
      </p:sp>
      <p:sp>
        <p:nvSpPr>
          <p:cNvPr id="843" name="Google Shape;843;p66"/>
          <p:cNvSpPr txBox="1"/>
          <p:nvPr/>
        </p:nvSpPr>
        <p:spPr>
          <a:xfrm>
            <a:off x="426600" y="3669300"/>
            <a:ext cx="8290800" cy="12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i="1">
                <a:solidFill>
                  <a:srgbClr val="12436F"/>
                </a:solidFill>
                <a:latin typeface="Calibri"/>
                <a:ea typeface="Calibri"/>
                <a:cs typeface="Calibri"/>
                <a:sym typeface="Calibri"/>
              </a:rPr>
              <a:t>What would happen if we added 2 blocks to each stage?</a:t>
            </a:r>
            <a:endParaRPr sz="2400" i="1">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 + 6 + 2</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 + 8</a:t>
            </a:r>
            <a:endParaRPr sz="2400">
              <a:solidFill>
                <a:srgbClr val="12436F"/>
              </a:solidFill>
              <a:latin typeface="Calibri"/>
              <a:ea typeface="Calibri"/>
              <a:cs typeface="Calibri"/>
              <a:sym typeface="Calibri"/>
            </a:endParaRPr>
          </a:p>
          <a:p>
            <a:pPr marL="0" lvl="0" indent="0" algn="l" rtl="0">
              <a:spcBef>
                <a:spcPts val="0"/>
              </a:spcBef>
              <a:spcAft>
                <a:spcPts val="0"/>
              </a:spcAft>
              <a:buNone/>
            </a:pPr>
            <a:endParaRPr sz="2400" i="1">
              <a:solidFill>
                <a:srgbClr val="12436F"/>
              </a:solidFill>
              <a:latin typeface="Calibri"/>
              <a:ea typeface="Calibri"/>
              <a:cs typeface="Calibri"/>
              <a:sym typeface="Calibri"/>
            </a:endParaRPr>
          </a:p>
          <a:p>
            <a:pPr marL="0" lvl="0" indent="0" algn="l" rtl="0">
              <a:spcBef>
                <a:spcPts val="0"/>
              </a:spcBef>
              <a:spcAft>
                <a:spcPts val="0"/>
              </a:spcAft>
              <a:buNone/>
            </a:pPr>
            <a:endParaRPr sz="2400">
              <a:solidFill>
                <a:srgbClr val="12436F"/>
              </a:solidFill>
              <a:latin typeface="Calibri"/>
              <a:ea typeface="Calibri"/>
              <a:cs typeface="Calibri"/>
              <a:sym typeface="Calibri"/>
            </a:endParaRPr>
          </a:p>
        </p:txBody>
      </p:sp>
      <p:pic>
        <p:nvPicPr>
          <p:cNvPr id="844" name="Google Shape;844;p66"/>
          <p:cNvPicPr preferRelativeResize="0"/>
          <p:nvPr/>
        </p:nvPicPr>
        <p:blipFill>
          <a:blip r:embed="rId3">
            <a:alphaModFix/>
          </a:blip>
          <a:stretch>
            <a:fillRect/>
          </a:stretch>
        </p:blipFill>
        <p:spPr>
          <a:xfrm>
            <a:off x="566025" y="1510675"/>
            <a:ext cx="3709083" cy="1718225"/>
          </a:xfrm>
          <a:prstGeom prst="rect">
            <a:avLst/>
          </a:prstGeom>
          <a:noFill/>
          <a:ln>
            <a:noFill/>
          </a:ln>
        </p:spPr>
      </p:pic>
      <p:pic>
        <p:nvPicPr>
          <p:cNvPr id="845" name="Google Shape;845;p66">
            <a:hlinkClick r:id="rId4"/>
          </p:cNvPr>
          <p:cNvPicPr preferRelativeResize="0"/>
          <p:nvPr/>
        </p:nvPicPr>
        <p:blipFill>
          <a:blip r:embed="rId5">
            <a:alphaModFix/>
          </a:blip>
          <a:stretch>
            <a:fillRect/>
          </a:stretch>
        </p:blipFill>
        <p:spPr>
          <a:xfrm>
            <a:off x="5212775" y="4284550"/>
            <a:ext cx="955685" cy="746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67"/>
          <p:cNvSpPr txBox="1">
            <a:spLocks noGrp="1"/>
          </p:cNvSpPr>
          <p:nvPr>
            <p:ph type="title"/>
          </p:nvPr>
        </p:nvSpPr>
        <p:spPr>
          <a:xfrm>
            <a:off x="386100" y="673200"/>
            <a:ext cx="6923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3000">
              <a:solidFill>
                <a:srgbClr val="40875C"/>
              </a:solidFill>
            </a:endParaRPr>
          </a:p>
          <a:p>
            <a:pPr marL="0" lvl="0" indent="0" algn="l" rtl="0">
              <a:spcBef>
                <a:spcPts val="0"/>
              </a:spcBef>
              <a:spcAft>
                <a:spcPts val="0"/>
              </a:spcAft>
              <a:buNone/>
            </a:pPr>
            <a:r>
              <a:rPr lang="en-GB" sz="3000">
                <a:solidFill>
                  <a:srgbClr val="40875C"/>
                </a:solidFill>
              </a:rPr>
              <a:t>Changing the output</a:t>
            </a:r>
            <a:endParaRPr sz="3000">
              <a:solidFill>
                <a:srgbClr val="40875C"/>
              </a:solidFill>
            </a:endParaRPr>
          </a:p>
          <a:p>
            <a:pPr marL="0" lvl="0" indent="0" algn="l" rtl="0">
              <a:spcBef>
                <a:spcPts val="0"/>
              </a:spcBef>
              <a:spcAft>
                <a:spcPts val="0"/>
              </a:spcAft>
              <a:buNone/>
            </a:pPr>
            <a:r>
              <a:rPr lang="en-GB" sz="3000">
                <a:solidFill>
                  <a:srgbClr val="40875C"/>
                </a:solidFill>
              </a:rPr>
              <a:t>Multiplying by a constant</a:t>
            </a:r>
            <a:endParaRPr sz="3000">
              <a:solidFill>
                <a:srgbClr val="40875C"/>
              </a:solidFill>
            </a:endParaRPr>
          </a:p>
        </p:txBody>
      </p:sp>
      <p:sp>
        <p:nvSpPr>
          <p:cNvPr id="851" name="Google Shape;851;p67"/>
          <p:cNvSpPr txBox="1"/>
          <p:nvPr/>
        </p:nvSpPr>
        <p:spPr>
          <a:xfrm>
            <a:off x="5089550" y="1510675"/>
            <a:ext cx="3866700" cy="12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12436F"/>
                </a:solidFill>
                <a:latin typeface="Calibri"/>
                <a:ea typeface="Calibri"/>
                <a:cs typeface="Calibri"/>
                <a:sym typeface="Calibri"/>
              </a:rPr>
              <a:t>Student original expressions:</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 + 6</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b=(s+2)(s+3)</a:t>
            </a:r>
            <a:endParaRPr sz="2400">
              <a:solidFill>
                <a:srgbClr val="12436F"/>
              </a:solidFill>
              <a:latin typeface="Calibri"/>
              <a:ea typeface="Calibri"/>
              <a:cs typeface="Calibri"/>
              <a:sym typeface="Calibri"/>
            </a:endParaRPr>
          </a:p>
        </p:txBody>
      </p:sp>
      <p:sp>
        <p:nvSpPr>
          <p:cNvPr id="852" name="Google Shape;852;p67"/>
          <p:cNvSpPr txBox="1"/>
          <p:nvPr/>
        </p:nvSpPr>
        <p:spPr>
          <a:xfrm>
            <a:off x="426600" y="3496525"/>
            <a:ext cx="8290800" cy="15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i="1">
                <a:solidFill>
                  <a:srgbClr val="12436F"/>
                </a:solidFill>
                <a:latin typeface="Calibri"/>
                <a:ea typeface="Calibri"/>
                <a:cs typeface="Calibri"/>
                <a:sym typeface="Calibri"/>
              </a:rPr>
              <a:t>What would happen if we doubled the amount of blocks in the pattern?</a:t>
            </a:r>
            <a:endParaRPr sz="2400" i="1">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b=2(s+2)(s+3)</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b=2(s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+5s+6)</a:t>
            </a:r>
            <a:endParaRPr sz="2400">
              <a:solidFill>
                <a:srgbClr val="12436F"/>
              </a:solidFill>
              <a:latin typeface="Calibri"/>
              <a:ea typeface="Calibri"/>
              <a:cs typeface="Calibri"/>
              <a:sym typeface="Calibri"/>
            </a:endParaRPr>
          </a:p>
          <a:p>
            <a:pPr marL="0" lvl="0" indent="0" algn="l" rtl="0">
              <a:spcBef>
                <a:spcPts val="0"/>
              </a:spcBef>
              <a:spcAft>
                <a:spcPts val="0"/>
              </a:spcAft>
              <a:buNone/>
            </a:pPr>
            <a:endParaRPr sz="2400">
              <a:solidFill>
                <a:srgbClr val="12436F"/>
              </a:solidFill>
              <a:latin typeface="Calibri"/>
              <a:ea typeface="Calibri"/>
              <a:cs typeface="Calibri"/>
              <a:sym typeface="Calibri"/>
            </a:endParaRPr>
          </a:p>
          <a:p>
            <a:pPr marL="0" lvl="0" indent="0" algn="l" rtl="0">
              <a:spcBef>
                <a:spcPts val="0"/>
              </a:spcBef>
              <a:spcAft>
                <a:spcPts val="0"/>
              </a:spcAft>
              <a:buNone/>
            </a:pPr>
            <a:endParaRPr sz="2400" i="1">
              <a:solidFill>
                <a:srgbClr val="12436F"/>
              </a:solidFill>
              <a:latin typeface="Calibri"/>
              <a:ea typeface="Calibri"/>
              <a:cs typeface="Calibri"/>
              <a:sym typeface="Calibri"/>
            </a:endParaRPr>
          </a:p>
          <a:p>
            <a:pPr marL="0" lvl="0" indent="0" algn="l" rtl="0">
              <a:spcBef>
                <a:spcPts val="0"/>
              </a:spcBef>
              <a:spcAft>
                <a:spcPts val="0"/>
              </a:spcAft>
              <a:buNone/>
            </a:pPr>
            <a:endParaRPr sz="2400">
              <a:solidFill>
                <a:srgbClr val="12436F"/>
              </a:solidFill>
              <a:latin typeface="Calibri"/>
              <a:ea typeface="Calibri"/>
              <a:cs typeface="Calibri"/>
              <a:sym typeface="Calibri"/>
            </a:endParaRPr>
          </a:p>
        </p:txBody>
      </p:sp>
      <p:pic>
        <p:nvPicPr>
          <p:cNvPr id="853" name="Google Shape;853;p67"/>
          <p:cNvPicPr preferRelativeResize="0"/>
          <p:nvPr/>
        </p:nvPicPr>
        <p:blipFill>
          <a:blip r:embed="rId3">
            <a:alphaModFix/>
          </a:blip>
          <a:stretch>
            <a:fillRect/>
          </a:stretch>
        </p:blipFill>
        <p:spPr>
          <a:xfrm>
            <a:off x="656050" y="1268100"/>
            <a:ext cx="3588236" cy="2096400"/>
          </a:xfrm>
          <a:prstGeom prst="rect">
            <a:avLst/>
          </a:prstGeom>
          <a:noFill/>
          <a:ln>
            <a:noFill/>
          </a:ln>
        </p:spPr>
      </p:pic>
      <p:pic>
        <p:nvPicPr>
          <p:cNvPr id="854" name="Google Shape;854;p67">
            <a:hlinkClick r:id="rId4"/>
          </p:cNvPr>
          <p:cNvPicPr preferRelativeResize="0"/>
          <p:nvPr/>
        </p:nvPicPr>
        <p:blipFill>
          <a:blip r:embed="rId5">
            <a:alphaModFix/>
          </a:blip>
          <a:stretch>
            <a:fillRect/>
          </a:stretch>
        </p:blipFill>
        <p:spPr>
          <a:xfrm>
            <a:off x="5212775" y="4284550"/>
            <a:ext cx="955685" cy="746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68"/>
          <p:cNvSpPr txBox="1">
            <a:spLocks noGrp="1"/>
          </p:cNvSpPr>
          <p:nvPr>
            <p:ph type="title"/>
          </p:nvPr>
        </p:nvSpPr>
        <p:spPr>
          <a:xfrm>
            <a:off x="386100" y="673200"/>
            <a:ext cx="6923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3000">
              <a:solidFill>
                <a:srgbClr val="40875C"/>
              </a:solidFill>
            </a:endParaRPr>
          </a:p>
          <a:p>
            <a:pPr marL="0" lvl="0" indent="0" algn="l" rtl="0">
              <a:spcBef>
                <a:spcPts val="0"/>
              </a:spcBef>
              <a:spcAft>
                <a:spcPts val="0"/>
              </a:spcAft>
              <a:buNone/>
            </a:pPr>
            <a:r>
              <a:rPr lang="en-GB" sz="3000">
                <a:solidFill>
                  <a:srgbClr val="40875C"/>
                </a:solidFill>
              </a:rPr>
              <a:t>Changing the input (stage number)</a:t>
            </a:r>
            <a:endParaRPr sz="3000">
              <a:solidFill>
                <a:srgbClr val="40875C"/>
              </a:solidFill>
            </a:endParaRPr>
          </a:p>
        </p:txBody>
      </p:sp>
      <p:sp>
        <p:nvSpPr>
          <p:cNvPr id="860" name="Google Shape;860;p68"/>
          <p:cNvSpPr txBox="1"/>
          <p:nvPr/>
        </p:nvSpPr>
        <p:spPr>
          <a:xfrm>
            <a:off x="5089550" y="1510675"/>
            <a:ext cx="3866700" cy="12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12436F"/>
                </a:solidFill>
                <a:latin typeface="Calibri"/>
                <a:ea typeface="Calibri"/>
                <a:cs typeface="Calibri"/>
                <a:sym typeface="Calibri"/>
              </a:rPr>
              <a:t>Student original expressions:</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 + 6</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b=(s+2)(s+3)</a:t>
            </a:r>
            <a:endParaRPr sz="2400">
              <a:solidFill>
                <a:srgbClr val="12436F"/>
              </a:solidFill>
              <a:latin typeface="Calibri"/>
              <a:ea typeface="Calibri"/>
              <a:cs typeface="Calibri"/>
              <a:sym typeface="Calibri"/>
            </a:endParaRPr>
          </a:p>
        </p:txBody>
      </p:sp>
      <p:sp>
        <p:nvSpPr>
          <p:cNvPr id="861" name="Google Shape;861;p68"/>
          <p:cNvSpPr txBox="1"/>
          <p:nvPr/>
        </p:nvSpPr>
        <p:spPr>
          <a:xfrm>
            <a:off x="426600" y="3522775"/>
            <a:ext cx="8290800" cy="148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i="1">
                <a:solidFill>
                  <a:srgbClr val="12436F"/>
                </a:solidFill>
                <a:latin typeface="Calibri"/>
                <a:ea typeface="Calibri"/>
                <a:cs typeface="Calibri"/>
                <a:sym typeface="Calibri"/>
              </a:rPr>
              <a:t>What would happen if we add 2 to our stage number?</a:t>
            </a:r>
            <a:endParaRPr sz="2400" i="1">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b=(s+4)(s+5)</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b=(s+2)</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+5(s+2)+6</a:t>
            </a:r>
            <a:endParaRPr sz="2400">
              <a:solidFill>
                <a:srgbClr val="12436F"/>
              </a:solidFill>
              <a:latin typeface="Calibri"/>
              <a:ea typeface="Calibri"/>
              <a:cs typeface="Calibri"/>
              <a:sym typeface="Calibri"/>
            </a:endParaRPr>
          </a:p>
          <a:p>
            <a:pPr marL="0" lvl="0" indent="0" algn="l" rtl="0">
              <a:spcBef>
                <a:spcPts val="0"/>
              </a:spcBef>
              <a:spcAft>
                <a:spcPts val="0"/>
              </a:spcAft>
              <a:buNone/>
            </a:pPr>
            <a:endParaRPr sz="2400" i="1">
              <a:solidFill>
                <a:srgbClr val="12436F"/>
              </a:solidFill>
              <a:latin typeface="Calibri"/>
              <a:ea typeface="Calibri"/>
              <a:cs typeface="Calibri"/>
              <a:sym typeface="Calibri"/>
            </a:endParaRPr>
          </a:p>
          <a:p>
            <a:pPr marL="0" lvl="0" indent="0" algn="l" rtl="0">
              <a:spcBef>
                <a:spcPts val="0"/>
              </a:spcBef>
              <a:spcAft>
                <a:spcPts val="0"/>
              </a:spcAft>
              <a:buNone/>
            </a:pPr>
            <a:endParaRPr sz="2400">
              <a:solidFill>
                <a:srgbClr val="12436F"/>
              </a:solidFill>
              <a:latin typeface="Calibri"/>
              <a:ea typeface="Calibri"/>
              <a:cs typeface="Calibri"/>
              <a:sym typeface="Calibri"/>
            </a:endParaRPr>
          </a:p>
        </p:txBody>
      </p:sp>
      <p:pic>
        <p:nvPicPr>
          <p:cNvPr id="862" name="Google Shape;862;p68">
            <a:hlinkClick r:id="rId3"/>
          </p:cNvPr>
          <p:cNvPicPr preferRelativeResize="0"/>
          <p:nvPr/>
        </p:nvPicPr>
        <p:blipFill>
          <a:blip r:embed="rId4">
            <a:alphaModFix/>
          </a:blip>
          <a:stretch>
            <a:fillRect/>
          </a:stretch>
        </p:blipFill>
        <p:spPr>
          <a:xfrm>
            <a:off x="5212775" y="4284550"/>
            <a:ext cx="955685" cy="746100"/>
          </a:xfrm>
          <a:prstGeom prst="rect">
            <a:avLst/>
          </a:prstGeom>
          <a:noFill/>
          <a:ln>
            <a:noFill/>
          </a:ln>
        </p:spPr>
      </p:pic>
      <p:pic>
        <p:nvPicPr>
          <p:cNvPr id="863" name="Google Shape;863;p68"/>
          <p:cNvPicPr preferRelativeResize="0"/>
          <p:nvPr/>
        </p:nvPicPr>
        <p:blipFill>
          <a:blip r:embed="rId5">
            <a:alphaModFix/>
          </a:blip>
          <a:stretch>
            <a:fillRect/>
          </a:stretch>
        </p:blipFill>
        <p:spPr>
          <a:xfrm>
            <a:off x="152400" y="1420500"/>
            <a:ext cx="4784750" cy="184970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69"/>
          <p:cNvSpPr txBox="1">
            <a:spLocks noGrp="1"/>
          </p:cNvSpPr>
          <p:nvPr>
            <p:ph type="title"/>
          </p:nvPr>
        </p:nvSpPr>
        <p:spPr>
          <a:xfrm>
            <a:off x="386100" y="673200"/>
            <a:ext cx="6923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3000">
              <a:solidFill>
                <a:srgbClr val="40875C"/>
              </a:solidFill>
            </a:endParaRPr>
          </a:p>
          <a:p>
            <a:pPr marL="0" lvl="0" indent="0" algn="l" rtl="0">
              <a:spcBef>
                <a:spcPts val="0"/>
              </a:spcBef>
              <a:spcAft>
                <a:spcPts val="0"/>
              </a:spcAft>
              <a:buNone/>
            </a:pPr>
            <a:r>
              <a:rPr lang="en-GB" sz="3000">
                <a:solidFill>
                  <a:srgbClr val="40875C"/>
                </a:solidFill>
              </a:rPr>
              <a:t>Changing the function</a:t>
            </a:r>
            <a:endParaRPr sz="3000">
              <a:solidFill>
                <a:srgbClr val="40875C"/>
              </a:solidFill>
            </a:endParaRPr>
          </a:p>
          <a:p>
            <a:pPr marL="0" lvl="0" indent="0" algn="l" rtl="0">
              <a:spcBef>
                <a:spcPts val="0"/>
              </a:spcBef>
              <a:spcAft>
                <a:spcPts val="0"/>
              </a:spcAft>
              <a:buNone/>
            </a:pPr>
            <a:r>
              <a:rPr lang="en-GB" sz="3000">
                <a:solidFill>
                  <a:srgbClr val="40875C"/>
                </a:solidFill>
              </a:rPr>
              <a:t>Add a column</a:t>
            </a:r>
            <a:endParaRPr sz="3000">
              <a:solidFill>
                <a:srgbClr val="40875C"/>
              </a:solidFill>
            </a:endParaRPr>
          </a:p>
        </p:txBody>
      </p:sp>
      <p:sp>
        <p:nvSpPr>
          <p:cNvPr id="869" name="Google Shape;869;p69"/>
          <p:cNvSpPr txBox="1"/>
          <p:nvPr/>
        </p:nvSpPr>
        <p:spPr>
          <a:xfrm>
            <a:off x="5089550" y="1510675"/>
            <a:ext cx="3866700" cy="12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12436F"/>
                </a:solidFill>
                <a:latin typeface="Calibri"/>
                <a:ea typeface="Calibri"/>
                <a:cs typeface="Calibri"/>
                <a:sym typeface="Calibri"/>
              </a:rPr>
              <a:t>Student original expressions:</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+ 5s + 6</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b=(s+2)(s+3)</a:t>
            </a:r>
            <a:endParaRPr sz="2400">
              <a:solidFill>
                <a:srgbClr val="12436F"/>
              </a:solidFill>
              <a:latin typeface="Calibri"/>
              <a:ea typeface="Calibri"/>
              <a:cs typeface="Calibri"/>
              <a:sym typeface="Calibri"/>
            </a:endParaRPr>
          </a:p>
        </p:txBody>
      </p:sp>
      <p:sp>
        <p:nvSpPr>
          <p:cNvPr id="870" name="Google Shape;870;p69"/>
          <p:cNvSpPr txBox="1"/>
          <p:nvPr/>
        </p:nvSpPr>
        <p:spPr>
          <a:xfrm>
            <a:off x="426600" y="3315150"/>
            <a:ext cx="8290800" cy="134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i="1">
                <a:solidFill>
                  <a:srgbClr val="12436F"/>
                </a:solidFill>
                <a:latin typeface="Calibri"/>
                <a:ea typeface="Calibri"/>
                <a:cs typeface="Calibri"/>
                <a:sym typeface="Calibri"/>
              </a:rPr>
              <a:t>What would happen if we added an additional column?</a:t>
            </a:r>
            <a:endParaRPr sz="2400" i="1">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(s+2)(s+3 +1)</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(s+2)(s+4)</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+ 6s + 8</a:t>
            </a:r>
            <a:endParaRPr sz="2400">
              <a:solidFill>
                <a:srgbClr val="12436F"/>
              </a:solidFill>
              <a:latin typeface="Calibri"/>
              <a:ea typeface="Calibri"/>
              <a:cs typeface="Calibri"/>
              <a:sym typeface="Calibri"/>
            </a:endParaRPr>
          </a:p>
          <a:p>
            <a:pPr marL="0" lvl="0" indent="0" algn="l" rtl="0">
              <a:spcBef>
                <a:spcPts val="0"/>
              </a:spcBef>
              <a:spcAft>
                <a:spcPts val="0"/>
              </a:spcAft>
              <a:buNone/>
            </a:pPr>
            <a:endParaRPr sz="2400">
              <a:solidFill>
                <a:srgbClr val="12436F"/>
              </a:solidFill>
              <a:latin typeface="Calibri"/>
              <a:ea typeface="Calibri"/>
              <a:cs typeface="Calibri"/>
              <a:sym typeface="Calibri"/>
            </a:endParaRPr>
          </a:p>
          <a:p>
            <a:pPr marL="0" lvl="0" indent="0" algn="l" rtl="0">
              <a:spcBef>
                <a:spcPts val="0"/>
              </a:spcBef>
              <a:spcAft>
                <a:spcPts val="0"/>
              </a:spcAft>
              <a:buNone/>
            </a:pPr>
            <a:endParaRPr sz="2400" i="1">
              <a:solidFill>
                <a:srgbClr val="12436F"/>
              </a:solidFill>
              <a:latin typeface="Calibri"/>
              <a:ea typeface="Calibri"/>
              <a:cs typeface="Calibri"/>
              <a:sym typeface="Calibri"/>
            </a:endParaRPr>
          </a:p>
          <a:p>
            <a:pPr marL="0" lvl="0" indent="0" algn="l" rtl="0">
              <a:spcBef>
                <a:spcPts val="0"/>
              </a:spcBef>
              <a:spcAft>
                <a:spcPts val="0"/>
              </a:spcAft>
              <a:buNone/>
            </a:pPr>
            <a:endParaRPr sz="2400">
              <a:solidFill>
                <a:srgbClr val="12436F"/>
              </a:solidFill>
              <a:latin typeface="Calibri"/>
              <a:ea typeface="Calibri"/>
              <a:cs typeface="Calibri"/>
              <a:sym typeface="Calibri"/>
            </a:endParaRPr>
          </a:p>
        </p:txBody>
      </p:sp>
      <p:pic>
        <p:nvPicPr>
          <p:cNvPr id="871" name="Google Shape;871;p69"/>
          <p:cNvPicPr preferRelativeResize="0"/>
          <p:nvPr/>
        </p:nvPicPr>
        <p:blipFill>
          <a:blip r:embed="rId3">
            <a:alphaModFix/>
          </a:blip>
          <a:stretch>
            <a:fillRect/>
          </a:stretch>
        </p:blipFill>
        <p:spPr>
          <a:xfrm>
            <a:off x="152400" y="1420500"/>
            <a:ext cx="4758276" cy="20964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70"/>
          <p:cNvSpPr txBox="1">
            <a:spLocks noGrp="1"/>
          </p:cNvSpPr>
          <p:nvPr>
            <p:ph type="title"/>
          </p:nvPr>
        </p:nvSpPr>
        <p:spPr>
          <a:xfrm>
            <a:off x="386100" y="673200"/>
            <a:ext cx="6923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endParaRPr sz="3000">
              <a:solidFill>
                <a:srgbClr val="40875C"/>
              </a:solidFill>
            </a:endParaRPr>
          </a:p>
          <a:p>
            <a:pPr marL="0" lvl="0" indent="0" algn="l" rtl="0">
              <a:spcBef>
                <a:spcPts val="0"/>
              </a:spcBef>
              <a:spcAft>
                <a:spcPts val="0"/>
              </a:spcAft>
              <a:buNone/>
            </a:pPr>
            <a:r>
              <a:rPr lang="en-GB" sz="3000">
                <a:solidFill>
                  <a:srgbClr val="40875C"/>
                </a:solidFill>
              </a:rPr>
              <a:t>Changing the function</a:t>
            </a:r>
            <a:endParaRPr sz="3000">
              <a:solidFill>
                <a:srgbClr val="40875C"/>
              </a:solidFill>
            </a:endParaRPr>
          </a:p>
          <a:p>
            <a:pPr marL="0" lvl="0" indent="0" algn="l" rtl="0">
              <a:spcBef>
                <a:spcPts val="0"/>
              </a:spcBef>
              <a:spcAft>
                <a:spcPts val="0"/>
              </a:spcAft>
              <a:buNone/>
            </a:pPr>
            <a:r>
              <a:rPr lang="en-GB" sz="3000">
                <a:solidFill>
                  <a:srgbClr val="40875C"/>
                </a:solidFill>
              </a:rPr>
              <a:t>Adding a row</a:t>
            </a:r>
            <a:endParaRPr sz="3000">
              <a:solidFill>
                <a:srgbClr val="40875C"/>
              </a:solidFill>
            </a:endParaRPr>
          </a:p>
        </p:txBody>
      </p:sp>
      <p:sp>
        <p:nvSpPr>
          <p:cNvPr id="877" name="Google Shape;877;p70"/>
          <p:cNvSpPr txBox="1"/>
          <p:nvPr/>
        </p:nvSpPr>
        <p:spPr>
          <a:xfrm>
            <a:off x="5089550" y="1510675"/>
            <a:ext cx="3866700" cy="12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solidFill>
                  <a:srgbClr val="12436F"/>
                </a:solidFill>
                <a:latin typeface="Calibri"/>
                <a:ea typeface="Calibri"/>
                <a:cs typeface="Calibri"/>
                <a:sym typeface="Calibri"/>
              </a:rPr>
              <a:t>Student original expressions:</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 = s</a:t>
            </a:r>
            <a:r>
              <a:rPr lang="en-GB" sz="2400" baseline="30000">
                <a:solidFill>
                  <a:srgbClr val="12436F"/>
                </a:solidFill>
                <a:latin typeface="Calibri"/>
                <a:ea typeface="Calibri"/>
                <a:cs typeface="Calibri"/>
                <a:sym typeface="Calibri"/>
              </a:rPr>
              <a:t>2</a:t>
            </a:r>
            <a:r>
              <a:rPr lang="en-GB" sz="2400">
                <a:solidFill>
                  <a:srgbClr val="12436F"/>
                </a:solidFill>
                <a:latin typeface="Calibri"/>
                <a:ea typeface="Calibri"/>
                <a:cs typeface="Calibri"/>
                <a:sym typeface="Calibri"/>
              </a:rPr>
              <a:t>+5s + 6</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b=(s+2)(s+3)</a:t>
            </a:r>
            <a:endParaRPr sz="2400">
              <a:solidFill>
                <a:srgbClr val="12436F"/>
              </a:solidFill>
              <a:latin typeface="Calibri"/>
              <a:ea typeface="Calibri"/>
              <a:cs typeface="Calibri"/>
              <a:sym typeface="Calibri"/>
            </a:endParaRPr>
          </a:p>
        </p:txBody>
      </p:sp>
      <p:sp>
        <p:nvSpPr>
          <p:cNvPr id="878" name="Google Shape;878;p70"/>
          <p:cNvSpPr txBox="1"/>
          <p:nvPr/>
        </p:nvSpPr>
        <p:spPr>
          <a:xfrm>
            <a:off x="426600" y="3467725"/>
            <a:ext cx="8290800" cy="12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i="1">
                <a:solidFill>
                  <a:srgbClr val="12436F"/>
                </a:solidFill>
                <a:latin typeface="Calibri"/>
                <a:ea typeface="Calibri"/>
                <a:cs typeface="Calibri"/>
                <a:sym typeface="Calibri"/>
              </a:rPr>
              <a:t>What would happen if we add a row?</a:t>
            </a:r>
            <a:endParaRPr sz="2400" i="1">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b=(s+3)(s+3)</a:t>
            </a:r>
            <a:endParaRPr sz="2400">
              <a:solidFill>
                <a:srgbClr val="12436F"/>
              </a:solidFill>
              <a:latin typeface="Calibri"/>
              <a:ea typeface="Calibri"/>
              <a:cs typeface="Calibri"/>
              <a:sym typeface="Calibri"/>
            </a:endParaRPr>
          </a:p>
          <a:p>
            <a:pPr marL="0" lvl="0" indent="0" algn="l" rtl="0">
              <a:spcBef>
                <a:spcPts val="0"/>
              </a:spcBef>
              <a:spcAft>
                <a:spcPts val="0"/>
              </a:spcAft>
              <a:buNone/>
            </a:pPr>
            <a:r>
              <a:rPr lang="en-GB" sz="2400">
                <a:solidFill>
                  <a:srgbClr val="12436F"/>
                </a:solidFill>
                <a:latin typeface="Calibri"/>
                <a:ea typeface="Calibri"/>
                <a:cs typeface="Calibri"/>
                <a:sym typeface="Calibri"/>
              </a:rPr>
              <a:t>b=(s+3)</a:t>
            </a:r>
            <a:r>
              <a:rPr lang="en-GB" sz="2400" baseline="30000">
                <a:solidFill>
                  <a:srgbClr val="12436F"/>
                </a:solidFill>
                <a:latin typeface="Calibri"/>
                <a:ea typeface="Calibri"/>
                <a:cs typeface="Calibri"/>
                <a:sym typeface="Calibri"/>
              </a:rPr>
              <a:t>2</a:t>
            </a:r>
            <a:endParaRPr sz="2400">
              <a:solidFill>
                <a:srgbClr val="12436F"/>
              </a:solidFill>
              <a:latin typeface="Calibri"/>
              <a:ea typeface="Calibri"/>
              <a:cs typeface="Calibri"/>
              <a:sym typeface="Calibri"/>
            </a:endParaRPr>
          </a:p>
          <a:p>
            <a:pPr marL="0" lvl="0" indent="0" algn="l" rtl="0">
              <a:spcBef>
                <a:spcPts val="0"/>
              </a:spcBef>
              <a:spcAft>
                <a:spcPts val="0"/>
              </a:spcAft>
              <a:buNone/>
            </a:pPr>
            <a:endParaRPr sz="2400">
              <a:solidFill>
                <a:srgbClr val="12436F"/>
              </a:solidFill>
              <a:latin typeface="Calibri"/>
              <a:ea typeface="Calibri"/>
              <a:cs typeface="Calibri"/>
              <a:sym typeface="Calibri"/>
            </a:endParaRPr>
          </a:p>
        </p:txBody>
      </p:sp>
      <p:pic>
        <p:nvPicPr>
          <p:cNvPr id="879" name="Google Shape;879;p70"/>
          <p:cNvPicPr preferRelativeResize="0"/>
          <p:nvPr/>
        </p:nvPicPr>
        <p:blipFill>
          <a:blip r:embed="rId3">
            <a:alphaModFix/>
          </a:blip>
          <a:stretch>
            <a:fillRect/>
          </a:stretch>
        </p:blipFill>
        <p:spPr>
          <a:xfrm>
            <a:off x="152400" y="1420500"/>
            <a:ext cx="4784750" cy="204723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71"/>
          <p:cNvSpPr txBox="1">
            <a:spLocks noGrp="1"/>
          </p:cNvSpPr>
          <p:nvPr>
            <p:ph type="title"/>
          </p:nvPr>
        </p:nvSpPr>
        <p:spPr>
          <a:xfrm>
            <a:off x="386100" y="673200"/>
            <a:ext cx="65427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Transformation of continuous functions</a:t>
            </a:r>
            <a:endParaRPr sz="3000">
              <a:solidFill>
                <a:srgbClr val="40875C"/>
              </a:solidFill>
            </a:endParaRPr>
          </a:p>
        </p:txBody>
      </p:sp>
      <p:sp>
        <p:nvSpPr>
          <p:cNvPr id="885" name="Google Shape;885;p71"/>
          <p:cNvSpPr txBox="1">
            <a:spLocks noGrp="1"/>
          </p:cNvSpPr>
          <p:nvPr>
            <p:ph type="body" idx="1"/>
          </p:nvPr>
        </p:nvSpPr>
        <p:spPr>
          <a:xfrm>
            <a:off x="386100" y="1861900"/>
            <a:ext cx="8490900" cy="29055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u="sng">
                <a:solidFill>
                  <a:schemeClr val="hlink"/>
                </a:solidFill>
                <a:hlinkClick r:id="rId3"/>
              </a:rPr>
              <a:t>https://www.geogebra.org/m/zj5ryyUp</a:t>
            </a: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u="sng">
                <a:solidFill>
                  <a:schemeClr val="accent5"/>
                </a:solidFill>
                <a:hlinkClick r:id="rId4"/>
              </a:rPr>
              <a:t>https://www.geogebra.org/classic/a6cddta6</a:t>
            </a: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pic>
        <p:nvPicPr>
          <p:cNvPr id="886" name="Google Shape;886;p71"/>
          <p:cNvPicPr preferRelativeResize="0"/>
          <p:nvPr/>
        </p:nvPicPr>
        <p:blipFill>
          <a:blip r:embed="rId5">
            <a:alphaModFix/>
          </a:blip>
          <a:stretch>
            <a:fillRect/>
          </a:stretch>
        </p:blipFill>
        <p:spPr>
          <a:xfrm>
            <a:off x="1839949" y="2630425"/>
            <a:ext cx="2539099" cy="1368450"/>
          </a:xfrm>
          <a:prstGeom prst="rect">
            <a:avLst/>
          </a:prstGeom>
          <a:noFill/>
          <a:ln>
            <a:noFill/>
          </a:ln>
        </p:spPr>
      </p:pic>
      <p:pic>
        <p:nvPicPr>
          <p:cNvPr id="887" name="Google Shape;887;p71">
            <a:hlinkClick r:id="rId6"/>
          </p:cNvPr>
          <p:cNvPicPr preferRelativeResize="0"/>
          <p:nvPr/>
        </p:nvPicPr>
        <p:blipFill>
          <a:blip r:embed="rId7">
            <a:alphaModFix/>
          </a:blip>
          <a:stretch>
            <a:fillRect/>
          </a:stretch>
        </p:blipFill>
        <p:spPr>
          <a:xfrm>
            <a:off x="6376950" y="2760550"/>
            <a:ext cx="955685" cy="7461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72"/>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Key Features of functions</a:t>
            </a:r>
            <a:endParaRPr sz="3000">
              <a:solidFill>
                <a:srgbClr val="40875C"/>
              </a:solidFill>
            </a:endParaRPr>
          </a:p>
        </p:txBody>
      </p:sp>
      <p:sp>
        <p:nvSpPr>
          <p:cNvPr id="893" name="Google Shape;893;p72"/>
          <p:cNvSpPr txBox="1">
            <a:spLocks noGrp="1"/>
          </p:cNvSpPr>
          <p:nvPr>
            <p:ph type="body" idx="1"/>
          </p:nvPr>
        </p:nvSpPr>
        <p:spPr>
          <a:xfrm>
            <a:off x="386100" y="1861900"/>
            <a:ext cx="8490900" cy="29055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1. The domain and range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2. Where the graph of the function meets the axes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3. Things that remain constant and those that vary in the function</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4. The behaviour of the graph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5. The rate of change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74"/>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Re-cap of workshop so far...</a:t>
            </a:r>
            <a:endParaRPr sz="3000">
              <a:solidFill>
                <a:srgbClr val="40875C"/>
              </a:solidFill>
            </a:endParaRPr>
          </a:p>
        </p:txBody>
      </p:sp>
      <p:sp>
        <p:nvSpPr>
          <p:cNvPr id="904" name="Google Shape;904;p74"/>
          <p:cNvSpPr txBox="1">
            <a:spLocks noGrp="1"/>
          </p:cNvSpPr>
          <p:nvPr>
            <p:ph type="body" idx="1"/>
          </p:nvPr>
        </p:nvSpPr>
        <p:spPr>
          <a:xfrm>
            <a:off x="386100" y="1697950"/>
            <a:ext cx="4026000" cy="30693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i="1">
                <a:solidFill>
                  <a:srgbClr val="12436F"/>
                </a:solidFill>
              </a:rPr>
              <a:t>Quadratics Growing Pattern</a:t>
            </a: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p:txBody>
      </p:sp>
      <p:sp>
        <p:nvSpPr>
          <p:cNvPr id="905" name="Google Shape;905;p74"/>
          <p:cNvSpPr txBox="1">
            <a:spLocks noGrp="1"/>
          </p:cNvSpPr>
          <p:nvPr>
            <p:ph type="body" idx="1"/>
          </p:nvPr>
        </p:nvSpPr>
        <p:spPr>
          <a:xfrm>
            <a:off x="4802025" y="1697950"/>
            <a:ext cx="4026000" cy="30693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i="1">
                <a:solidFill>
                  <a:srgbClr val="12436F"/>
                </a:solidFill>
              </a:rPr>
              <a:t>Quadratics in Context</a:t>
            </a:r>
            <a:endParaRPr sz="2400" i="1">
              <a:solidFill>
                <a:srgbClr val="12436F"/>
              </a:solidFill>
            </a:endParaRPr>
          </a:p>
        </p:txBody>
      </p:sp>
      <p:pic>
        <p:nvPicPr>
          <p:cNvPr id="906" name="Google Shape;906;p74"/>
          <p:cNvPicPr preferRelativeResize="0"/>
          <p:nvPr/>
        </p:nvPicPr>
        <p:blipFill>
          <a:blip r:embed="rId3">
            <a:alphaModFix/>
          </a:blip>
          <a:stretch>
            <a:fillRect/>
          </a:stretch>
        </p:blipFill>
        <p:spPr>
          <a:xfrm>
            <a:off x="191499" y="2210250"/>
            <a:ext cx="3415150" cy="1178450"/>
          </a:xfrm>
          <a:prstGeom prst="rect">
            <a:avLst/>
          </a:prstGeom>
          <a:noFill/>
          <a:ln>
            <a:noFill/>
          </a:ln>
        </p:spPr>
      </p:pic>
      <p:pic>
        <p:nvPicPr>
          <p:cNvPr id="907" name="Google Shape;907;p74"/>
          <p:cNvPicPr preferRelativeResize="0"/>
          <p:nvPr/>
        </p:nvPicPr>
        <p:blipFill>
          <a:blip r:embed="rId4">
            <a:alphaModFix/>
          </a:blip>
          <a:stretch>
            <a:fillRect/>
          </a:stretch>
        </p:blipFill>
        <p:spPr>
          <a:xfrm>
            <a:off x="386100" y="3388700"/>
            <a:ext cx="3220550" cy="1178455"/>
          </a:xfrm>
          <a:prstGeom prst="rect">
            <a:avLst/>
          </a:prstGeom>
          <a:noFill/>
          <a:ln>
            <a:noFill/>
          </a:ln>
        </p:spPr>
      </p:pic>
      <p:pic>
        <p:nvPicPr>
          <p:cNvPr id="908" name="Google Shape;908;p74" descr="https://lh6.googleusercontent.com/svYUdy-7pLvdLsWjIdFwKBkTqgLgO2sK2vM2uJLxZj8bde9RnZfEXddNZAxtwmePLOHAy-U5wdkiPfp2WRnk-Zn5SMrWNbm2y9mHG-gMHrx8IbHV6WkwRJEv-veBdtiF127RGdOL"/>
          <p:cNvPicPr preferRelativeResize="0"/>
          <p:nvPr/>
        </p:nvPicPr>
        <p:blipFill rotWithShape="1">
          <a:blip r:embed="rId5">
            <a:alphaModFix/>
          </a:blip>
          <a:srcRect t="2219"/>
          <a:stretch/>
        </p:blipFill>
        <p:spPr>
          <a:xfrm>
            <a:off x="4802025" y="2242263"/>
            <a:ext cx="1743075" cy="1114425"/>
          </a:xfrm>
          <a:prstGeom prst="rect">
            <a:avLst/>
          </a:prstGeom>
          <a:noFill/>
          <a:ln>
            <a:noFill/>
          </a:ln>
        </p:spPr>
      </p:pic>
      <p:pic>
        <p:nvPicPr>
          <p:cNvPr id="909" name="Google Shape;909;p74" descr="https://lh4.googleusercontent.com/WruF9T0pkFZSygd6mZ0Lhjr057Qfywkpjq_3tYIn-Q3GuCxDit5DqqHkukf62_no2U703chZcAr2p_UAk7hWIgTzWwBkazYiz9CwObZHltUhN_BWpiYRo5ErIbFVeeASLe9oyBO4lgc"/>
          <p:cNvPicPr preferRelativeResize="0"/>
          <p:nvPr/>
        </p:nvPicPr>
        <p:blipFill rotWithShape="1">
          <a:blip r:embed="rId6">
            <a:alphaModFix/>
          </a:blip>
          <a:srcRect b="1468"/>
          <a:stretch/>
        </p:blipFill>
        <p:spPr>
          <a:xfrm>
            <a:off x="6545100" y="2986950"/>
            <a:ext cx="1584375" cy="1780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4"/>
                                        </p:tgtEl>
                                        <p:attrNameLst>
                                          <p:attrName>style.visibility</p:attrName>
                                        </p:attrNameLst>
                                      </p:cBhvr>
                                      <p:to>
                                        <p:strVal val="visible"/>
                                      </p:to>
                                    </p:set>
                                    <p:animEffect transition="in" filter="fade">
                                      <p:cBhvr>
                                        <p:cTn id="7" dur="1000"/>
                                        <p:tgtEl>
                                          <p:spTgt spid="904"/>
                                        </p:tgtEl>
                                      </p:cBhvr>
                                    </p:animEffect>
                                  </p:childTnLst>
                                </p:cTn>
                              </p:par>
                              <p:par>
                                <p:cTn id="8" presetID="10" presetClass="entr" presetSubtype="0" fill="hold" nodeType="withEffect">
                                  <p:stCondLst>
                                    <p:cond delay="0"/>
                                  </p:stCondLst>
                                  <p:childTnLst>
                                    <p:set>
                                      <p:cBhvr>
                                        <p:cTn id="9" dur="1" fill="hold">
                                          <p:stCondLst>
                                            <p:cond delay="0"/>
                                          </p:stCondLst>
                                        </p:cTn>
                                        <p:tgtEl>
                                          <p:spTgt spid="906"/>
                                        </p:tgtEl>
                                        <p:attrNameLst>
                                          <p:attrName>style.visibility</p:attrName>
                                        </p:attrNameLst>
                                      </p:cBhvr>
                                      <p:to>
                                        <p:strVal val="visible"/>
                                      </p:to>
                                    </p:set>
                                    <p:animEffect transition="in" filter="fade">
                                      <p:cBhvr>
                                        <p:cTn id="10" dur="1000"/>
                                        <p:tgtEl>
                                          <p:spTgt spid="906"/>
                                        </p:tgtEl>
                                      </p:cBhvr>
                                    </p:animEffect>
                                  </p:childTnLst>
                                </p:cTn>
                              </p:par>
                              <p:par>
                                <p:cTn id="11" presetID="10" presetClass="entr" presetSubtype="0" fill="hold" nodeType="withEffect">
                                  <p:stCondLst>
                                    <p:cond delay="0"/>
                                  </p:stCondLst>
                                  <p:childTnLst>
                                    <p:set>
                                      <p:cBhvr>
                                        <p:cTn id="12" dur="1" fill="hold">
                                          <p:stCondLst>
                                            <p:cond delay="0"/>
                                          </p:stCondLst>
                                        </p:cTn>
                                        <p:tgtEl>
                                          <p:spTgt spid="907"/>
                                        </p:tgtEl>
                                        <p:attrNameLst>
                                          <p:attrName>style.visibility</p:attrName>
                                        </p:attrNameLst>
                                      </p:cBhvr>
                                      <p:to>
                                        <p:strVal val="visible"/>
                                      </p:to>
                                    </p:set>
                                    <p:animEffect transition="in" filter="fade">
                                      <p:cBhvr>
                                        <p:cTn id="13" dur="1000"/>
                                        <p:tgtEl>
                                          <p:spTgt spid="90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05"/>
                                        </p:tgtEl>
                                        <p:attrNameLst>
                                          <p:attrName>style.visibility</p:attrName>
                                        </p:attrNameLst>
                                      </p:cBhvr>
                                      <p:to>
                                        <p:strVal val="visible"/>
                                      </p:to>
                                    </p:set>
                                    <p:animEffect transition="in" filter="fade">
                                      <p:cBhvr>
                                        <p:cTn id="18" dur="1000"/>
                                        <p:tgtEl>
                                          <p:spTgt spid="905"/>
                                        </p:tgtEl>
                                      </p:cBhvr>
                                    </p:animEffect>
                                  </p:childTnLst>
                                </p:cTn>
                              </p:par>
                              <p:par>
                                <p:cTn id="19" presetID="10" presetClass="entr" presetSubtype="0" fill="hold" nodeType="withEffect">
                                  <p:stCondLst>
                                    <p:cond delay="0"/>
                                  </p:stCondLst>
                                  <p:childTnLst>
                                    <p:set>
                                      <p:cBhvr>
                                        <p:cTn id="20" dur="1" fill="hold">
                                          <p:stCondLst>
                                            <p:cond delay="0"/>
                                          </p:stCondLst>
                                        </p:cTn>
                                        <p:tgtEl>
                                          <p:spTgt spid="908"/>
                                        </p:tgtEl>
                                        <p:attrNameLst>
                                          <p:attrName>style.visibility</p:attrName>
                                        </p:attrNameLst>
                                      </p:cBhvr>
                                      <p:to>
                                        <p:strVal val="visible"/>
                                      </p:to>
                                    </p:set>
                                    <p:animEffect transition="in" filter="fade">
                                      <p:cBhvr>
                                        <p:cTn id="21" dur="1000"/>
                                        <p:tgtEl>
                                          <p:spTgt spid="908"/>
                                        </p:tgtEl>
                                      </p:cBhvr>
                                    </p:animEffect>
                                  </p:childTnLst>
                                </p:cTn>
                              </p:par>
                              <p:par>
                                <p:cTn id="22" presetID="10" presetClass="entr" presetSubtype="0" fill="hold" nodeType="withEffect">
                                  <p:stCondLst>
                                    <p:cond delay="0"/>
                                  </p:stCondLst>
                                  <p:childTnLst>
                                    <p:set>
                                      <p:cBhvr>
                                        <p:cTn id="23" dur="1" fill="hold">
                                          <p:stCondLst>
                                            <p:cond delay="0"/>
                                          </p:stCondLst>
                                        </p:cTn>
                                        <p:tgtEl>
                                          <p:spTgt spid="909"/>
                                        </p:tgtEl>
                                        <p:attrNameLst>
                                          <p:attrName>style.visibility</p:attrName>
                                        </p:attrNameLst>
                                      </p:cBhvr>
                                      <p:to>
                                        <p:strVal val="visible"/>
                                      </p:to>
                                    </p:set>
                                    <p:animEffect transition="in" filter="fade">
                                      <p:cBhvr>
                                        <p:cTn id="24" dur="1000"/>
                                        <p:tgtEl>
                                          <p:spTgt spid="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8"/>
          <p:cNvSpPr txBox="1">
            <a:spLocks noGrp="1"/>
          </p:cNvSpPr>
          <p:nvPr>
            <p:ph type="title"/>
          </p:nvPr>
        </p:nvSpPr>
        <p:spPr>
          <a:xfrm>
            <a:off x="386100" y="673200"/>
            <a:ext cx="8028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t>Introduction</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75"/>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Chief Examiners Report LC 2015</a:t>
            </a:r>
            <a:endParaRPr sz="3000">
              <a:solidFill>
                <a:srgbClr val="40875C"/>
              </a:solidFill>
            </a:endParaRPr>
          </a:p>
        </p:txBody>
      </p:sp>
      <p:sp>
        <p:nvSpPr>
          <p:cNvPr id="915" name="Google Shape;915;p75"/>
          <p:cNvSpPr txBox="1">
            <a:spLocks noGrp="1"/>
          </p:cNvSpPr>
          <p:nvPr>
            <p:ph type="body" idx="1"/>
          </p:nvPr>
        </p:nvSpPr>
        <p:spPr>
          <a:xfrm>
            <a:off x="386100" y="1697950"/>
            <a:ext cx="8490900" cy="30693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i="1">
                <a:solidFill>
                  <a:srgbClr val="12436F"/>
                </a:solidFill>
              </a:rPr>
              <a:t>“The idea of a function cuts across all of the syllabus strands, and might be profitably learned in this way rather than as a stand-alone strand in itself. It could be pointed out that</a:t>
            </a:r>
            <a:r>
              <a:rPr lang="en-GB" sz="2400" i="1">
                <a:solidFill>
                  <a:srgbClr val="12436F"/>
                </a:solidFill>
                <a:highlight>
                  <a:srgbClr val="FFFF00"/>
                </a:highlight>
              </a:rPr>
              <a:t> the majority of these skills and concepts should be acquired at junior cycle and that all that should be needed as one progresses through the Leaving Certificate course is that they be consolidated and improved”</a:t>
            </a:r>
            <a:endParaRPr sz="2400" i="1">
              <a:solidFill>
                <a:srgbClr val="12436F"/>
              </a:solidFill>
              <a:highlight>
                <a:srgbClr val="FFFF00"/>
              </a:highlight>
            </a:endParaRPr>
          </a:p>
          <a:p>
            <a:pPr marL="0" lvl="0" indent="0" algn="just" rtl="0">
              <a:lnSpc>
                <a:spcPct val="115000"/>
              </a:lnSpc>
              <a:spcBef>
                <a:spcPts val="300"/>
              </a:spcBef>
              <a:spcAft>
                <a:spcPts val="0"/>
              </a:spcAft>
              <a:buNone/>
            </a:pPr>
            <a:endParaRPr sz="2400" i="1">
              <a:solidFill>
                <a:srgbClr val="12436F"/>
              </a:solidFill>
              <a:highlight>
                <a:srgbClr val="FFFF00"/>
              </a:highlight>
            </a:endParaRPr>
          </a:p>
          <a:p>
            <a:pPr marL="0" lvl="0" indent="0" algn="just" rtl="0">
              <a:lnSpc>
                <a:spcPct val="115000"/>
              </a:lnSpc>
              <a:spcBef>
                <a:spcPts val="300"/>
              </a:spcBef>
              <a:spcAft>
                <a:spcPts val="0"/>
              </a:spcAft>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p76"/>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Key Features of functions</a:t>
            </a:r>
            <a:endParaRPr sz="3000">
              <a:solidFill>
                <a:srgbClr val="40875C"/>
              </a:solidFill>
            </a:endParaRPr>
          </a:p>
        </p:txBody>
      </p:sp>
      <p:sp>
        <p:nvSpPr>
          <p:cNvPr id="921" name="Google Shape;921;p76"/>
          <p:cNvSpPr txBox="1">
            <a:spLocks noGrp="1"/>
          </p:cNvSpPr>
          <p:nvPr>
            <p:ph type="body" idx="1"/>
          </p:nvPr>
        </p:nvSpPr>
        <p:spPr>
          <a:xfrm>
            <a:off x="386100" y="1861900"/>
            <a:ext cx="8490900" cy="29055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1. The domain and range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2. Where the graph of the function meets the axes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3. Things that remain constant and those that vary in the function</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4. The behaviour of the graph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5. The rate of change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77"/>
          <p:cNvSpPr txBox="1">
            <a:spLocks noGrp="1"/>
          </p:cNvSpPr>
          <p:nvPr>
            <p:ph type="title"/>
          </p:nvPr>
        </p:nvSpPr>
        <p:spPr>
          <a:xfrm>
            <a:off x="386100" y="673200"/>
            <a:ext cx="8028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t>Exploring Functions</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78"/>
          <p:cNvSpPr txBox="1">
            <a:spLocks noGrp="1"/>
          </p:cNvSpPr>
          <p:nvPr>
            <p:ph type="title"/>
          </p:nvPr>
        </p:nvSpPr>
        <p:spPr>
          <a:xfrm>
            <a:off x="386100" y="673200"/>
            <a:ext cx="60345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Link to the Syllabus</a:t>
            </a:r>
            <a:endParaRPr sz="3000">
              <a:solidFill>
                <a:srgbClr val="40875C"/>
              </a:solidFill>
            </a:endParaRPr>
          </a:p>
        </p:txBody>
      </p:sp>
      <p:pic>
        <p:nvPicPr>
          <p:cNvPr id="932" name="Google Shape;932;p78"/>
          <p:cNvPicPr preferRelativeResize="0"/>
          <p:nvPr/>
        </p:nvPicPr>
        <p:blipFill>
          <a:blip r:embed="rId3">
            <a:alphaModFix/>
          </a:blip>
          <a:stretch>
            <a:fillRect/>
          </a:stretch>
        </p:blipFill>
        <p:spPr>
          <a:xfrm>
            <a:off x="1402900" y="1268100"/>
            <a:ext cx="6338201" cy="3875401"/>
          </a:xfrm>
          <a:prstGeom prst="rect">
            <a:avLst/>
          </a:prstGeom>
          <a:noFill/>
          <a:ln>
            <a:noFill/>
          </a:ln>
        </p:spPr>
      </p:pic>
      <p:pic>
        <p:nvPicPr>
          <p:cNvPr id="933" name="Google Shape;933;p78"/>
          <p:cNvPicPr preferRelativeResize="0"/>
          <p:nvPr/>
        </p:nvPicPr>
        <p:blipFill>
          <a:blip r:embed="rId4">
            <a:alphaModFix/>
          </a:blip>
          <a:stretch>
            <a:fillRect/>
          </a:stretch>
        </p:blipFill>
        <p:spPr>
          <a:xfrm>
            <a:off x="4571988" y="1618650"/>
            <a:ext cx="3629025" cy="12763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9"/>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a:t>
            </a:r>
            <a:endParaRPr sz="3000">
              <a:solidFill>
                <a:srgbClr val="40875C"/>
              </a:solidFill>
            </a:endParaRPr>
          </a:p>
        </p:txBody>
      </p:sp>
      <p:sp>
        <p:nvSpPr>
          <p:cNvPr id="939" name="Google Shape;939;p79"/>
          <p:cNvSpPr txBox="1">
            <a:spLocks noGrp="1"/>
          </p:cNvSpPr>
          <p:nvPr>
            <p:ph type="body" idx="1"/>
          </p:nvPr>
        </p:nvSpPr>
        <p:spPr>
          <a:xfrm>
            <a:off x="4572000" y="1464850"/>
            <a:ext cx="3753900" cy="10494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en-GB" sz="2400">
                <a:solidFill>
                  <a:srgbClr val="12436F"/>
                </a:solidFill>
              </a:rPr>
              <a:t>Match the algebra with the graph</a:t>
            </a:r>
            <a:endParaRPr sz="2400">
              <a:solidFill>
                <a:srgbClr val="12436F"/>
              </a:solidFill>
            </a:endParaRPr>
          </a:p>
          <a:p>
            <a:pPr marL="0" lvl="0" indent="0" algn="l" rtl="0">
              <a:spcBef>
                <a:spcPts val="300"/>
              </a:spcBef>
              <a:spcAft>
                <a:spcPts val="0"/>
              </a:spcAft>
              <a:buNone/>
            </a:pPr>
            <a:endParaRPr sz="2400">
              <a:solidFill>
                <a:srgbClr val="12436F"/>
              </a:solidFill>
            </a:endParaRPr>
          </a:p>
          <a:p>
            <a:pPr marL="0" lvl="0" indent="0" algn="l" rtl="0">
              <a:spcBef>
                <a:spcPts val="300"/>
              </a:spcBef>
              <a:spcAft>
                <a:spcPts val="0"/>
              </a:spcAft>
              <a:buNone/>
            </a:pPr>
            <a:endParaRPr sz="2400">
              <a:solidFill>
                <a:srgbClr val="12436F"/>
              </a:solidFill>
            </a:endParaRPr>
          </a:p>
        </p:txBody>
      </p:sp>
      <p:pic>
        <p:nvPicPr>
          <p:cNvPr id="940" name="Google Shape;940;p79" descr="See the source image"/>
          <p:cNvPicPr preferRelativeResize="0"/>
          <p:nvPr/>
        </p:nvPicPr>
        <p:blipFill>
          <a:blip r:embed="rId3">
            <a:alphaModFix/>
          </a:blip>
          <a:stretch>
            <a:fillRect/>
          </a:stretch>
        </p:blipFill>
        <p:spPr>
          <a:xfrm>
            <a:off x="690375" y="1464862"/>
            <a:ext cx="3333750" cy="3238500"/>
          </a:xfrm>
          <a:prstGeom prst="rect">
            <a:avLst/>
          </a:prstGeom>
          <a:noFill/>
          <a:ln>
            <a:noFill/>
          </a:ln>
        </p:spPr>
      </p:pic>
      <p:sp>
        <p:nvSpPr>
          <p:cNvPr id="941" name="Google Shape;941;p79"/>
          <p:cNvSpPr txBox="1">
            <a:spLocks noGrp="1"/>
          </p:cNvSpPr>
          <p:nvPr>
            <p:ph type="body" idx="1"/>
          </p:nvPr>
        </p:nvSpPr>
        <p:spPr>
          <a:xfrm>
            <a:off x="4572000" y="2784450"/>
            <a:ext cx="3753900" cy="15564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en-GB" sz="2400">
                <a:solidFill>
                  <a:srgbClr val="12436F"/>
                </a:solidFill>
              </a:rPr>
              <a:t>Decide whether it is a function and if so, classify it as injective, surjective or bijective</a:t>
            </a:r>
            <a:endParaRPr sz="2400">
              <a:solidFill>
                <a:srgbClr val="12436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1"/>
                                        </p:tgtEl>
                                        <p:attrNameLst>
                                          <p:attrName>style.visibility</p:attrName>
                                        </p:attrNameLst>
                                      </p:cBhvr>
                                      <p:to>
                                        <p:strVal val="visible"/>
                                      </p:to>
                                    </p:set>
                                    <p:animEffect transition="in" filter="fade">
                                      <p:cBhvr>
                                        <p:cTn id="7" dur="1000"/>
                                        <p:tgtEl>
                                          <p:spTgt spid="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80"/>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Solutions</a:t>
            </a:r>
            <a:endParaRPr sz="3000">
              <a:solidFill>
                <a:srgbClr val="40875C"/>
              </a:solidFill>
            </a:endParaRPr>
          </a:p>
        </p:txBody>
      </p:sp>
      <p:sp>
        <p:nvSpPr>
          <p:cNvPr id="947" name="Google Shape;947;p80"/>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endParaRPr/>
          </a:p>
        </p:txBody>
      </p:sp>
      <p:pic>
        <p:nvPicPr>
          <p:cNvPr id="948" name="Google Shape;948;p80">
            <a:hlinkClick r:id="rId3" action="ppaction://hlinksldjump"/>
          </p:cNvPr>
          <p:cNvPicPr preferRelativeResize="0"/>
          <p:nvPr/>
        </p:nvPicPr>
        <p:blipFill>
          <a:blip r:embed="rId4">
            <a:alphaModFix/>
          </a:blip>
          <a:stretch>
            <a:fillRect/>
          </a:stretch>
        </p:blipFill>
        <p:spPr>
          <a:xfrm>
            <a:off x="5753300" y="910040"/>
            <a:ext cx="3170051" cy="1014681"/>
          </a:xfrm>
          <a:prstGeom prst="rect">
            <a:avLst/>
          </a:prstGeom>
          <a:noFill/>
          <a:ln>
            <a:noFill/>
          </a:ln>
        </p:spPr>
      </p:pic>
      <p:pic>
        <p:nvPicPr>
          <p:cNvPr id="949" name="Google Shape;949;p80">
            <a:hlinkClick r:id="rId5" action="ppaction://hlinksldjump"/>
          </p:cNvPr>
          <p:cNvPicPr preferRelativeResize="0"/>
          <p:nvPr/>
        </p:nvPicPr>
        <p:blipFill>
          <a:blip r:embed="rId6">
            <a:alphaModFix/>
          </a:blip>
          <a:stretch>
            <a:fillRect/>
          </a:stretch>
        </p:blipFill>
        <p:spPr>
          <a:xfrm>
            <a:off x="4497675" y="2990625"/>
            <a:ext cx="4425687" cy="822050"/>
          </a:xfrm>
          <a:prstGeom prst="rect">
            <a:avLst/>
          </a:prstGeom>
          <a:noFill/>
          <a:ln>
            <a:noFill/>
          </a:ln>
        </p:spPr>
      </p:pic>
      <p:pic>
        <p:nvPicPr>
          <p:cNvPr id="950" name="Google Shape;950;p80">
            <a:hlinkClick r:id="rId7" action="ppaction://hlinksldjump"/>
          </p:cNvPr>
          <p:cNvPicPr preferRelativeResize="0"/>
          <p:nvPr/>
        </p:nvPicPr>
        <p:blipFill>
          <a:blip r:embed="rId8">
            <a:alphaModFix/>
          </a:blip>
          <a:stretch>
            <a:fillRect/>
          </a:stretch>
        </p:blipFill>
        <p:spPr>
          <a:xfrm>
            <a:off x="4717711" y="2085075"/>
            <a:ext cx="4191113" cy="783625"/>
          </a:xfrm>
          <a:prstGeom prst="rect">
            <a:avLst/>
          </a:prstGeom>
          <a:noFill/>
          <a:ln>
            <a:noFill/>
          </a:ln>
        </p:spPr>
      </p:pic>
      <p:pic>
        <p:nvPicPr>
          <p:cNvPr id="951" name="Google Shape;951;p80">
            <a:hlinkClick r:id="rId9" action="ppaction://hlinksldjump"/>
          </p:cNvPr>
          <p:cNvPicPr preferRelativeResize="0"/>
          <p:nvPr/>
        </p:nvPicPr>
        <p:blipFill>
          <a:blip r:embed="rId10">
            <a:alphaModFix/>
          </a:blip>
          <a:stretch>
            <a:fillRect/>
          </a:stretch>
        </p:blipFill>
        <p:spPr>
          <a:xfrm>
            <a:off x="90450" y="3977145"/>
            <a:ext cx="3428725" cy="929586"/>
          </a:xfrm>
          <a:prstGeom prst="rect">
            <a:avLst/>
          </a:prstGeom>
          <a:noFill/>
          <a:ln>
            <a:noFill/>
          </a:ln>
        </p:spPr>
      </p:pic>
      <p:pic>
        <p:nvPicPr>
          <p:cNvPr id="952" name="Google Shape;952;p80">
            <a:hlinkClick r:id="rId11" action="ppaction://hlinksldjump"/>
          </p:cNvPr>
          <p:cNvPicPr preferRelativeResize="0"/>
          <p:nvPr/>
        </p:nvPicPr>
        <p:blipFill>
          <a:blip r:embed="rId12">
            <a:alphaModFix/>
          </a:blip>
          <a:stretch>
            <a:fillRect/>
          </a:stretch>
        </p:blipFill>
        <p:spPr>
          <a:xfrm>
            <a:off x="90450" y="2081343"/>
            <a:ext cx="4396625" cy="762820"/>
          </a:xfrm>
          <a:prstGeom prst="rect">
            <a:avLst/>
          </a:prstGeom>
          <a:noFill/>
          <a:ln>
            <a:noFill/>
          </a:ln>
        </p:spPr>
      </p:pic>
      <p:pic>
        <p:nvPicPr>
          <p:cNvPr id="953" name="Google Shape;953;p80">
            <a:hlinkClick r:id="rId13" action="ppaction://hlinksldjump"/>
          </p:cNvPr>
          <p:cNvPicPr preferRelativeResize="0"/>
          <p:nvPr/>
        </p:nvPicPr>
        <p:blipFill>
          <a:blip r:embed="rId14">
            <a:alphaModFix/>
          </a:blip>
          <a:stretch>
            <a:fillRect/>
          </a:stretch>
        </p:blipFill>
        <p:spPr>
          <a:xfrm>
            <a:off x="4032750" y="3934596"/>
            <a:ext cx="4890593" cy="1014675"/>
          </a:xfrm>
          <a:prstGeom prst="rect">
            <a:avLst/>
          </a:prstGeom>
          <a:noFill/>
          <a:ln>
            <a:noFill/>
          </a:ln>
        </p:spPr>
      </p:pic>
      <p:pic>
        <p:nvPicPr>
          <p:cNvPr id="954" name="Google Shape;954;p80">
            <a:hlinkClick r:id="rId15" action="ppaction://hlinksldjump"/>
          </p:cNvPr>
          <p:cNvPicPr preferRelativeResize="0"/>
          <p:nvPr/>
        </p:nvPicPr>
        <p:blipFill>
          <a:blip r:embed="rId16">
            <a:alphaModFix/>
          </a:blip>
          <a:stretch>
            <a:fillRect/>
          </a:stretch>
        </p:blipFill>
        <p:spPr>
          <a:xfrm>
            <a:off x="1962324" y="909850"/>
            <a:ext cx="3428724" cy="1014866"/>
          </a:xfrm>
          <a:prstGeom prst="rect">
            <a:avLst/>
          </a:prstGeom>
          <a:noFill/>
          <a:ln>
            <a:noFill/>
          </a:ln>
        </p:spPr>
      </p:pic>
      <p:pic>
        <p:nvPicPr>
          <p:cNvPr id="955" name="Google Shape;955;p80">
            <a:hlinkClick r:id="rId17" action="ppaction://hlinksldjump"/>
          </p:cNvPr>
          <p:cNvPicPr preferRelativeResize="0"/>
          <p:nvPr/>
        </p:nvPicPr>
        <p:blipFill>
          <a:blip r:embed="rId18">
            <a:alphaModFix/>
          </a:blip>
          <a:stretch>
            <a:fillRect/>
          </a:stretch>
        </p:blipFill>
        <p:spPr>
          <a:xfrm>
            <a:off x="90444" y="3000777"/>
            <a:ext cx="3942300" cy="78362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959"/>
        <p:cNvGrpSpPr/>
        <p:nvPr/>
      </p:nvGrpSpPr>
      <p:grpSpPr>
        <a:xfrm>
          <a:off x="0" y="0"/>
          <a:ext cx="0" cy="0"/>
          <a:chOff x="0" y="0"/>
          <a:chExt cx="0" cy="0"/>
        </a:xfrm>
      </p:grpSpPr>
      <p:pic>
        <p:nvPicPr>
          <p:cNvPr id="960" name="Google Shape;960;p81">
            <a:hlinkClick r:id="rId3" action="ppaction://hlinksldjump"/>
          </p:cNvPr>
          <p:cNvPicPr preferRelativeResize="0"/>
          <p:nvPr/>
        </p:nvPicPr>
        <p:blipFill>
          <a:blip r:embed="rId4">
            <a:alphaModFix/>
          </a:blip>
          <a:stretch>
            <a:fillRect/>
          </a:stretch>
        </p:blipFill>
        <p:spPr>
          <a:xfrm>
            <a:off x="4680000" y="1080000"/>
            <a:ext cx="3959999" cy="3600000"/>
          </a:xfrm>
          <a:prstGeom prst="rect">
            <a:avLst/>
          </a:prstGeom>
          <a:noFill/>
          <a:ln w="19050" cap="flat" cmpd="sng">
            <a:solidFill>
              <a:schemeClr val="dk2"/>
            </a:solidFill>
            <a:prstDash val="solid"/>
            <a:round/>
            <a:headEnd type="none" w="sm" len="sm"/>
            <a:tailEnd type="none" w="sm" len="sm"/>
          </a:ln>
        </p:spPr>
      </p:pic>
      <p:pic>
        <p:nvPicPr>
          <p:cNvPr id="961" name="Google Shape;961;p81"/>
          <p:cNvPicPr preferRelativeResize="0"/>
          <p:nvPr/>
        </p:nvPicPr>
        <p:blipFill>
          <a:blip r:embed="rId5">
            <a:alphaModFix/>
          </a:blip>
          <a:stretch>
            <a:fillRect/>
          </a:stretch>
        </p:blipFill>
        <p:spPr>
          <a:xfrm>
            <a:off x="175370" y="450399"/>
            <a:ext cx="4396641" cy="822050"/>
          </a:xfrm>
          <a:prstGeom prst="rect">
            <a:avLst/>
          </a:prstGeom>
          <a:noFill/>
          <a:ln>
            <a:noFill/>
          </a:ln>
        </p:spPr>
      </p:pic>
      <p:sp>
        <p:nvSpPr>
          <p:cNvPr id="962" name="Google Shape;962;p81"/>
          <p:cNvSpPr txBox="1">
            <a:spLocks noGrp="1"/>
          </p:cNvSpPr>
          <p:nvPr>
            <p:ph type="title"/>
          </p:nvPr>
        </p:nvSpPr>
        <p:spPr>
          <a:xfrm>
            <a:off x="1316100" y="2039675"/>
            <a:ext cx="1787700" cy="11769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SzPts val="2100"/>
              <a:buNone/>
            </a:pPr>
            <a:r>
              <a:rPr lang="en-GB" sz="3000"/>
              <a:t>Bijective Function</a:t>
            </a:r>
            <a:endParaRPr sz="3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966"/>
        <p:cNvGrpSpPr/>
        <p:nvPr/>
      </p:nvGrpSpPr>
      <p:grpSpPr>
        <a:xfrm>
          <a:off x="0" y="0"/>
          <a:ext cx="0" cy="0"/>
          <a:chOff x="0" y="0"/>
          <a:chExt cx="0" cy="0"/>
        </a:xfrm>
      </p:grpSpPr>
      <p:pic>
        <p:nvPicPr>
          <p:cNvPr id="967" name="Google Shape;967;p82">
            <a:hlinkClick r:id="rId3" action="ppaction://hlinksldjump"/>
          </p:cNvPr>
          <p:cNvPicPr preferRelativeResize="0"/>
          <p:nvPr/>
        </p:nvPicPr>
        <p:blipFill>
          <a:blip r:embed="rId4">
            <a:alphaModFix/>
          </a:blip>
          <a:stretch>
            <a:fillRect/>
          </a:stretch>
        </p:blipFill>
        <p:spPr>
          <a:xfrm>
            <a:off x="4680000" y="1080000"/>
            <a:ext cx="3960001" cy="3600000"/>
          </a:xfrm>
          <a:prstGeom prst="rect">
            <a:avLst/>
          </a:prstGeom>
          <a:noFill/>
          <a:ln w="19050" cap="flat" cmpd="sng">
            <a:solidFill>
              <a:schemeClr val="dk2"/>
            </a:solidFill>
            <a:prstDash val="solid"/>
            <a:round/>
            <a:headEnd type="none" w="sm" len="sm"/>
            <a:tailEnd type="none" w="sm" len="sm"/>
          </a:ln>
        </p:spPr>
      </p:pic>
      <p:pic>
        <p:nvPicPr>
          <p:cNvPr id="968" name="Google Shape;968;p82"/>
          <p:cNvPicPr preferRelativeResize="0"/>
          <p:nvPr/>
        </p:nvPicPr>
        <p:blipFill>
          <a:blip r:embed="rId5">
            <a:alphaModFix/>
          </a:blip>
          <a:stretch>
            <a:fillRect/>
          </a:stretch>
        </p:blipFill>
        <p:spPr>
          <a:xfrm>
            <a:off x="167825" y="276070"/>
            <a:ext cx="4404174" cy="1194025"/>
          </a:xfrm>
          <a:prstGeom prst="rect">
            <a:avLst/>
          </a:prstGeom>
          <a:noFill/>
          <a:ln>
            <a:noFill/>
          </a:ln>
        </p:spPr>
      </p:pic>
      <p:sp>
        <p:nvSpPr>
          <p:cNvPr id="969" name="Google Shape;969;p82"/>
          <p:cNvSpPr txBox="1">
            <a:spLocks noGrp="1"/>
          </p:cNvSpPr>
          <p:nvPr>
            <p:ph type="title"/>
          </p:nvPr>
        </p:nvSpPr>
        <p:spPr>
          <a:xfrm>
            <a:off x="1316100" y="2039675"/>
            <a:ext cx="1787700" cy="11769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SzPts val="2100"/>
              <a:buNone/>
            </a:pPr>
            <a:r>
              <a:rPr lang="en-GB" sz="3000"/>
              <a:t>Injective Function</a:t>
            </a:r>
            <a:endParaRPr sz="3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973"/>
        <p:cNvGrpSpPr/>
        <p:nvPr/>
      </p:nvGrpSpPr>
      <p:grpSpPr>
        <a:xfrm>
          <a:off x="0" y="0"/>
          <a:ext cx="0" cy="0"/>
          <a:chOff x="0" y="0"/>
          <a:chExt cx="0" cy="0"/>
        </a:xfrm>
      </p:grpSpPr>
      <p:pic>
        <p:nvPicPr>
          <p:cNvPr id="974" name="Google Shape;974;p83">
            <a:hlinkClick r:id="rId3" action="ppaction://hlinksldjump"/>
          </p:cNvPr>
          <p:cNvPicPr preferRelativeResize="0"/>
          <p:nvPr/>
        </p:nvPicPr>
        <p:blipFill rotWithShape="1">
          <a:blip r:embed="rId4">
            <a:alphaModFix/>
          </a:blip>
          <a:srcRect/>
          <a:stretch/>
        </p:blipFill>
        <p:spPr>
          <a:xfrm>
            <a:off x="4680000" y="1080000"/>
            <a:ext cx="3960000" cy="3599999"/>
          </a:xfrm>
          <a:prstGeom prst="rect">
            <a:avLst/>
          </a:prstGeom>
          <a:noFill/>
          <a:ln w="19050" cap="flat" cmpd="sng">
            <a:solidFill>
              <a:schemeClr val="dk2"/>
            </a:solidFill>
            <a:prstDash val="solid"/>
            <a:round/>
            <a:headEnd type="none" w="sm" len="sm"/>
            <a:tailEnd type="none" w="sm" len="sm"/>
          </a:ln>
        </p:spPr>
      </p:pic>
      <p:sp>
        <p:nvSpPr>
          <p:cNvPr id="975" name="Google Shape;975;p83"/>
          <p:cNvSpPr txBox="1">
            <a:spLocks noGrp="1"/>
          </p:cNvSpPr>
          <p:nvPr>
            <p:ph type="title"/>
          </p:nvPr>
        </p:nvSpPr>
        <p:spPr>
          <a:xfrm>
            <a:off x="1316100" y="2039675"/>
            <a:ext cx="1787700" cy="11769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SzPts val="2100"/>
              <a:buNone/>
            </a:pPr>
            <a:r>
              <a:rPr lang="en-GB" sz="3000"/>
              <a:t>Bijective Function</a:t>
            </a:r>
            <a:endParaRPr sz="3000"/>
          </a:p>
        </p:txBody>
      </p:sp>
      <p:pic>
        <p:nvPicPr>
          <p:cNvPr id="976" name="Google Shape;976;p83"/>
          <p:cNvPicPr preferRelativeResize="0"/>
          <p:nvPr/>
        </p:nvPicPr>
        <p:blipFill>
          <a:blip r:embed="rId5">
            <a:alphaModFix/>
          </a:blip>
          <a:stretch>
            <a:fillRect/>
          </a:stretch>
        </p:blipFill>
        <p:spPr>
          <a:xfrm>
            <a:off x="356494" y="712802"/>
            <a:ext cx="3942300" cy="78362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980"/>
        <p:cNvGrpSpPr/>
        <p:nvPr/>
      </p:nvGrpSpPr>
      <p:grpSpPr>
        <a:xfrm>
          <a:off x="0" y="0"/>
          <a:ext cx="0" cy="0"/>
          <a:chOff x="0" y="0"/>
          <a:chExt cx="0" cy="0"/>
        </a:xfrm>
      </p:grpSpPr>
      <p:sp>
        <p:nvSpPr>
          <p:cNvPr id="981" name="Google Shape;981;p84"/>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endParaRPr/>
          </a:p>
        </p:txBody>
      </p:sp>
      <p:sp>
        <p:nvSpPr>
          <p:cNvPr id="982" name="Google Shape;982;p84"/>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300"/>
              </a:spcBef>
              <a:spcAft>
                <a:spcPts val="0"/>
              </a:spcAft>
              <a:buSzPts val="1500"/>
              <a:buNone/>
            </a:pPr>
            <a:endParaRPr/>
          </a:p>
        </p:txBody>
      </p:sp>
      <p:pic>
        <p:nvPicPr>
          <p:cNvPr id="983" name="Google Shape;983;p84"/>
          <p:cNvPicPr preferRelativeResize="0"/>
          <p:nvPr/>
        </p:nvPicPr>
        <p:blipFill rotWithShape="1">
          <a:blip r:embed="rId3">
            <a:alphaModFix/>
          </a:blip>
          <a:srcRect/>
          <a:stretch/>
        </p:blipFill>
        <p:spPr>
          <a:xfrm>
            <a:off x="4680000" y="1080000"/>
            <a:ext cx="3960000" cy="3600001"/>
          </a:xfrm>
          <a:prstGeom prst="rect">
            <a:avLst/>
          </a:prstGeom>
          <a:noFill/>
          <a:ln w="19050" cap="flat" cmpd="sng">
            <a:solidFill>
              <a:schemeClr val="dk2"/>
            </a:solidFill>
            <a:prstDash val="solid"/>
            <a:round/>
            <a:headEnd type="none" w="sm" len="sm"/>
            <a:tailEnd type="none" w="sm" len="sm"/>
          </a:ln>
        </p:spPr>
      </p:pic>
      <p:pic>
        <p:nvPicPr>
          <p:cNvPr id="984" name="Google Shape;984;p84">
            <a:hlinkClick r:id="rId4" action="ppaction://hlinksldjump"/>
          </p:cNvPr>
          <p:cNvPicPr preferRelativeResize="0"/>
          <p:nvPr/>
        </p:nvPicPr>
        <p:blipFill rotWithShape="1">
          <a:blip r:embed="rId5">
            <a:alphaModFix/>
          </a:blip>
          <a:srcRect/>
          <a:stretch/>
        </p:blipFill>
        <p:spPr>
          <a:xfrm>
            <a:off x="4680000" y="1080000"/>
            <a:ext cx="3959999" cy="3600000"/>
          </a:xfrm>
          <a:prstGeom prst="rect">
            <a:avLst/>
          </a:prstGeom>
          <a:noFill/>
          <a:ln w="19050" cap="flat" cmpd="sng">
            <a:solidFill>
              <a:schemeClr val="dk2"/>
            </a:solidFill>
            <a:prstDash val="solid"/>
            <a:round/>
            <a:headEnd type="none" w="sm" len="sm"/>
            <a:tailEnd type="none" w="sm" len="sm"/>
          </a:ln>
        </p:spPr>
      </p:pic>
      <p:sp>
        <p:nvSpPr>
          <p:cNvPr id="985" name="Google Shape;985;p84"/>
          <p:cNvSpPr txBox="1">
            <a:spLocks noGrp="1"/>
          </p:cNvSpPr>
          <p:nvPr>
            <p:ph type="title"/>
          </p:nvPr>
        </p:nvSpPr>
        <p:spPr>
          <a:xfrm>
            <a:off x="1316100" y="2039675"/>
            <a:ext cx="1787700" cy="11769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SzPts val="2100"/>
              <a:buNone/>
            </a:pPr>
            <a:r>
              <a:rPr lang="en-GB" sz="3000"/>
              <a:t>Not a Function</a:t>
            </a:r>
            <a:endParaRPr sz="3000"/>
          </a:p>
        </p:txBody>
      </p:sp>
      <p:pic>
        <p:nvPicPr>
          <p:cNvPr id="986" name="Google Shape;986;p84"/>
          <p:cNvPicPr preferRelativeResize="0"/>
          <p:nvPr/>
        </p:nvPicPr>
        <p:blipFill>
          <a:blip r:embed="rId6">
            <a:alphaModFix/>
          </a:blip>
          <a:stretch>
            <a:fillRect/>
          </a:stretch>
        </p:blipFill>
        <p:spPr>
          <a:xfrm>
            <a:off x="145513" y="350350"/>
            <a:ext cx="4423475" cy="91775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29"/>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Reflection</a:t>
            </a:r>
            <a:endParaRPr sz="3000">
              <a:solidFill>
                <a:srgbClr val="40875C"/>
              </a:solidFill>
            </a:endParaRPr>
          </a:p>
        </p:txBody>
      </p:sp>
      <p:sp>
        <p:nvSpPr>
          <p:cNvPr id="594" name="Google Shape;594;p29"/>
          <p:cNvSpPr txBox="1">
            <a:spLocks noGrp="1"/>
          </p:cNvSpPr>
          <p:nvPr>
            <p:ph type="body" idx="1"/>
          </p:nvPr>
        </p:nvSpPr>
        <p:spPr>
          <a:xfrm>
            <a:off x="386100" y="1697950"/>
            <a:ext cx="8490900" cy="13770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a:solidFill>
                  <a:srgbClr val="12436F"/>
                </a:solidFill>
              </a:rPr>
              <a:t>What challenges for teachers and barriers to students’ learning are presented by the teaching of algebra and functions?</a:t>
            </a:r>
            <a:endParaRPr sz="2400">
              <a:solidFill>
                <a:srgbClr val="12436F"/>
              </a:solidFill>
            </a:endParaRPr>
          </a:p>
        </p:txBody>
      </p:sp>
      <p:pic>
        <p:nvPicPr>
          <p:cNvPr id="595" name="Google Shape;595;p29"/>
          <p:cNvPicPr preferRelativeResize="0"/>
          <p:nvPr/>
        </p:nvPicPr>
        <p:blipFill rotWithShape="1">
          <a:blip r:embed="rId3">
            <a:alphaModFix/>
          </a:blip>
          <a:srcRect l="12649" t="5447" r="20173" b="6408"/>
          <a:stretch/>
        </p:blipFill>
        <p:spPr>
          <a:xfrm>
            <a:off x="4660975" y="3074950"/>
            <a:ext cx="1271776" cy="166870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990"/>
        <p:cNvGrpSpPr/>
        <p:nvPr/>
      </p:nvGrpSpPr>
      <p:grpSpPr>
        <a:xfrm>
          <a:off x="0" y="0"/>
          <a:ext cx="0" cy="0"/>
          <a:chOff x="0" y="0"/>
          <a:chExt cx="0" cy="0"/>
        </a:xfrm>
      </p:grpSpPr>
      <p:sp>
        <p:nvSpPr>
          <p:cNvPr id="991" name="Google Shape;991;p85"/>
          <p:cNvSpPr txBox="1">
            <a:spLocks noGrp="1"/>
          </p:cNvSpPr>
          <p:nvPr>
            <p:ph type="title"/>
          </p:nvPr>
        </p:nvSpPr>
        <p:spPr>
          <a:xfrm>
            <a:off x="386100" y="673212"/>
            <a:ext cx="3942300" cy="5949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2100"/>
              <a:buNone/>
            </a:pPr>
            <a:endParaRPr/>
          </a:p>
        </p:txBody>
      </p:sp>
      <p:sp>
        <p:nvSpPr>
          <p:cNvPr id="992" name="Google Shape;992;p85"/>
          <p:cNvSpPr txBox="1">
            <a:spLocks noGrp="1"/>
          </p:cNvSpPr>
          <p:nvPr>
            <p:ph type="body" idx="1"/>
          </p:nvPr>
        </p:nvSpPr>
        <p:spPr>
          <a:xfrm>
            <a:off x="386099" y="1697954"/>
            <a:ext cx="7507800" cy="2772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300"/>
              </a:spcBef>
              <a:spcAft>
                <a:spcPts val="0"/>
              </a:spcAft>
              <a:buSzPts val="1500"/>
              <a:buNone/>
            </a:pPr>
            <a:endParaRPr/>
          </a:p>
        </p:txBody>
      </p:sp>
      <p:pic>
        <p:nvPicPr>
          <p:cNvPr id="993" name="Google Shape;993;p85">
            <a:hlinkClick r:id="rId3" action="ppaction://hlinksldjump"/>
          </p:cNvPr>
          <p:cNvPicPr preferRelativeResize="0"/>
          <p:nvPr/>
        </p:nvPicPr>
        <p:blipFill rotWithShape="1">
          <a:blip r:embed="rId4">
            <a:alphaModFix/>
          </a:blip>
          <a:srcRect/>
          <a:stretch/>
        </p:blipFill>
        <p:spPr>
          <a:xfrm>
            <a:off x="4680000" y="1080000"/>
            <a:ext cx="3960000" cy="3600000"/>
          </a:xfrm>
          <a:prstGeom prst="rect">
            <a:avLst/>
          </a:prstGeom>
          <a:noFill/>
          <a:ln w="19050" cap="flat" cmpd="sng">
            <a:solidFill>
              <a:schemeClr val="dk2"/>
            </a:solidFill>
            <a:prstDash val="solid"/>
            <a:round/>
            <a:headEnd type="none" w="sm" len="sm"/>
            <a:tailEnd type="none" w="sm" len="sm"/>
          </a:ln>
        </p:spPr>
      </p:pic>
      <p:sp>
        <p:nvSpPr>
          <p:cNvPr id="994" name="Google Shape;994;p85"/>
          <p:cNvSpPr txBox="1">
            <a:spLocks noGrp="1"/>
          </p:cNvSpPr>
          <p:nvPr>
            <p:ph type="title"/>
          </p:nvPr>
        </p:nvSpPr>
        <p:spPr>
          <a:xfrm>
            <a:off x="979100" y="2034950"/>
            <a:ext cx="2922900" cy="15186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SzPts val="2100"/>
              <a:buNone/>
            </a:pPr>
            <a:r>
              <a:rPr lang="en-GB" sz="3000"/>
              <a:t>Function - neither injective nor surjective</a:t>
            </a:r>
            <a:endParaRPr sz="3000"/>
          </a:p>
        </p:txBody>
      </p:sp>
      <p:pic>
        <p:nvPicPr>
          <p:cNvPr id="995" name="Google Shape;995;p85"/>
          <p:cNvPicPr preferRelativeResize="0"/>
          <p:nvPr/>
        </p:nvPicPr>
        <p:blipFill>
          <a:blip r:embed="rId5">
            <a:alphaModFix/>
          </a:blip>
          <a:stretch>
            <a:fillRect/>
          </a:stretch>
        </p:blipFill>
        <p:spPr>
          <a:xfrm>
            <a:off x="92719" y="384794"/>
            <a:ext cx="4529066" cy="785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999"/>
        <p:cNvGrpSpPr/>
        <p:nvPr/>
      </p:nvGrpSpPr>
      <p:grpSpPr>
        <a:xfrm>
          <a:off x="0" y="0"/>
          <a:ext cx="0" cy="0"/>
          <a:chOff x="0" y="0"/>
          <a:chExt cx="0" cy="0"/>
        </a:xfrm>
      </p:grpSpPr>
      <p:pic>
        <p:nvPicPr>
          <p:cNvPr id="1000" name="Google Shape;1000;p86"/>
          <p:cNvPicPr preferRelativeResize="0"/>
          <p:nvPr/>
        </p:nvPicPr>
        <p:blipFill rotWithShape="1">
          <a:blip r:embed="rId3">
            <a:alphaModFix/>
          </a:blip>
          <a:srcRect/>
          <a:stretch/>
        </p:blipFill>
        <p:spPr>
          <a:xfrm>
            <a:off x="493300" y="463302"/>
            <a:ext cx="3170051" cy="1014681"/>
          </a:xfrm>
          <a:prstGeom prst="rect">
            <a:avLst/>
          </a:prstGeom>
          <a:noFill/>
          <a:ln>
            <a:noFill/>
          </a:ln>
        </p:spPr>
      </p:pic>
      <p:pic>
        <p:nvPicPr>
          <p:cNvPr id="1001" name="Google Shape;1001;p86">
            <a:hlinkClick r:id="rId4" action="ppaction://hlinksldjump"/>
          </p:cNvPr>
          <p:cNvPicPr preferRelativeResize="0"/>
          <p:nvPr/>
        </p:nvPicPr>
        <p:blipFill rotWithShape="1">
          <a:blip r:embed="rId5">
            <a:alphaModFix/>
          </a:blip>
          <a:srcRect/>
          <a:stretch/>
        </p:blipFill>
        <p:spPr>
          <a:xfrm>
            <a:off x="5034020" y="1080000"/>
            <a:ext cx="3605981" cy="3600001"/>
          </a:xfrm>
          <a:prstGeom prst="rect">
            <a:avLst/>
          </a:prstGeom>
          <a:noFill/>
          <a:ln w="19050" cap="flat" cmpd="sng">
            <a:solidFill>
              <a:schemeClr val="dk2"/>
            </a:solidFill>
            <a:prstDash val="solid"/>
            <a:round/>
            <a:headEnd type="none" w="sm" len="sm"/>
            <a:tailEnd type="none" w="sm" len="sm"/>
          </a:ln>
        </p:spPr>
      </p:pic>
      <p:sp>
        <p:nvSpPr>
          <p:cNvPr id="1002" name="Google Shape;1002;p86"/>
          <p:cNvSpPr txBox="1">
            <a:spLocks noGrp="1"/>
          </p:cNvSpPr>
          <p:nvPr>
            <p:ph type="title"/>
          </p:nvPr>
        </p:nvSpPr>
        <p:spPr>
          <a:xfrm>
            <a:off x="1316100" y="2039675"/>
            <a:ext cx="1787700" cy="11769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SzPts val="2100"/>
              <a:buNone/>
            </a:pPr>
            <a:r>
              <a:rPr lang="en-GB" sz="3000"/>
              <a:t>Not a Function</a:t>
            </a:r>
            <a:endParaRPr sz="3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1006"/>
        <p:cNvGrpSpPr/>
        <p:nvPr/>
      </p:nvGrpSpPr>
      <p:grpSpPr>
        <a:xfrm>
          <a:off x="0" y="0"/>
          <a:ext cx="0" cy="0"/>
          <a:chOff x="0" y="0"/>
          <a:chExt cx="0" cy="0"/>
        </a:xfrm>
      </p:grpSpPr>
      <p:pic>
        <p:nvPicPr>
          <p:cNvPr id="1007" name="Google Shape;1007;p87">
            <a:hlinkClick r:id="rId3" action="ppaction://hlinksldjump"/>
          </p:cNvPr>
          <p:cNvPicPr preferRelativeResize="0"/>
          <p:nvPr/>
        </p:nvPicPr>
        <p:blipFill rotWithShape="1">
          <a:blip r:embed="rId4">
            <a:alphaModFix/>
          </a:blip>
          <a:srcRect/>
          <a:stretch/>
        </p:blipFill>
        <p:spPr>
          <a:xfrm>
            <a:off x="4680000" y="1080000"/>
            <a:ext cx="3960001" cy="3600001"/>
          </a:xfrm>
          <a:prstGeom prst="rect">
            <a:avLst/>
          </a:prstGeom>
          <a:noFill/>
          <a:ln w="19050" cap="flat" cmpd="sng">
            <a:solidFill>
              <a:schemeClr val="dk2"/>
            </a:solidFill>
            <a:prstDash val="solid"/>
            <a:round/>
            <a:headEnd type="none" w="sm" len="sm"/>
            <a:tailEnd type="none" w="sm" len="sm"/>
          </a:ln>
        </p:spPr>
      </p:pic>
      <p:sp>
        <p:nvSpPr>
          <p:cNvPr id="1008" name="Google Shape;1008;p87"/>
          <p:cNvSpPr txBox="1">
            <a:spLocks noGrp="1"/>
          </p:cNvSpPr>
          <p:nvPr>
            <p:ph type="title"/>
          </p:nvPr>
        </p:nvSpPr>
        <p:spPr>
          <a:xfrm>
            <a:off x="1316100" y="2039675"/>
            <a:ext cx="1787700" cy="11769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SzPts val="2100"/>
              <a:buNone/>
            </a:pPr>
            <a:r>
              <a:rPr lang="en-GB" sz="3000"/>
              <a:t>Not a Function</a:t>
            </a:r>
            <a:endParaRPr sz="3000"/>
          </a:p>
        </p:txBody>
      </p:sp>
      <p:pic>
        <p:nvPicPr>
          <p:cNvPr id="1009" name="Google Shape;1009;p87"/>
          <p:cNvPicPr preferRelativeResize="0"/>
          <p:nvPr/>
        </p:nvPicPr>
        <p:blipFill>
          <a:blip r:embed="rId5">
            <a:alphaModFix/>
          </a:blip>
          <a:stretch>
            <a:fillRect/>
          </a:stretch>
        </p:blipFill>
        <p:spPr>
          <a:xfrm>
            <a:off x="596624" y="626075"/>
            <a:ext cx="3428724" cy="101486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1013"/>
        <p:cNvGrpSpPr/>
        <p:nvPr/>
      </p:nvGrpSpPr>
      <p:grpSpPr>
        <a:xfrm>
          <a:off x="0" y="0"/>
          <a:ext cx="0" cy="0"/>
          <a:chOff x="0" y="0"/>
          <a:chExt cx="0" cy="0"/>
        </a:xfrm>
      </p:grpSpPr>
      <p:pic>
        <p:nvPicPr>
          <p:cNvPr id="1014" name="Google Shape;1014;p88">
            <a:hlinkClick r:id="rId3" action="ppaction://hlinksldjump"/>
          </p:cNvPr>
          <p:cNvPicPr preferRelativeResize="0"/>
          <p:nvPr/>
        </p:nvPicPr>
        <p:blipFill rotWithShape="1">
          <a:blip r:embed="rId4">
            <a:alphaModFix/>
          </a:blip>
          <a:srcRect/>
          <a:stretch/>
        </p:blipFill>
        <p:spPr>
          <a:xfrm>
            <a:off x="4680000" y="1080000"/>
            <a:ext cx="3960000" cy="3600001"/>
          </a:xfrm>
          <a:prstGeom prst="rect">
            <a:avLst/>
          </a:prstGeom>
          <a:noFill/>
          <a:ln w="19050" cap="flat" cmpd="sng">
            <a:solidFill>
              <a:schemeClr val="dk2"/>
            </a:solidFill>
            <a:prstDash val="solid"/>
            <a:round/>
            <a:headEnd type="none" w="sm" len="sm"/>
            <a:tailEnd type="none" w="sm" len="sm"/>
          </a:ln>
        </p:spPr>
      </p:pic>
      <p:pic>
        <p:nvPicPr>
          <p:cNvPr id="1015" name="Google Shape;1015;p88">
            <a:hlinkClick r:id=""/>
          </p:cNvPr>
          <p:cNvPicPr preferRelativeResize="0"/>
          <p:nvPr/>
        </p:nvPicPr>
        <p:blipFill>
          <a:blip r:embed="rId5">
            <a:alphaModFix/>
          </a:blip>
          <a:stretch>
            <a:fillRect/>
          </a:stretch>
        </p:blipFill>
        <p:spPr>
          <a:xfrm>
            <a:off x="146312" y="257950"/>
            <a:ext cx="4425687" cy="822050"/>
          </a:xfrm>
          <a:prstGeom prst="rect">
            <a:avLst/>
          </a:prstGeom>
          <a:noFill/>
          <a:ln>
            <a:noFill/>
          </a:ln>
        </p:spPr>
      </p:pic>
      <p:sp>
        <p:nvSpPr>
          <p:cNvPr id="1016" name="Google Shape;1016;p88"/>
          <p:cNvSpPr txBox="1">
            <a:spLocks noGrp="1"/>
          </p:cNvSpPr>
          <p:nvPr>
            <p:ph type="title"/>
          </p:nvPr>
        </p:nvSpPr>
        <p:spPr>
          <a:xfrm>
            <a:off x="1316100" y="2039675"/>
            <a:ext cx="1787700" cy="1176900"/>
          </a:xfrm>
          <a:prstGeom prst="rect">
            <a:avLst/>
          </a:prstGeom>
          <a:noFill/>
          <a:ln w="19050" cap="flat" cmpd="sng">
            <a:solidFill>
              <a:srgbClr val="000000"/>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15000"/>
              </a:lnSpc>
              <a:spcBef>
                <a:spcPts val="0"/>
              </a:spcBef>
              <a:spcAft>
                <a:spcPts val="0"/>
              </a:spcAft>
              <a:buSzPts val="2100"/>
              <a:buNone/>
            </a:pPr>
            <a:r>
              <a:rPr lang="en-GB" sz="3000"/>
              <a:t>Surjective Function</a:t>
            </a:r>
            <a:endParaRPr sz="3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89"/>
          <p:cNvSpPr txBox="1">
            <a:spLocks noGrp="1"/>
          </p:cNvSpPr>
          <p:nvPr>
            <p:ph type="title"/>
          </p:nvPr>
        </p:nvSpPr>
        <p:spPr>
          <a:xfrm>
            <a:off x="386100" y="673200"/>
            <a:ext cx="6002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Functions and their Inverses</a:t>
            </a:r>
            <a:endParaRPr sz="3000">
              <a:solidFill>
                <a:srgbClr val="40875C"/>
              </a:solidFill>
            </a:endParaRPr>
          </a:p>
        </p:txBody>
      </p:sp>
      <p:sp>
        <p:nvSpPr>
          <p:cNvPr id="1022" name="Google Shape;1022;p89"/>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en-GB" sz="2400">
                <a:solidFill>
                  <a:srgbClr val="12436F"/>
                </a:solidFill>
              </a:rPr>
              <a:t>Which of those functions had an inverse which is also a function?</a:t>
            </a:r>
            <a:endParaRPr sz="2400">
              <a:solidFill>
                <a:srgbClr val="12436F"/>
              </a:solidFill>
            </a:endParaRPr>
          </a:p>
          <a:p>
            <a:pPr marL="0" lvl="0" indent="0" algn="l" rtl="0">
              <a:spcBef>
                <a:spcPts val="300"/>
              </a:spcBef>
              <a:spcAft>
                <a:spcPts val="0"/>
              </a:spcAft>
              <a:buNone/>
            </a:pPr>
            <a:r>
              <a:rPr lang="en-GB" sz="2400">
                <a:solidFill>
                  <a:srgbClr val="12436F"/>
                </a:solidFill>
              </a:rPr>
              <a:t>Explain your answer</a:t>
            </a:r>
            <a:endParaRPr sz="2400">
              <a:solidFill>
                <a:srgbClr val="12436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90"/>
          <p:cNvSpPr txBox="1">
            <a:spLocks noGrp="1"/>
          </p:cNvSpPr>
          <p:nvPr>
            <p:ph type="title"/>
          </p:nvPr>
        </p:nvSpPr>
        <p:spPr>
          <a:xfrm>
            <a:off x="618400" y="3825675"/>
            <a:ext cx="25506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Summary</a:t>
            </a:r>
            <a:endParaRPr sz="3000">
              <a:solidFill>
                <a:srgbClr val="40875C"/>
              </a:solidFill>
            </a:endParaRPr>
          </a:p>
        </p:txBody>
      </p:sp>
      <p:pic>
        <p:nvPicPr>
          <p:cNvPr id="1028" name="Google Shape;1028;p90"/>
          <p:cNvPicPr preferRelativeResize="0"/>
          <p:nvPr/>
        </p:nvPicPr>
        <p:blipFill>
          <a:blip r:embed="rId3">
            <a:alphaModFix/>
          </a:blip>
          <a:stretch>
            <a:fillRect/>
          </a:stretch>
        </p:blipFill>
        <p:spPr>
          <a:xfrm>
            <a:off x="1" y="0"/>
            <a:ext cx="6418726" cy="3666825"/>
          </a:xfrm>
          <a:prstGeom prst="rect">
            <a:avLst/>
          </a:prstGeom>
          <a:noFill/>
          <a:ln>
            <a:noFill/>
          </a:ln>
        </p:spPr>
      </p:pic>
      <p:pic>
        <p:nvPicPr>
          <p:cNvPr id="1029" name="Google Shape;1029;p90"/>
          <p:cNvPicPr preferRelativeResize="0"/>
          <p:nvPr/>
        </p:nvPicPr>
        <p:blipFill>
          <a:blip r:embed="rId4">
            <a:alphaModFix/>
          </a:blip>
          <a:stretch>
            <a:fillRect/>
          </a:stretch>
        </p:blipFill>
        <p:spPr>
          <a:xfrm>
            <a:off x="3642025" y="1991025"/>
            <a:ext cx="5501975" cy="31524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91"/>
          <p:cNvSpPr txBox="1">
            <a:spLocks noGrp="1"/>
          </p:cNvSpPr>
          <p:nvPr>
            <p:ph type="title"/>
          </p:nvPr>
        </p:nvSpPr>
        <p:spPr>
          <a:xfrm>
            <a:off x="386100" y="673200"/>
            <a:ext cx="8028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t>Unseen Functions</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92"/>
          <p:cNvSpPr txBox="1">
            <a:spLocks noGrp="1"/>
          </p:cNvSpPr>
          <p:nvPr>
            <p:ph type="title"/>
          </p:nvPr>
        </p:nvSpPr>
        <p:spPr>
          <a:xfrm>
            <a:off x="386100" y="673200"/>
            <a:ext cx="60345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Link to the Syllabus</a:t>
            </a:r>
            <a:endParaRPr sz="3000">
              <a:solidFill>
                <a:srgbClr val="40875C"/>
              </a:solidFill>
            </a:endParaRPr>
          </a:p>
        </p:txBody>
      </p:sp>
      <p:pic>
        <p:nvPicPr>
          <p:cNvPr id="1040" name="Google Shape;1040;p92"/>
          <p:cNvPicPr preferRelativeResize="0"/>
          <p:nvPr/>
        </p:nvPicPr>
        <p:blipFill>
          <a:blip r:embed="rId3">
            <a:alphaModFix/>
          </a:blip>
          <a:stretch>
            <a:fillRect/>
          </a:stretch>
        </p:blipFill>
        <p:spPr>
          <a:xfrm>
            <a:off x="1402900" y="1268100"/>
            <a:ext cx="6338201" cy="3875401"/>
          </a:xfrm>
          <a:prstGeom prst="rect">
            <a:avLst/>
          </a:prstGeom>
          <a:noFill/>
          <a:ln>
            <a:noFill/>
          </a:ln>
        </p:spPr>
      </p:pic>
      <p:pic>
        <p:nvPicPr>
          <p:cNvPr id="1041" name="Google Shape;1041;p92"/>
          <p:cNvPicPr preferRelativeResize="0"/>
          <p:nvPr/>
        </p:nvPicPr>
        <p:blipFill>
          <a:blip r:embed="rId4">
            <a:alphaModFix/>
          </a:blip>
          <a:stretch>
            <a:fillRect/>
          </a:stretch>
        </p:blipFill>
        <p:spPr>
          <a:xfrm>
            <a:off x="4572000" y="3075713"/>
            <a:ext cx="3676650" cy="147637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93"/>
          <p:cNvSpPr txBox="1">
            <a:spLocks noGrp="1"/>
          </p:cNvSpPr>
          <p:nvPr>
            <p:ph type="title"/>
          </p:nvPr>
        </p:nvSpPr>
        <p:spPr>
          <a:xfrm>
            <a:off x="386100" y="673200"/>
            <a:ext cx="60345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Link to the Syllabus</a:t>
            </a:r>
            <a:endParaRPr sz="3000">
              <a:solidFill>
                <a:srgbClr val="40875C"/>
              </a:solidFill>
            </a:endParaRPr>
          </a:p>
        </p:txBody>
      </p:sp>
      <p:pic>
        <p:nvPicPr>
          <p:cNvPr id="1047" name="Google Shape;1047;p93"/>
          <p:cNvPicPr preferRelativeResize="0"/>
          <p:nvPr/>
        </p:nvPicPr>
        <p:blipFill>
          <a:blip r:embed="rId3">
            <a:alphaModFix/>
          </a:blip>
          <a:stretch>
            <a:fillRect/>
          </a:stretch>
        </p:blipFill>
        <p:spPr>
          <a:xfrm>
            <a:off x="1300263" y="1490475"/>
            <a:ext cx="6543475" cy="3260495"/>
          </a:xfrm>
          <a:prstGeom prst="rect">
            <a:avLst/>
          </a:prstGeom>
          <a:noFill/>
          <a:ln>
            <a:noFill/>
          </a:ln>
        </p:spPr>
      </p:pic>
      <p:pic>
        <p:nvPicPr>
          <p:cNvPr id="1048" name="Google Shape;1048;p93"/>
          <p:cNvPicPr preferRelativeResize="0"/>
          <p:nvPr/>
        </p:nvPicPr>
        <p:blipFill>
          <a:blip r:embed="rId4">
            <a:alphaModFix/>
          </a:blip>
          <a:stretch>
            <a:fillRect/>
          </a:stretch>
        </p:blipFill>
        <p:spPr>
          <a:xfrm>
            <a:off x="4841050" y="1897925"/>
            <a:ext cx="3752850" cy="30289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94"/>
          <p:cNvSpPr txBox="1">
            <a:spLocks noGrp="1"/>
          </p:cNvSpPr>
          <p:nvPr>
            <p:ph type="title"/>
          </p:nvPr>
        </p:nvSpPr>
        <p:spPr>
          <a:xfrm>
            <a:off x="386100" y="673200"/>
            <a:ext cx="7795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Unseen Functions - Prior Knowledge</a:t>
            </a:r>
            <a:endParaRPr sz="3000">
              <a:solidFill>
                <a:srgbClr val="40875C"/>
              </a:solidFill>
            </a:endParaRPr>
          </a:p>
        </p:txBody>
      </p:sp>
      <p:pic>
        <p:nvPicPr>
          <p:cNvPr id="1054" name="Google Shape;1054;p94"/>
          <p:cNvPicPr preferRelativeResize="0"/>
          <p:nvPr/>
        </p:nvPicPr>
        <p:blipFill>
          <a:blip r:embed="rId3">
            <a:alphaModFix/>
          </a:blip>
          <a:stretch>
            <a:fillRect/>
          </a:stretch>
        </p:blipFill>
        <p:spPr>
          <a:xfrm>
            <a:off x="152400" y="1420500"/>
            <a:ext cx="8839200" cy="2983934"/>
          </a:xfrm>
          <a:prstGeom prst="rect">
            <a:avLst/>
          </a:prstGeom>
          <a:noFill/>
          <a:ln>
            <a:noFill/>
          </a:ln>
        </p:spPr>
      </p:pic>
      <p:sp>
        <p:nvSpPr>
          <p:cNvPr id="1055" name="Google Shape;1055;p94"/>
          <p:cNvSpPr/>
          <p:nvPr/>
        </p:nvSpPr>
        <p:spPr>
          <a:xfrm>
            <a:off x="4994425" y="2007225"/>
            <a:ext cx="559200" cy="502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4"/>
          <p:cNvSpPr/>
          <p:nvPr/>
        </p:nvSpPr>
        <p:spPr>
          <a:xfrm>
            <a:off x="3416550" y="2661225"/>
            <a:ext cx="1006500" cy="502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4"/>
          <p:cNvSpPr/>
          <p:nvPr/>
        </p:nvSpPr>
        <p:spPr>
          <a:xfrm>
            <a:off x="5865975" y="3420525"/>
            <a:ext cx="702300" cy="394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4"/>
          <p:cNvSpPr/>
          <p:nvPr/>
        </p:nvSpPr>
        <p:spPr>
          <a:xfrm>
            <a:off x="5771925" y="3708475"/>
            <a:ext cx="702300" cy="394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4"/>
          <p:cNvSpPr/>
          <p:nvPr/>
        </p:nvSpPr>
        <p:spPr>
          <a:xfrm>
            <a:off x="776375" y="4010225"/>
            <a:ext cx="1072200" cy="394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4"/>
          <p:cNvSpPr/>
          <p:nvPr/>
        </p:nvSpPr>
        <p:spPr>
          <a:xfrm>
            <a:off x="2481525" y="4010225"/>
            <a:ext cx="1072200" cy="394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4"/>
          <p:cNvSpPr/>
          <p:nvPr/>
        </p:nvSpPr>
        <p:spPr>
          <a:xfrm>
            <a:off x="4309925" y="4010225"/>
            <a:ext cx="1072200" cy="394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4"/>
          <p:cNvSpPr/>
          <p:nvPr/>
        </p:nvSpPr>
        <p:spPr>
          <a:xfrm>
            <a:off x="1392125" y="2387900"/>
            <a:ext cx="764400" cy="5025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5"/>
                                        </p:tgtEl>
                                        <p:attrNameLst>
                                          <p:attrName>style.visibility</p:attrName>
                                        </p:attrNameLst>
                                      </p:cBhvr>
                                      <p:to>
                                        <p:strVal val="visible"/>
                                      </p:to>
                                    </p:set>
                                    <p:animEffect transition="in" filter="fade">
                                      <p:cBhvr>
                                        <p:cTn id="7" dur="1000"/>
                                        <p:tgtEl>
                                          <p:spTgt spid="10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55"/>
                                        </p:tgtEl>
                                      </p:cBhvr>
                                    </p:animEffect>
                                    <p:set>
                                      <p:cBhvr>
                                        <p:cTn id="12" dur="1" fill="hold">
                                          <p:stCondLst>
                                            <p:cond delay="1000"/>
                                          </p:stCondLst>
                                        </p:cTn>
                                        <p:tgtEl>
                                          <p:spTgt spid="105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2"/>
                                        </p:tgtEl>
                                        <p:attrNameLst>
                                          <p:attrName>style.visibility</p:attrName>
                                        </p:attrNameLst>
                                      </p:cBhvr>
                                      <p:to>
                                        <p:strVal val="visible"/>
                                      </p:to>
                                    </p:set>
                                    <p:animEffect transition="in" filter="fade">
                                      <p:cBhvr>
                                        <p:cTn id="17" dur="1000"/>
                                        <p:tgtEl>
                                          <p:spTgt spid="10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062"/>
                                        </p:tgtEl>
                                      </p:cBhvr>
                                    </p:animEffect>
                                    <p:set>
                                      <p:cBhvr>
                                        <p:cTn id="22" dur="1" fill="hold">
                                          <p:stCondLst>
                                            <p:cond delay="1000"/>
                                          </p:stCondLst>
                                        </p:cTn>
                                        <p:tgtEl>
                                          <p:spTgt spid="10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56"/>
                                        </p:tgtEl>
                                        <p:attrNameLst>
                                          <p:attrName>style.visibility</p:attrName>
                                        </p:attrNameLst>
                                      </p:cBhvr>
                                      <p:to>
                                        <p:strVal val="visible"/>
                                      </p:to>
                                    </p:set>
                                    <p:animEffect transition="in" filter="fade">
                                      <p:cBhvr>
                                        <p:cTn id="27" dur="1000"/>
                                        <p:tgtEl>
                                          <p:spTgt spid="10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056"/>
                                        </p:tgtEl>
                                      </p:cBhvr>
                                    </p:animEffect>
                                    <p:set>
                                      <p:cBhvr>
                                        <p:cTn id="32" dur="1" fill="hold">
                                          <p:stCondLst>
                                            <p:cond delay="1000"/>
                                          </p:stCondLst>
                                        </p:cTn>
                                        <p:tgtEl>
                                          <p:spTgt spid="105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7"/>
                                        </p:tgtEl>
                                        <p:attrNameLst>
                                          <p:attrName>style.visibility</p:attrName>
                                        </p:attrNameLst>
                                      </p:cBhvr>
                                      <p:to>
                                        <p:strVal val="visible"/>
                                      </p:to>
                                    </p:set>
                                    <p:animEffect transition="in" filter="fade">
                                      <p:cBhvr>
                                        <p:cTn id="37" dur="1000"/>
                                        <p:tgtEl>
                                          <p:spTgt spid="1057"/>
                                        </p:tgtEl>
                                      </p:cBhvr>
                                    </p:animEffect>
                                  </p:childTnLst>
                                </p:cTn>
                              </p:par>
                              <p:par>
                                <p:cTn id="38" presetID="10" presetClass="entr" presetSubtype="0" fill="hold" nodeType="withEffect">
                                  <p:stCondLst>
                                    <p:cond delay="0"/>
                                  </p:stCondLst>
                                  <p:childTnLst>
                                    <p:set>
                                      <p:cBhvr>
                                        <p:cTn id="39" dur="1" fill="hold">
                                          <p:stCondLst>
                                            <p:cond delay="0"/>
                                          </p:stCondLst>
                                        </p:cTn>
                                        <p:tgtEl>
                                          <p:spTgt spid="1058"/>
                                        </p:tgtEl>
                                        <p:attrNameLst>
                                          <p:attrName>style.visibility</p:attrName>
                                        </p:attrNameLst>
                                      </p:cBhvr>
                                      <p:to>
                                        <p:strVal val="visible"/>
                                      </p:to>
                                    </p:set>
                                    <p:animEffect transition="in" filter="fade">
                                      <p:cBhvr>
                                        <p:cTn id="40" dur="1000"/>
                                        <p:tgtEl>
                                          <p:spTgt spid="105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1000"/>
                                        <p:tgtEl>
                                          <p:spTgt spid="1058"/>
                                        </p:tgtEl>
                                      </p:cBhvr>
                                    </p:animEffect>
                                    <p:set>
                                      <p:cBhvr>
                                        <p:cTn id="45" dur="1" fill="hold">
                                          <p:stCondLst>
                                            <p:cond delay="1000"/>
                                          </p:stCondLst>
                                        </p:cTn>
                                        <p:tgtEl>
                                          <p:spTgt spid="1058"/>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1057"/>
                                        </p:tgtEl>
                                      </p:cBhvr>
                                    </p:animEffect>
                                    <p:set>
                                      <p:cBhvr>
                                        <p:cTn id="48" dur="1" fill="hold">
                                          <p:stCondLst>
                                            <p:cond delay="1000"/>
                                          </p:stCondLst>
                                        </p:cTn>
                                        <p:tgtEl>
                                          <p:spTgt spid="105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59"/>
                                        </p:tgtEl>
                                        <p:attrNameLst>
                                          <p:attrName>style.visibility</p:attrName>
                                        </p:attrNameLst>
                                      </p:cBhvr>
                                      <p:to>
                                        <p:strVal val="visible"/>
                                      </p:to>
                                    </p:set>
                                    <p:animEffect transition="in" filter="fade">
                                      <p:cBhvr>
                                        <p:cTn id="53" dur="1000"/>
                                        <p:tgtEl>
                                          <p:spTgt spid="1059"/>
                                        </p:tgtEl>
                                      </p:cBhvr>
                                    </p:animEffect>
                                  </p:childTnLst>
                                </p:cTn>
                              </p:par>
                              <p:par>
                                <p:cTn id="54" presetID="10" presetClass="entr" presetSubtype="0" fill="hold" nodeType="withEffect">
                                  <p:stCondLst>
                                    <p:cond delay="0"/>
                                  </p:stCondLst>
                                  <p:childTnLst>
                                    <p:set>
                                      <p:cBhvr>
                                        <p:cTn id="55" dur="1" fill="hold">
                                          <p:stCondLst>
                                            <p:cond delay="0"/>
                                          </p:stCondLst>
                                        </p:cTn>
                                        <p:tgtEl>
                                          <p:spTgt spid="1060"/>
                                        </p:tgtEl>
                                        <p:attrNameLst>
                                          <p:attrName>style.visibility</p:attrName>
                                        </p:attrNameLst>
                                      </p:cBhvr>
                                      <p:to>
                                        <p:strVal val="visible"/>
                                      </p:to>
                                    </p:set>
                                    <p:animEffect transition="in" filter="fade">
                                      <p:cBhvr>
                                        <p:cTn id="56" dur="1000"/>
                                        <p:tgtEl>
                                          <p:spTgt spid="1060"/>
                                        </p:tgtEl>
                                      </p:cBhvr>
                                    </p:animEffect>
                                  </p:childTnLst>
                                </p:cTn>
                              </p:par>
                              <p:par>
                                <p:cTn id="57" presetID="10" presetClass="entr" presetSubtype="0" fill="hold" nodeType="withEffect">
                                  <p:stCondLst>
                                    <p:cond delay="0"/>
                                  </p:stCondLst>
                                  <p:childTnLst>
                                    <p:set>
                                      <p:cBhvr>
                                        <p:cTn id="58" dur="1" fill="hold">
                                          <p:stCondLst>
                                            <p:cond delay="0"/>
                                          </p:stCondLst>
                                        </p:cTn>
                                        <p:tgtEl>
                                          <p:spTgt spid="1061"/>
                                        </p:tgtEl>
                                        <p:attrNameLst>
                                          <p:attrName>style.visibility</p:attrName>
                                        </p:attrNameLst>
                                      </p:cBhvr>
                                      <p:to>
                                        <p:strVal val="visible"/>
                                      </p:to>
                                    </p:set>
                                    <p:animEffect transition="in" filter="fade">
                                      <p:cBhvr>
                                        <p:cTn id="59" dur="1000"/>
                                        <p:tgtEl>
                                          <p:spTgt spid="106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1000"/>
                                        <p:tgtEl>
                                          <p:spTgt spid="1059"/>
                                        </p:tgtEl>
                                      </p:cBhvr>
                                    </p:animEffect>
                                    <p:set>
                                      <p:cBhvr>
                                        <p:cTn id="64" dur="1" fill="hold">
                                          <p:stCondLst>
                                            <p:cond delay="1000"/>
                                          </p:stCondLst>
                                        </p:cTn>
                                        <p:tgtEl>
                                          <p:spTgt spid="105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1000"/>
                                        <p:tgtEl>
                                          <p:spTgt spid="1060"/>
                                        </p:tgtEl>
                                      </p:cBhvr>
                                    </p:animEffect>
                                    <p:set>
                                      <p:cBhvr>
                                        <p:cTn id="67" dur="1" fill="hold">
                                          <p:stCondLst>
                                            <p:cond delay="1000"/>
                                          </p:stCondLst>
                                        </p:cTn>
                                        <p:tgtEl>
                                          <p:spTgt spid="106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1000"/>
                                        <p:tgtEl>
                                          <p:spTgt spid="1061"/>
                                        </p:tgtEl>
                                      </p:cBhvr>
                                    </p:animEffect>
                                    <p:set>
                                      <p:cBhvr>
                                        <p:cTn id="70" dur="1" fill="hold">
                                          <p:stCondLst>
                                            <p:cond delay="1000"/>
                                          </p:stCondLst>
                                        </p:cTn>
                                        <p:tgtEl>
                                          <p:spTgt spid="10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0"/>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Junior Cycle Specification</a:t>
            </a:r>
            <a:endParaRPr sz="3000">
              <a:solidFill>
                <a:srgbClr val="40875C"/>
              </a:solidFill>
            </a:endParaRPr>
          </a:p>
        </p:txBody>
      </p:sp>
      <p:pic>
        <p:nvPicPr>
          <p:cNvPr id="601" name="Google Shape;601;p30"/>
          <p:cNvPicPr preferRelativeResize="0"/>
          <p:nvPr/>
        </p:nvPicPr>
        <p:blipFill>
          <a:blip r:embed="rId3">
            <a:alphaModFix/>
          </a:blip>
          <a:stretch>
            <a:fillRect/>
          </a:stretch>
        </p:blipFill>
        <p:spPr>
          <a:xfrm>
            <a:off x="6072599" y="223600"/>
            <a:ext cx="1641975" cy="1913675"/>
          </a:xfrm>
          <a:prstGeom prst="rect">
            <a:avLst/>
          </a:prstGeom>
          <a:noFill/>
          <a:ln>
            <a:noFill/>
          </a:ln>
        </p:spPr>
      </p:pic>
      <p:sp>
        <p:nvSpPr>
          <p:cNvPr id="602" name="Google Shape;602;p30"/>
          <p:cNvSpPr txBox="1">
            <a:spLocks noGrp="1"/>
          </p:cNvSpPr>
          <p:nvPr>
            <p:ph type="body" idx="1"/>
          </p:nvPr>
        </p:nvSpPr>
        <p:spPr>
          <a:xfrm>
            <a:off x="386100" y="1697950"/>
            <a:ext cx="8490900" cy="30363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Clr>
                <a:schemeClr val="dk1"/>
              </a:buClr>
              <a:buSzPts val="1100"/>
              <a:buFont typeface="Arial"/>
              <a:buNone/>
            </a:pPr>
            <a:r>
              <a:rPr lang="en-GB" sz="2400" i="1">
                <a:solidFill>
                  <a:srgbClr val="12436F"/>
                </a:solidFill>
              </a:rPr>
              <a:t>“Learners explore and analyse the relationships between tables, diagrams, graphs, words, and algebraic expressions as representations of functions”</a:t>
            </a:r>
            <a:r>
              <a:rPr lang="en-GB" sz="1800" i="1">
                <a:solidFill>
                  <a:srgbClr val="12436F"/>
                </a:solidFill>
              </a:rPr>
              <a:t>-pg 11 JC Specification</a:t>
            </a:r>
            <a:endParaRPr sz="18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p:txBody>
      </p:sp>
      <p:pic>
        <p:nvPicPr>
          <p:cNvPr id="603" name="Google Shape;603;p30"/>
          <p:cNvPicPr preferRelativeResize="0"/>
          <p:nvPr/>
        </p:nvPicPr>
        <p:blipFill>
          <a:blip r:embed="rId4">
            <a:alphaModFix/>
          </a:blip>
          <a:stretch>
            <a:fillRect/>
          </a:stretch>
        </p:blipFill>
        <p:spPr>
          <a:xfrm>
            <a:off x="5543550" y="479047"/>
            <a:ext cx="828675" cy="1118476"/>
          </a:xfrm>
          <a:prstGeom prst="rect">
            <a:avLst/>
          </a:prstGeom>
          <a:noFill/>
          <a:ln w="9525" cap="flat" cmpd="sng">
            <a:solidFill>
              <a:srgbClr val="1155CC"/>
            </a:solidFill>
            <a:prstDash val="solid"/>
            <a:round/>
            <a:headEnd type="none" w="sm" len="sm"/>
            <a:tailEnd type="none" w="sm" len="sm"/>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95"/>
          <p:cNvSpPr txBox="1">
            <a:spLocks noGrp="1"/>
          </p:cNvSpPr>
          <p:nvPr>
            <p:ph type="title"/>
          </p:nvPr>
        </p:nvSpPr>
        <p:spPr>
          <a:xfrm>
            <a:off x="386100" y="673200"/>
            <a:ext cx="60345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Prior Knowledge - The Unit Circle</a:t>
            </a:r>
            <a:endParaRPr sz="3000">
              <a:solidFill>
                <a:srgbClr val="40875C"/>
              </a:solidFill>
            </a:endParaRPr>
          </a:p>
        </p:txBody>
      </p:sp>
      <p:sp>
        <p:nvSpPr>
          <p:cNvPr id="1068" name="Google Shape;1068;p95"/>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en-GB" sz="1800">
                <a:solidFill>
                  <a:srgbClr val="20406F"/>
                </a:solidFill>
              </a:rPr>
              <a:t>Teaching &amp; Learning Plan on the Unit Circle from projectmaths.ie</a:t>
            </a:r>
            <a:endParaRPr sz="1800">
              <a:solidFill>
                <a:srgbClr val="20406F"/>
              </a:solidFill>
            </a:endParaRPr>
          </a:p>
          <a:p>
            <a:pPr marL="0" lvl="0" indent="0" algn="l" rtl="0">
              <a:spcBef>
                <a:spcPts val="300"/>
              </a:spcBef>
              <a:spcAft>
                <a:spcPts val="0"/>
              </a:spcAft>
              <a:buNone/>
            </a:pPr>
            <a:r>
              <a:rPr lang="en-GB" sz="1800" u="sng">
                <a:solidFill>
                  <a:srgbClr val="20406F"/>
                </a:solidFill>
                <a:hlinkClick r:id="rId3"/>
              </a:rPr>
              <a:t>https://www.projectmaths.ie/documents/T&amp;L/TheUnitCircle.pdf?strand</a:t>
            </a:r>
            <a:endParaRPr sz="1800">
              <a:solidFill>
                <a:srgbClr val="20406F"/>
              </a:solidFill>
            </a:endParaRPr>
          </a:p>
        </p:txBody>
      </p:sp>
      <p:pic>
        <p:nvPicPr>
          <p:cNvPr id="1069" name="Google Shape;1069;p95"/>
          <p:cNvPicPr preferRelativeResize="0"/>
          <p:nvPr/>
        </p:nvPicPr>
        <p:blipFill>
          <a:blip r:embed="rId4">
            <a:alphaModFix/>
          </a:blip>
          <a:stretch>
            <a:fillRect/>
          </a:stretch>
        </p:blipFill>
        <p:spPr>
          <a:xfrm rot="584261">
            <a:off x="6988819" y="2313320"/>
            <a:ext cx="1714463" cy="2422180"/>
          </a:xfrm>
          <a:prstGeom prst="rect">
            <a:avLst/>
          </a:prstGeom>
          <a:noFill/>
          <a:ln>
            <a:noFill/>
          </a:ln>
          <a:effectLst>
            <a:outerShdw blurRad="57150" dist="95250" dir="5400000" algn="bl" rotWithShape="0">
              <a:srgbClr val="000000">
                <a:alpha val="39000"/>
              </a:srgbClr>
            </a:outerShdw>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96"/>
          <p:cNvSpPr txBox="1">
            <a:spLocks noGrp="1"/>
          </p:cNvSpPr>
          <p:nvPr>
            <p:ph type="title"/>
          </p:nvPr>
        </p:nvSpPr>
        <p:spPr>
          <a:xfrm>
            <a:off x="386100" y="673200"/>
            <a:ext cx="59121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Prior Knowledge - Radians</a:t>
            </a:r>
            <a:endParaRPr sz="3000">
              <a:solidFill>
                <a:srgbClr val="40875C"/>
              </a:solidFill>
            </a:endParaRPr>
          </a:p>
        </p:txBody>
      </p:sp>
      <p:sp>
        <p:nvSpPr>
          <p:cNvPr id="1075" name="Google Shape;1075;p96"/>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en-GB" sz="1800">
                <a:solidFill>
                  <a:srgbClr val="20406F"/>
                </a:solidFill>
              </a:rPr>
              <a:t>Constructivism</a:t>
            </a:r>
            <a:endParaRPr sz="1800">
              <a:solidFill>
                <a:srgbClr val="20406F"/>
              </a:solidFill>
            </a:endParaRPr>
          </a:p>
          <a:p>
            <a:pPr marL="0" lvl="0" indent="0" algn="l" rtl="0">
              <a:spcBef>
                <a:spcPts val="300"/>
              </a:spcBef>
              <a:spcAft>
                <a:spcPts val="0"/>
              </a:spcAft>
              <a:buNone/>
            </a:pPr>
            <a:r>
              <a:rPr lang="en-GB" sz="1800">
                <a:solidFill>
                  <a:srgbClr val="20406F"/>
                </a:solidFill>
              </a:rPr>
              <a:t>Discovery of the radian from projectmaths.ie - </a:t>
            </a:r>
            <a:r>
              <a:rPr lang="en-GB" sz="1800" u="sng">
                <a:solidFill>
                  <a:srgbClr val="20406F"/>
                </a:solidFill>
                <a:hlinkClick r:id="rId3"/>
              </a:rPr>
              <a:t>https://www.youtube.com/watch?v=-fMO2Vk_c-M</a:t>
            </a:r>
            <a:endParaRPr sz="1800">
              <a:solidFill>
                <a:srgbClr val="20406F"/>
              </a:solidFill>
            </a:endParaRPr>
          </a:p>
        </p:txBody>
      </p:sp>
      <p:pic>
        <p:nvPicPr>
          <p:cNvPr id="1076" name="Google Shape;1076;p96"/>
          <p:cNvPicPr preferRelativeResize="0"/>
          <p:nvPr/>
        </p:nvPicPr>
        <p:blipFill>
          <a:blip r:embed="rId4">
            <a:alphaModFix/>
          </a:blip>
          <a:stretch>
            <a:fillRect/>
          </a:stretch>
        </p:blipFill>
        <p:spPr>
          <a:xfrm>
            <a:off x="5071730" y="2204325"/>
            <a:ext cx="3280299" cy="286917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97"/>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 - Design</a:t>
            </a:r>
            <a:endParaRPr sz="3000">
              <a:solidFill>
                <a:srgbClr val="40875C"/>
              </a:solidFill>
            </a:endParaRPr>
          </a:p>
        </p:txBody>
      </p:sp>
      <p:sp>
        <p:nvSpPr>
          <p:cNvPr id="1082" name="Google Shape;1082;p97"/>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en-GB" sz="2400">
                <a:solidFill>
                  <a:srgbClr val="20406F"/>
                </a:solidFill>
              </a:rPr>
              <a:t>How can you help students to make sense of a previously unseen type of function?</a:t>
            </a:r>
            <a:endParaRPr sz="2400">
              <a:solidFill>
                <a:srgbClr val="20406F"/>
              </a:solidFill>
            </a:endParaRPr>
          </a:p>
        </p:txBody>
      </p:sp>
      <p:grpSp>
        <p:nvGrpSpPr>
          <p:cNvPr id="1083" name="Google Shape;1083;p97"/>
          <p:cNvGrpSpPr/>
          <p:nvPr/>
        </p:nvGrpSpPr>
        <p:grpSpPr>
          <a:xfrm>
            <a:off x="0" y="2571791"/>
            <a:ext cx="2726700" cy="2101195"/>
            <a:chOff x="0" y="1189989"/>
            <a:chExt cx="2726700" cy="3482836"/>
          </a:xfrm>
        </p:grpSpPr>
        <p:sp>
          <p:nvSpPr>
            <p:cNvPr id="1084" name="Google Shape;1084;p97"/>
            <p:cNvSpPr/>
            <p:nvPr/>
          </p:nvSpPr>
          <p:spPr>
            <a:xfrm>
              <a:off x="0" y="1189989"/>
              <a:ext cx="27267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Roboto"/>
                  <a:ea typeface="Roboto"/>
                  <a:cs typeface="Roboto"/>
                  <a:sym typeface="Roboto"/>
                </a:rPr>
                <a:t>Prior learning</a:t>
              </a:r>
              <a:endParaRPr sz="1800" b="1">
                <a:solidFill>
                  <a:srgbClr val="FFFFFF"/>
                </a:solidFill>
                <a:latin typeface="Roboto"/>
                <a:ea typeface="Roboto"/>
                <a:cs typeface="Roboto"/>
                <a:sym typeface="Roboto"/>
              </a:endParaRPr>
            </a:p>
          </p:txBody>
        </p:sp>
        <p:sp>
          <p:nvSpPr>
            <p:cNvPr id="1085" name="Google Shape;1085;p97"/>
            <p:cNvSpPr txBox="1"/>
            <p:nvPr/>
          </p:nvSpPr>
          <p:spPr>
            <a:xfrm>
              <a:off x="410850" y="2057125"/>
              <a:ext cx="190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a:latin typeface="Roboto"/>
                  <a:ea typeface="Roboto"/>
                  <a:cs typeface="Roboto"/>
                  <a:sym typeface="Roboto"/>
                </a:rPr>
                <a:t>What skills and knowledge do students need to be comfortable with that will help them with this question?</a:t>
              </a:r>
              <a:endParaRPr sz="1600">
                <a:latin typeface="Roboto"/>
                <a:ea typeface="Roboto"/>
                <a:cs typeface="Roboto"/>
                <a:sym typeface="Roboto"/>
              </a:endParaRPr>
            </a:p>
          </p:txBody>
        </p:sp>
      </p:grpSp>
      <p:grpSp>
        <p:nvGrpSpPr>
          <p:cNvPr id="1086" name="Google Shape;1086;p97"/>
          <p:cNvGrpSpPr/>
          <p:nvPr/>
        </p:nvGrpSpPr>
        <p:grpSpPr>
          <a:xfrm>
            <a:off x="2263425" y="2571701"/>
            <a:ext cx="2541300" cy="2101324"/>
            <a:chOff x="2263425" y="1189775"/>
            <a:chExt cx="2541300" cy="3483050"/>
          </a:xfrm>
        </p:grpSpPr>
        <p:sp>
          <p:nvSpPr>
            <p:cNvPr id="1087" name="Google Shape;1087;p97"/>
            <p:cNvSpPr/>
            <p:nvPr/>
          </p:nvSpPr>
          <p:spPr>
            <a:xfrm>
              <a:off x="2263425" y="1189775"/>
              <a:ext cx="25413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Roboto"/>
                  <a:ea typeface="Roboto"/>
                  <a:cs typeface="Roboto"/>
                  <a:sym typeface="Roboto"/>
                </a:rPr>
                <a:t>Connections</a:t>
              </a:r>
              <a:endParaRPr sz="1800" b="1">
                <a:solidFill>
                  <a:srgbClr val="FFFFFF"/>
                </a:solidFill>
                <a:latin typeface="Roboto"/>
                <a:ea typeface="Roboto"/>
                <a:cs typeface="Roboto"/>
                <a:sym typeface="Roboto"/>
              </a:endParaRPr>
            </a:p>
          </p:txBody>
        </p:sp>
        <p:sp>
          <p:nvSpPr>
            <p:cNvPr id="1088" name="Google Shape;1088;p97"/>
            <p:cNvSpPr txBox="1"/>
            <p:nvPr/>
          </p:nvSpPr>
          <p:spPr>
            <a:xfrm>
              <a:off x="2512202" y="2057125"/>
              <a:ext cx="190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a:latin typeface="Roboto"/>
                  <a:ea typeface="Roboto"/>
                  <a:cs typeface="Roboto"/>
                  <a:sym typeface="Roboto"/>
                </a:rPr>
                <a:t>What connections may be made to other topics that will help students to make sense of this question?</a:t>
              </a:r>
              <a:endParaRPr sz="1600">
                <a:latin typeface="Roboto"/>
                <a:ea typeface="Roboto"/>
                <a:cs typeface="Roboto"/>
                <a:sym typeface="Roboto"/>
              </a:endParaRPr>
            </a:p>
          </p:txBody>
        </p:sp>
      </p:grpSp>
      <p:grpSp>
        <p:nvGrpSpPr>
          <p:cNvPr id="1089" name="Google Shape;1089;p97"/>
          <p:cNvGrpSpPr/>
          <p:nvPr/>
        </p:nvGrpSpPr>
        <p:grpSpPr>
          <a:xfrm>
            <a:off x="4329975" y="2571701"/>
            <a:ext cx="2541300" cy="2101324"/>
            <a:chOff x="4329974" y="1189775"/>
            <a:chExt cx="2541300" cy="3483050"/>
          </a:xfrm>
        </p:grpSpPr>
        <p:sp>
          <p:nvSpPr>
            <p:cNvPr id="1090" name="Google Shape;1090;p97"/>
            <p:cNvSpPr/>
            <p:nvPr/>
          </p:nvSpPr>
          <p:spPr>
            <a:xfrm>
              <a:off x="4329974" y="1189775"/>
              <a:ext cx="25413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Roboto"/>
                  <a:ea typeface="Roboto"/>
                  <a:cs typeface="Roboto"/>
                  <a:sym typeface="Roboto"/>
                </a:rPr>
                <a:t>Questioning</a:t>
              </a:r>
              <a:endParaRPr sz="1800" b="1">
                <a:solidFill>
                  <a:srgbClr val="FFFFFF"/>
                </a:solidFill>
                <a:latin typeface="Roboto"/>
                <a:ea typeface="Roboto"/>
                <a:cs typeface="Roboto"/>
                <a:sym typeface="Roboto"/>
              </a:endParaRPr>
            </a:p>
          </p:txBody>
        </p:sp>
        <p:sp>
          <p:nvSpPr>
            <p:cNvPr id="1091" name="Google Shape;1091;p97"/>
            <p:cNvSpPr txBox="1"/>
            <p:nvPr/>
          </p:nvSpPr>
          <p:spPr>
            <a:xfrm>
              <a:off x="4613553" y="2057125"/>
              <a:ext cx="190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a:latin typeface="Roboto"/>
                  <a:ea typeface="Roboto"/>
                  <a:cs typeface="Roboto"/>
                  <a:sym typeface="Roboto"/>
                </a:rPr>
                <a:t>What kind of questions could the teachers ask to help students understand what is being asked of them?</a:t>
              </a:r>
              <a:endParaRPr sz="1600">
                <a:latin typeface="Roboto"/>
                <a:ea typeface="Roboto"/>
                <a:cs typeface="Roboto"/>
                <a:sym typeface="Roboto"/>
              </a:endParaRPr>
            </a:p>
          </p:txBody>
        </p:sp>
      </p:grpSp>
      <p:grpSp>
        <p:nvGrpSpPr>
          <p:cNvPr id="1092" name="Google Shape;1092;p97"/>
          <p:cNvGrpSpPr/>
          <p:nvPr/>
        </p:nvGrpSpPr>
        <p:grpSpPr>
          <a:xfrm>
            <a:off x="6396750" y="2571700"/>
            <a:ext cx="2726700" cy="2101325"/>
            <a:chOff x="6396739" y="1189773"/>
            <a:chExt cx="2726700" cy="3483052"/>
          </a:xfrm>
        </p:grpSpPr>
        <p:sp>
          <p:nvSpPr>
            <p:cNvPr id="1093" name="Google Shape;1093;p97"/>
            <p:cNvSpPr/>
            <p:nvPr/>
          </p:nvSpPr>
          <p:spPr>
            <a:xfrm>
              <a:off x="6396739" y="1189773"/>
              <a:ext cx="27267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Roboto"/>
                  <a:ea typeface="Roboto"/>
                  <a:cs typeface="Roboto"/>
                  <a:sym typeface="Roboto"/>
                </a:rPr>
                <a:t>Knowledge Transfer</a:t>
              </a:r>
              <a:endParaRPr sz="1800" b="1">
                <a:solidFill>
                  <a:srgbClr val="FFFFFF"/>
                </a:solidFill>
                <a:latin typeface="Roboto"/>
                <a:ea typeface="Roboto"/>
                <a:cs typeface="Roboto"/>
                <a:sym typeface="Roboto"/>
              </a:endParaRPr>
            </a:p>
          </p:txBody>
        </p:sp>
        <p:sp>
          <p:nvSpPr>
            <p:cNvPr id="1094" name="Google Shape;1094;p97"/>
            <p:cNvSpPr txBox="1"/>
            <p:nvPr/>
          </p:nvSpPr>
          <p:spPr>
            <a:xfrm>
              <a:off x="6714905" y="2057125"/>
              <a:ext cx="190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600">
                  <a:latin typeface="Roboto"/>
                  <a:ea typeface="Roboto"/>
                  <a:cs typeface="Roboto"/>
                  <a:sym typeface="Roboto"/>
                </a:rPr>
                <a:t>Where else in their mathematical learning will these knowledge and skills prove to be important?</a:t>
              </a:r>
              <a:endParaRPr sz="1600">
                <a:latin typeface="Roboto"/>
                <a:ea typeface="Roboto"/>
                <a:cs typeface="Roboto"/>
                <a:sym typeface="Roboto"/>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98"/>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 - Ideas</a:t>
            </a:r>
            <a:endParaRPr sz="3000">
              <a:solidFill>
                <a:srgbClr val="40875C"/>
              </a:solidFill>
            </a:endParaRPr>
          </a:p>
        </p:txBody>
      </p:sp>
      <p:pic>
        <p:nvPicPr>
          <p:cNvPr id="1100" name="Google Shape;1100;p98"/>
          <p:cNvPicPr preferRelativeResize="0"/>
          <p:nvPr/>
        </p:nvPicPr>
        <p:blipFill>
          <a:blip r:embed="rId3">
            <a:alphaModFix/>
          </a:blip>
          <a:stretch>
            <a:fillRect/>
          </a:stretch>
        </p:blipFill>
        <p:spPr>
          <a:xfrm>
            <a:off x="854487" y="1513850"/>
            <a:ext cx="7435024" cy="36296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99"/>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 - Design</a:t>
            </a:r>
            <a:endParaRPr sz="3000">
              <a:solidFill>
                <a:srgbClr val="40875C"/>
              </a:solidFill>
            </a:endParaRPr>
          </a:p>
        </p:txBody>
      </p:sp>
      <p:sp>
        <p:nvSpPr>
          <p:cNvPr id="1106" name="Google Shape;1106;p99"/>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0" lvl="0" indent="0" algn="l" rtl="0">
              <a:spcBef>
                <a:spcPts val="300"/>
              </a:spcBef>
              <a:spcAft>
                <a:spcPts val="0"/>
              </a:spcAft>
              <a:buClr>
                <a:schemeClr val="dk1"/>
              </a:buClr>
              <a:buSzPts val="1100"/>
              <a:buFont typeface="Arial"/>
              <a:buNone/>
            </a:pPr>
            <a:r>
              <a:rPr lang="en-GB" sz="2400">
                <a:solidFill>
                  <a:srgbClr val="20406F"/>
                </a:solidFill>
              </a:rPr>
              <a:t>How can you use this question to help students understand the skills, knowledge and disposition needed to tackle unseen problems?</a:t>
            </a:r>
            <a:endParaRPr sz="2400">
              <a:solidFill>
                <a:srgbClr val="20406F"/>
              </a:solidFill>
            </a:endParaRPr>
          </a:p>
        </p:txBody>
      </p:sp>
      <p:grpSp>
        <p:nvGrpSpPr>
          <p:cNvPr id="1107" name="Google Shape;1107;p99"/>
          <p:cNvGrpSpPr/>
          <p:nvPr/>
        </p:nvGrpSpPr>
        <p:grpSpPr>
          <a:xfrm>
            <a:off x="0" y="3117363"/>
            <a:ext cx="2726700" cy="1555818"/>
            <a:chOff x="0" y="2057125"/>
            <a:chExt cx="2726700" cy="2615700"/>
          </a:xfrm>
        </p:grpSpPr>
        <p:sp>
          <p:nvSpPr>
            <p:cNvPr id="1108" name="Google Shape;1108;p99"/>
            <p:cNvSpPr/>
            <p:nvPr/>
          </p:nvSpPr>
          <p:spPr>
            <a:xfrm>
              <a:off x="0" y="2057130"/>
              <a:ext cx="2726700" cy="669000"/>
            </a:xfrm>
            <a:prstGeom prst="homePlate">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Roboto"/>
                  <a:ea typeface="Roboto"/>
                  <a:cs typeface="Roboto"/>
                  <a:sym typeface="Roboto"/>
                </a:rPr>
                <a:t>Prior learning</a:t>
              </a:r>
              <a:endParaRPr sz="1800" b="1">
                <a:solidFill>
                  <a:srgbClr val="FFFFFF"/>
                </a:solidFill>
                <a:latin typeface="Roboto"/>
                <a:ea typeface="Roboto"/>
                <a:cs typeface="Roboto"/>
                <a:sym typeface="Roboto"/>
              </a:endParaRPr>
            </a:p>
          </p:txBody>
        </p:sp>
        <p:sp>
          <p:nvSpPr>
            <p:cNvPr id="1109" name="Google Shape;1109;p99"/>
            <p:cNvSpPr txBox="1"/>
            <p:nvPr/>
          </p:nvSpPr>
          <p:spPr>
            <a:xfrm>
              <a:off x="410850" y="2057125"/>
              <a:ext cx="190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1110" name="Google Shape;1110;p99"/>
          <p:cNvGrpSpPr/>
          <p:nvPr/>
        </p:nvGrpSpPr>
        <p:grpSpPr>
          <a:xfrm>
            <a:off x="2194050" y="3094973"/>
            <a:ext cx="2541300" cy="1578052"/>
            <a:chOff x="2194050" y="2057125"/>
            <a:chExt cx="2541300" cy="2615700"/>
          </a:xfrm>
        </p:grpSpPr>
        <p:sp>
          <p:nvSpPr>
            <p:cNvPr id="1111" name="Google Shape;1111;p99"/>
            <p:cNvSpPr/>
            <p:nvPr/>
          </p:nvSpPr>
          <p:spPr>
            <a:xfrm>
              <a:off x="2194050" y="2094259"/>
              <a:ext cx="2541300" cy="669000"/>
            </a:xfrm>
            <a:prstGeom prst="chevron">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Roboto"/>
                  <a:ea typeface="Roboto"/>
                  <a:cs typeface="Roboto"/>
                  <a:sym typeface="Roboto"/>
                </a:rPr>
                <a:t>Connections</a:t>
              </a:r>
              <a:endParaRPr sz="1800" b="1">
                <a:solidFill>
                  <a:srgbClr val="FFFFFF"/>
                </a:solidFill>
                <a:latin typeface="Roboto"/>
                <a:ea typeface="Roboto"/>
                <a:cs typeface="Roboto"/>
                <a:sym typeface="Roboto"/>
              </a:endParaRPr>
            </a:p>
          </p:txBody>
        </p:sp>
        <p:sp>
          <p:nvSpPr>
            <p:cNvPr id="1112" name="Google Shape;1112;p99"/>
            <p:cNvSpPr txBox="1"/>
            <p:nvPr/>
          </p:nvSpPr>
          <p:spPr>
            <a:xfrm>
              <a:off x="2512202" y="2057125"/>
              <a:ext cx="190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1113" name="Google Shape;1113;p99"/>
          <p:cNvGrpSpPr/>
          <p:nvPr/>
        </p:nvGrpSpPr>
        <p:grpSpPr>
          <a:xfrm>
            <a:off x="4329977" y="3120771"/>
            <a:ext cx="2541300" cy="1552418"/>
            <a:chOff x="4329974" y="2057125"/>
            <a:chExt cx="2541300" cy="2615700"/>
          </a:xfrm>
        </p:grpSpPr>
        <p:sp>
          <p:nvSpPr>
            <p:cNvPr id="1114" name="Google Shape;1114;p99"/>
            <p:cNvSpPr/>
            <p:nvPr/>
          </p:nvSpPr>
          <p:spPr>
            <a:xfrm>
              <a:off x="4329974" y="2057130"/>
              <a:ext cx="2541300" cy="669000"/>
            </a:xfrm>
            <a:prstGeom prst="chevron">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Roboto"/>
                  <a:ea typeface="Roboto"/>
                  <a:cs typeface="Roboto"/>
                  <a:sym typeface="Roboto"/>
                </a:rPr>
                <a:t>Questioning</a:t>
              </a:r>
              <a:endParaRPr sz="1800" b="1">
                <a:solidFill>
                  <a:srgbClr val="FFFFFF"/>
                </a:solidFill>
                <a:latin typeface="Roboto"/>
                <a:ea typeface="Roboto"/>
                <a:cs typeface="Roboto"/>
                <a:sym typeface="Roboto"/>
              </a:endParaRPr>
            </a:p>
          </p:txBody>
        </p:sp>
        <p:sp>
          <p:nvSpPr>
            <p:cNvPr id="1115" name="Google Shape;1115;p99"/>
            <p:cNvSpPr txBox="1"/>
            <p:nvPr/>
          </p:nvSpPr>
          <p:spPr>
            <a:xfrm>
              <a:off x="4613553" y="2057125"/>
              <a:ext cx="190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latin typeface="Roboto"/>
                <a:ea typeface="Roboto"/>
                <a:cs typeface="Roboto"/>
                <a:sym typeface="Roboto"/>
              </a:endParaRPr>
            </a:p>
          </p:txBody>
        </p:sp>
      </p:grpSp>
      <p:grpSp>
        <p:nvGrpSpPr>
          <p:cNvPr id="1116" name="Google Shape;1116;p99"/>
          <p:cNvGrpSpPr/>
          <p:nvPr/>
        </p:nvGrpSpPr>
        <p:grpSpPr>
          <a:xfrm>
            <a:off x="6396772" y="3120701"/>
            <a:ext cx="2726700" cy="1552156"/>
            <a:chOff x="6396739" y="2057125"/>
            <a:chExt cx="2726700" cy="2615700"/>
          </a:xfrm>
        </p:grpSpPr>
        <p:sp>
          <p:nvSpPr>
            <p:cNvPr id="1117" name="Google Shape;1117;p99"/>
            <p:cNvSpPr/>
            <p:nvPr/>
          </p:nvSpPr>
          <p:spPr>
            <a:xfrm>
              <a:off x="6396739" y="2057128"/>
              <a:ext cx="2726700" cy="669000"/>
            </a:xfrm>
            <a:prstGeom prst="chevron">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solidFill>
                    <a:srgbClr val="FFFFFF"/>
                  </a:solidFill>
                  <a:latin typeface="Roboto"/>
                  <a:ea typeface="Roboto"/>
                  <a:cs typeface="Roboto"/>
                  <a:sym typeface="Roboto"/>
                </a:rPr>
                <a:t>Knowledge Transfer</a:t>
              </a:r>
              <a:endParaRPr sz="1800" b="1">
                <a:solidFill>
                  <a:srgbClr val="FFFFFF"/>
                </a:solidFill>
                <a:latin typeface="Roboto"/>
                <a:ea typeface="Roboto"/>
                <a:cs typeface="Roboto"/>
                <a:sym typeface="Roboto"/>
              </a:endParaRPr>
            </a:p>
          </p:txBody>
        </p:sp>
        <p:sp>
          <p:nvSpPr>
            <p:cNvPr id="1118" name="Google Shape;1118;p99"/>
            <p:cNvSpPr txBox="1"/>
            <p:nvPr/>
          </p:nvSpPr>
          <p:spPr>
            <a:xfrm>
              <a:off x="6714905" y="2057125"/>
              <a:ext cx="19050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600">
                <a:latin typeface="Roboto"/>
                <a:ea typeface="Roboto"/>
                <a:cs typeface="Roboto"/>
                <a:sym typeface="Roboto"/>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00"/>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Activity - Discussion</a:t>
            </a:r>
            <a:endParaRPr sz="3000">
              <a:solidFill>
                <a:srgbClr val="40875C"/>
              </a:solidFill>
            </a:endParaRPr>
          </a:p>
        </p:txBody>
      </p:sp>
      <p:sp>
        <p:nvSpPr>
          <p:cNvPr id="1124" name="Google Shape;1124;p100"/>
          <p:cNvSpPr txBox="1">
            <a:spLocks noGrp="1"/>
          </p:cNvSpPr>
          <p:nvPr>
            <p:ph type="body" idx="1"/>
          </p:nvPr>
        </p:nvSpPr>
        <p:spPr>
          <a:xfrm>
            <a:off x="386099" y="1697954"/>
            <a:ext cx="7507800" cy="2772300"/>
          </a:xfrm>
          <a:prstGeom prst="rect">
            <a:avLst/>
          </a:prstGeom>
        </p:spPr>
        <p:txBody>
          <a:bodyPr spcFirstLastPara="1" wrap="square" lIns="0" tIns="0" rIns="0" bIns="0" anchor="t" anchorCtr="0">
            <a:noAutofit/>
          </a:bodyPr>
          <a:lstStyle/>
          <a:p>
            <a:pPr marL="0" lvl="0" indent="0" algn="l" rtl="0">
              <a:spcBef>
                <a:spcPts val="300"/>
              </a:spcBef>
              <a:spcAft>
                <a:spcPts val="0"/>
              </a:spcAft>
              <a:buNone/>
            </a:pPr>
            <a:r>
              <a:rPr lang="en-GB" sz="2400">
                <a:solidFill>
                  <a:srgbClr val="20406F"/>
                </a:solidFill>
              </a:rPr>
              <a:t>Why is it important to think about the questions we ask students?</a:t>
            </a:r>
            <a:endParaRPr sz="2400">
              <a:solidFill>
                <a:srgbClr val="20406F"/>
              </a:solidFill>
            </a:endParaRPr>
          </a:p>
          <a:p>
            <a:pPr marL="0" lvl="0" indent="0" algn="l" rtl="0">
              <a:spcBef>
                <a:spcPts val="300"/>
              </a:spcBef>
              <a:spcAft>
                <a:spcPts val="0"/>
              </a:spcAft>
              <a:buNone/>
            </a:pPr>
            <a:r>
              <a:rPr lang="en-GB" sz="2400">
                <a:solidFill>
                  <a:srgbClr val="20406F"/>
                </a:solidFill>
              </a:rPr>
              <a:t>Why might it be important to show students that the skills and knowledge they are using can be transferred?</a:t>
            </a:r>
            <a:endParaRPr sz="2400">
              <a:solidFill>
                <a:srgbClr val="20406F"/>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01"/>
          <p:cNvSpPr txBox="1">
            <a:spLocks noGrp="1"/>
          </p:cNvSpPr>
          <p:nvPr>
            <p:ph type="title"/>
          </p:nvPr>
        </p:nvSpPr>
        <p:spPr>
          <a:xfrm>
            <a:off x="386100" y="673200"/>
            <a:ext cx="80289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t>Conclusion</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02"/>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Key Features of functions</a:t>
            </a:r>
            <a:endParaRPr sz="3000">
              <a:solidFill>
                <a:srgbClr val="40875C"/>
              </a:solidFill>
            </a:endParaRPr>
          </a:p>
        </p:txBody>
      </p:sp>
      <p:sp>
        <p:nvSpPr>
          <p:cNvPr id="1135" name="Google Shape;1135;p102"/>
          <p:cNvSpPr txBox="1">
            <a:spLocks noGrp="1"/>
          </p:cNvSpPr>
          <p:nvPr>
            <p:ph type="body" idx="1"/>
          </p:nvPr>
        </p:nvSpPr>
        <p:spPr>
          <a:xfrm>
            <a:off x="386100" y="1861900"/>
            <a:ext cx="8490900" cy="29055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1. The domain and range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2. Where the graph of the function meets the axes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3. Things that remain constant and those that vary in the function</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4. The behaviour of the graph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r>
              <a:rPr lang="en-GB" sz="2400">
                <a:solidFill>
                  <a:srgbClr val="12436F"/>
                </a:solidFill>
              </a:rPr>
              <a:t>5. The rate of change of the function </a:t>
            </a:r>
            <a:endParaRPr sz="2400">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a:solidFill>
                <a:srgbClr val="12436F"/>
              </a:solidFill>
            </a:endParaRPr>
          </a:p>
          <a:p>
            <a:pPr marL="0" lvl="0" indent="0" algn="just" rtl="0">
              <a:lnSpc>
                <a:spcPct val="115000"/>
              </a:lnSpc>
              <a:spcBef>
                <a:spcPts val="300"/>
              </a:spcBef>
              <a:spcAft>
                <a:spcPts val="0"/>
              </a:spcAft>
              <a:buNone/>
            </a:pPr>
            <a:endParaRPr sz="2400">
              <a:solidFill>
                <a:srgbClr val="12436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03"/>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Learning Outcomes</a:t>
            </a:r>
            <a:endParaRPr sz="3000">
              <a:solidFill>
                <a:srgbClr val="40875C"/>
              </a:solidFill>
            </a:endParaRPr>
          </a:p>
        </p:txBody>
      </p:sp>
      <p:sp>
        <p:nvSpPr>
          <p:cNvPr id="1141" name="Google Shape;1141;p103"/>
          <p:cNvSpPr txBox="1">
            <a:spLocks noGrp="1"/>
          </p:cNvSpPr>
          <p:nvPr>
            <p:ph type="body" idx="1"/>
          </p:nvPr>
        </p:nvSpPr>
        <p:spPr>
          <a:xfrm>
            <a:off x="386100" y="1697950"/>
            <a:ext cx="8490900" cy="3598200"/>
          </a:xfrm>
          <a:prstGeom prst="rect">
            <a:avLst/>
          </a:prstGeom>
        </p:spPr>
        <p:txBody>
          <a:bodyPr spcFirstLastPara="1" wrap="square" lIns="0" tIns="0" rIns="0" bIns="0" anchor="t" anchorCtr="0">
            <a:noAutofit/>
          </a:bodyPr>
          <a:lstStyle/>
          <a:p>
            <a:pPr marL="0" lvl="0" indent="0" algn="just" rtl="0">
              <a:lnSpc>
                <a:spcPct val="100000"/>
              </a:lnSpc>
              <a:spcBef>
                <a:spcPts val="0"/>
              </a:spcBef>
              <a:spcAft>
                <a:spcPts val="0"/>
              </a:spcAft>
              <a:buNone/>
            </a:pPr>
            <a:r>
              <a:rPr lang="en-GB" sz="2400">
                <a:solidFill>
                  <a:srgbClr val="20406F"/>
                </a:solidFill>
              </a:rPr>
              <a:t>By the end of this workshop we will understand:</a:t>
            </a:r>
            <a:endParaRPr sz="2400">
              <a:solidFill>
                <a:srgbClr val="20406F"/>
              </a:solidFill>
            </a:endParaRPr>
          </a:p>
          <a:p>
            <a:pPr marL="457200" lvl="0" indent="-381000" algn="just" rtl="0">
              <a:lnSpc>
                <a:spcPct val="100000"/>
              </a:lnSpc>
              <a:spcBef>
                <a:spcPts val="0"/>
              </a:spcBef>
              <a:spcAft>
                <a:spcPts val="0"/>
              </a:spcAft>
              <a:buClr>
                <a:srgbClr val="20406F"/>
              </a:buClr>
              <a:buSzPts val="2400"/>
              <a:buFont typeface="Calibri"/>
              <a:buChar char="●"/>
            </a:pPr>
            <a:r>
              <a:rPr lang="en-GB" sz="2400">
                <a:solidFill>
                  <a:srgbClr val="20406F"/>
                </a:solidFill>
              </a:rPr>
              <a:t>that allowing students to engage with rich open tasks will encourage them to become more confident in their mathematical ability, develop their critical thinking skills and will provide them with the tools needed to attempt unseen problems.</a:t>
            </a:r>
            <a:endParaRPr sz="2400">
              <a:solidFill>
                <a:srgbClr val="20406F"/>
              </a:solidFill>
            </a:endParaRPr>
          </a:p>
          <a:p>
            <a:pPr marL="457200" lvl="0" indent="-381000" algn="just" rtl="0">
              <a:lnSpc>
                <a:spcPct val="100000"/>
              </a:lnSpc>
              <a:spcBef>
                <a:spcPts val="0"/>
              </a:spcBef>
              <a:spcAft>
                <a:spcPts val="0"/>
              </a:spcAft>
              <a:buClr>
                <a:srgbClr val="20406F"/>
              </a:buClr>
              <a:buSzPts val="2400"/>
              <a:buChar char="●"/>
            </a:pPr>
            <a:r>
              <a:rPr lang="en-GB" sz="2400">
                <a:solidFill>
                  <a:srgbClr val="20406F"/>
                </a:solidFill>
              </a:rPr>
              <a:t>teaching algebra through functions is an approach that will allow students to make sense of the algebraic procedures will encourage a positive disposition towards their mathematics.</a:t>
            </a:r>
            <a:endParaRPr sz="2400">
              <a:solidFill>
                <a:srgbClr val="20406F"/>
              </a:solidFill>
            </a:endParaRPr>
          </a:p>
          <a:p>
            <a:pPr marL="457200" lvl="0" indent="0" algn="just" rtl="0">
              <a:lnSpc>
                <a:spcPct val="100000"/>
              </a:lnSpc>
              <a:spcBef>
                <a:spcPts val="300"/>
              </a:spcBef>
              <a:spcAft>
                <a:spcPts val="0"/>
              </a:spcAft>
              <a:buNone/>
            </a:pPr>
            <a:endParaRPr sz="2400"/>
          </a:p>
          <a:p>
            <a:pPr marL="457200" lvl="0" indent="0" algn="just" rtl="0">
              <a:lnSpc>
                <a:spcPct val="100000"/>
              </a:lnSpc>
              <a:spcBef>
                <a:spcPts val="300"/>
              </a:spcBef>
              <a:spcAft>
                <a:spcPts val="0"/>
              </a:spcAft>
              <a:buNone/>
            </a:pPr>
            <a:endParaRPr sz="2400"/>
          </a:p>
          <a:p>
            <a:pPr marL="457200" lvl="0" indent="0" algn="just" rtl="0">
              <a:lnSpc>
                <a:spcPct val="100000"/>
              </a:lnSpc>
              <a:spcBef>
                <a:spcPts val="300"/>
              </a:spcBef>
              <a:spcAft>
                <a:spcPts val="0"/>
              </a:spcAft>
              <a:buNone/>
            </a:pPr>
            <a:endParaRPr sz="24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104"/>
          <p:cNvSpPr txBox="1">
            <a:spLocks noGrp="1"/>
          </p:cNvSpPr>
          <p:nvPr>
            <p:ph type="title"/>
          </p:nvPr>
        </p:nvSpPr>
        <p:spPr>
          <a:xfrm>
            <a:off x="386100" y="673212"/>
            <a:ext cx="39423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Key Messages</a:t>
            </a:r>
            <a:endParaRPr sz="3000">
              <a:solidFill>
                <a:srgbClr val="40875C"/>
              </a:solidFill>
            </a:endParaRPr>
          </a:p>
        </p:txBody>
      </p:sp>
      <p:sp>
        <p:nvSpPr>
          <p:cNvPr id="1147" name="Google Shape;1147;p104"/>
          <p:cNvSpPr txBox="1">
            <a:spLocks noGrp="1"/>
          </p:cNvSpPr>
          <p:nvPr>
            <p:ph type="body" idx="1"/>
          </p:nvPr>
        </p:nvSpPr>
        <p:spPr>
          <a:xfrm>
            <a:off x="386100" y="1401100"/>
            <a:ext cx="8168400" cy="3069300"/>
          </a:xfrm>
          <a:prstGeom prst="rect">
            <a:avLst/>
          </a:prstGeom>
        </p:spPr>
        <p:txBody>
          <a:bodyPr spcFirstLastPara="1" wrap="square" lIns="0" tIns="0" rIns="0" bIns="0" anchor="t" anchorCtr="0">
            <a:noAutofit/>
          </a:bodyPr>
          <a:lstStyle/>
          <a:p>
            <a:pPr marL="457200" lvl="0" indent="-381000" algn="just" rtl="0">
              <a:lnSpc>
                <a:spcPct val="100000"/>
              </a:lnSpc>
              <a:spcBef>
                <a:spcPts val="0"/>
              </a:spcBef>
              <a:spcAft>
                <a:spcPts val="0"/>
              </a:spcAft>
              <a:buClr>
                <a:srgbClr val="20406F"/>
              </a:buClr>
              <a:buSzPts val="2400"/>
              <a:buChar char="●"/>
            </a:pPr>
            <a:r>
              <a:rPr lang="en-GB" sz="2400">
                <a:solidFill>
                  <a:srgbClr val="20406F"/>
                </a:solidFill>
              </a:rPr>
              <a:t>By engaging deeply with functions at Junior Cycle students acquire the conceptual understanding and skills to understand functions at Senior Cycle.</a:t>
            </a:r>
            <a:endParaRPr sz="2400">
              <a:solidFill>
                <a:srgbClr val="20406F"/>
              </a:solidFill>
            </a:endParaRPr>
          </a:p>
          <a:p>
            <a:pPr marL="457200" lvl="0" indent="-381000" algn="just" rtl="0">
              <a:lnSpc>
                <a:spcPct val="100000"/>
              </a:lnSpc>
              <a:spcBef>
                <a:spcPts val="0"/>
              </a:spcBef>
              <a:spcAft>
                <a:spcPts val="0"/>
              </a:spcAft>
              <a:buClr>
                <a:srgbClr val="20406F"/>
              </a:buClr>
              <a:buSzPts val="2400"/>
              <a:buFont typeface="Calibri"/>
              <a:buChar char="●"/>
            </a:pPr>
            <a:r>
              <a:rPr lang="en-GB" sz="2400">
                <a:solidFill>
                  <a:srgbClr val="20406F"/>
                </a:solidFill>
              </a:rPr>
              <a:t>Multiple representations are important for sense making, for developing deep conceptual understanding and for developing adaptive thinking.</a:t>
            </a:r>
            <a:endParaRPr sz="2400">
              <a:solidFill>
                <a:srgbClr val="20406F"/>
              </a:solidFill>
            </a:endParaRPr>
          </a:p>
          <a:p>
            <a:pPr marL="0" lvl="0" indent="0" algn="just" rtl="0">
              <a:lnSpc>
                <a:spcPct val="100000"/>
              </a:lnSpc>
              <a:spcBef>
                <a:spcPts val="0"/>
              </a:spcBef>
              <a:spcAft>
                <a:spcPts val="0"/>
              </a:spcAft>
              <a:buNone/>
            </a:pPr>
            <a:endParaRPr sz="2400">
              <a:solidFill>
                <a:srgbClr val="20406F"/>
              </a:solidFill>
              <a:highlight>
                <a:srgbClr val="FFFF00"/>
              </a:highlight>
            </a:endParaRPr>
          </a:p>
          <a:p>
            <a:pPr marL="457200" lvl="0" indent="0" algn="just" rtl="0">
              <a:lnSpc>
                <a:spcPct val="100000"/>
              </a:lnSpc>
              <a:spcBef>
                <a:spcPts val="300"/>
              </a:spcBef>
              <a:spcAft>
                <a:spcPts val="0"/>
              </a:spcAft>
              <a:buNone/>
            </a:pPr>
            <a:endParaRPr sz="2400">
              <a:solidFill>
                <a:srgbClr val="20406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1"/>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Leaving Cert Syllabus</a:t>
            </a:r>
            <a:endParaRPr sz="3000">
              <a:solidFill>
                <a:srgbClr val="40875C"/>
              </a:solidFill>
            </a:endParaRPr>
          </a:p>
        </p:txBody>
      </p:sp>
      <p:pic>
        <p:nvPicPr>
          <p:cNvPr id="609" name="Google Shape;609;p31"/>
          <p:cNvPicPr preferRelativeResize="0"/>
          <p:nvPr/>
        </p:nvPicPr>
        <p:blipFill rotWithShape="1">
          <a:blip r:embed="rId3">
            <a:alphaModFix/>
          </a:blip>
          <a:srcRect r="2969"/>
          <a:stretch/>
        </p:blipFill>
        <p:spPr>
          <a:xfrm>
            <a:off x="6227950" y="144750"/>
            <a:ext cx="1069550" cy="1553200"/>
          </a:xfrm>
          <a:prstGeom prst="rect">
            <a:avLst/>
          </a:prstGeom>
          <a:noFill/>
          <a:ln>
            <a:noFill/>
          </a:ln>
        </p:spPr>
      </p:pic>
      <p:sp>
        <p:nvSpPr>
          <p:cNvPr id="610" name="Google Shape;610;p31"/>
          <p:cNvSpPr txBox="1">
            <a:spLocks noGrp="1"/>
          </p:cNvSpPr>
          <p:nvPr>
            <p:ph type="body" idx="1"/>
          </p:nvPr>
        </p:nvSpPr>
        <p:spPr>
          <a:xfrm>
            <a:off x="386100" y="1697950"/>
            <a:ext cx="8490900" cy="3036300"/>
          </a:xfrm>
          <a:prstGeom prst="rect">
            <a:avLst/>
          </a:prstGeom>
        </p:spPr>
        <p:txBody>
          <a:bodyPr spcFirstLastPara="1" wrap="square" lIns="0" tIns="0" rIns="0" bIns="0" anchor="t" anchorCtr="0">
            <a:noAutofit/>
          </a:bodyPr>
          <a:lstStyle/>
          <a:p>
            <a:pPr marL="0" lvl="0" indent="0" algn="just" rtl="0">
              <a:lnSpc>
                <a:spcPct val="115000"/>
              </a:lnSpc>
              <a:spcBef>
                <a:spcPts val="300"/>
              </a:spcBef>
              <a:spcAft>
                <a:spcPts val="0"/>
              </a:spcAft>
              <a:buNone/>
            </a:pPr>
            <a:r>
              <a:rPr lang="en-GB" sz="2400" i="1">
                <a:solidFill>
                  <a:srgbClr val="12436F"/>
                </a:solidFill>
              </a:rPr>
              <a:t>Learners build on their proficiency in moving among equations, tables and graphs and become more adept at solving real-world problems” </a:t>
            </a:r>
            <a:r>
              <a:rPr lang="en-GB" sz="1800" i="1">
                <a:solidFill>
                  <a:srgbClr val="12436F"/>
                </a:solidFill>
              </a:rPr>
              <a:t>- pg 35 LC Syllabus </a:t>
            </a:r>
            <a:endParaRPr sz="1800" i="1">
              <a:solidFill>
                <a:srgbClr val="12436F"/>
              </a:solidFill>
            </a:endParaRPr>
          </a:p>
          <a:p>
            <a:pPr marL="0" lvl="0" indent="0" algn="just" rtl="0">
              <a:lnSpc>
                <a:spcPct val="115000"/>
              </a:lnSpc>
              <a:spcBef>
                <a:spcPts val="300"/>
              </a:spcBef>
              <a:spcAft>
                <a:spcPts val="0"/>
              </a:spcAft>
              <a:buNone/>
            </a:pPr>
            <a:endParaRPr sz="1800" i="1">
              <a:solidFill>
                <a:srgbClr val="12436F"/>
              </a:solidFill>
            </a:endParaRPr>
          </a:p>
          <a:p>
            <a:pPr marL="0" lvl="0" indent="0" algn="just" rtl="0">
              <a:lnSpc>
                <a:spcPct val="115000"/>
              </a:lnSpc>
              <a:spcBef>
                <a:spcPts val="300"/>
              </a:spcBef>
              <a:spcAft>
                <a:spcPts val="0"/>
              </a:spcAft>
              <a:buNone/>
            </a:pPr>
            <a:r>
              <a:rPr lang="en-GB" sz="2400" i="1">
                <a:solidFill>
                  <a:srgbClr val="12436F"/>
                </a:solidFill>
              </a:rPr>
              <a:t>“The relationship between functions and algebra is further emphasised and learners continue to connect graphical and symbolic representations of functions”</a:t>
            </a:r>
            <a:r>
              <a:rPr lang="en-GB" sz="1800" i="1">
                <a:solidFill>
                  <a:srgbClr val="12436F"/>
                </a:solidFill>
              </a:rPr>
              <a:t>- pg 40 LC Syllabus</a:t>
            </a:r>
            <a:r>
              <a:rPr lang="en-GB" sz="2400" i="1">
                <a:solidFill>
                  <a:srgbClr val="12436F"/>
                </a:solidFill>
              </a:rPr>
              <a:t> </a:t>
            </a: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a:p>
            <a:pPr marL="0" lvl="0" indent="0" algn="just" rtl="0">
              <a:lnSpc>
                <a:spcPct val="115000"/>
              </a:lnSpc>
              <a:spcBef>
                <a:spcPts val="300"/>
              </a:spcBef>
              <a:spcAft>
                <a:spcPts val="0"/>
              </a:spcAft>
              <a:buClr>
                <a:schemeClr val="dk1"/>
              </a:buClr>
              <a:buSzPts val="1100"/>
              <a:buFont typeface="Arial"/>
              <a:buNone/>
            </a:pPr>
            <a:endParaRPr sz="2400" i="1">
              <a:solidFill>
                <a:srgbClr val="12436F"/>
              </a:solidFill>
            </a:endParaRPr>
          </a:p>
          <a:p>
            <a:pPr marL="0" lvl="0" indent="0" algn="just" rtl="0">
              <a:lnSpc>
                <a:spcPct val="115000"/>
              </a:lnSpc>
              <a:spcBef>
                <a:spcPts val="300"/>
              </a:spcBef>
              <a:spcAft>
                <a:spcPts val="0"/>
              </a:spcAft>
              <a:buNone/>
            </a:pPr>
            <a:endParaRPr sz="2400" i="1">
              <a:solidFill>
                <a:srgbClr val="12436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32"/>
          <p:cNvSpPr txBox="1">
            <a:spLocks noGrp="1"/>
          </p:cNvSpPr>
          <p:nvPr>
            <p:ph type="title"/>
          </p:nvPr>
        </p:nvSpPr>
        <p:spPr>
          <a:xfrm>
            <a:off x="386100" y="673200"/>
            <a:ext cx="5446800" cy="5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000">
                <a:solidFill>
                  <a:srgbClr val="40875C"/>
                </a:solidFill>
              </a:rPr>
              <a:t>International Research</a:t>
            </a:r>
            <a:endParaRPr sz="3000">
              <a:solidFill>
                <a:srgbClr val="40875C"/>
              </a:solidFill>
            </a:endParaRPr>
          </a:p>
        </p:txBody>
      </p:sp>
      <p:pic>
        <p:nvPicPr>
          <p:cNvPr id="616" name="Google Shape;616;p32"/>
          <p:cNvPicPr preferRelativeResize="0"/>
          <p:nvPr/>
        </p:nvPicPr>
        <p:blipFill>
          <a:blip r:embed="rId3">
            <a:alphaModFix/>
          </a:blip>
          <a:stretch>
            <a:fillRect/>
          </a:stretch>
        </p:blipFill>
        <p:spPr>
          <a:xfrm>
            <a:off x="1044275" y="1473025"/>
            <a:ext cx="2324100" cy="2653175"/>
          </a:xfrm>
          <a:prstGeom prst="rect">
            <a:avLst/>
          </a:prstGeom>
          <a:noFill/>
          <a:ln>
            <a:noFill/>
          </a:ln>
        </p:spPr>
      </p:pic>
      <p:pic>
        <p:nvPicPr>
          <p:cNvPr id="617" name="Google Shape;617;p32"/>
          <p:cNvPicPr preferRelativeResize="0"/>
          <p:nvPr/>
        </p:nvPicPr>
        <p:blipFill>
          <a:blip r:embed="rId4">
            <a:alphaModFix/>
          </a:blip>
          <a:stretch>
            <a:fillRect/>
          </a:stretch>
        </p:blipFill>
        <p:spPr>
          <a:xfrm>
            <a:off x="1291925" y="4331113"/>
            <a:ext cx="1828800" cy="352425"/>
          </a:xfrm>
          <a:prstGeom prst="rect">
            <a:avLst/>
          </a:prstGeom>
          <a:noFill/>
          <a:ln>
            <a:noFill/>
          </a:ln>
        </p:spPr>
      </p:pic>
      <p:pic>
        <p:nvPicPr>
          <p:cNvPr id="618" name="Google Shape;618;p32" descr="http://www.oecd.org/media/oecdorg/satellitesites/pisa/PISA_WebBanner6-01.jpg"/>
          <p:cNvPicPr preferRelativeResize="0"/>
          <p:nvPr/>
        </p:nvPicPr>
        <p:blipFill rotWithShape="1">
          <a:blip r:embed="rId5">
            <a:alphaModFix/>
          </a:blip>
          <a:srcRect l="10339" r="67240"/>
          <a:stretch/>
        </p:blipFill>
        <p:spPr>
          <a:xfrm>
            <a:off x="4745225" y="2323363"/>
            <a:ext cx="2149376" cy="952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2090</Words>
  <Application>Microsoft Office PowerPoint</Application>
  <PresentationFormat>On-screen Show (16:9)</PresentationFormat>
  <Paragraphs>300</Paragraphs>
  <Slides>79</Slides>
  <Notes>79</Notes>
  <HiddenSlides>12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Calibri</vt:lpstr>
      <vt:lpstr>Roboto</vt:lpstr>
      <vt:lpstr>Arial</vt:lpstr>
      <vt:lpstr>Simple Light</vt:lpstr>
      <vt:lpstr>Algebra through the Lens of Functions</vt:lpstr>
      <vt:lpstr>Workshop Resources</vt:lpstr>
      <vt:lpstr>Key Messages</vt:lpstr>
      <vt:lpstr>Learning Outcomes</vt:lpstr>
      <vt:lpstr>Introduction</vt:lpstr>
      <vt:lpstr>Reflection</vt:lpstr>
      <vt:lpstr>Junior Cycle Specification</vt:lpstr>
      <vt:lpstr>Leaving Cert Syllabus</vt:lpstr>
      <vt:lpstr>International Research</vt:lpstr>
      <vt:lpstr>Chief Examiners Report JC 2015</vt:lpstr>
      <vt:lpstr>Chief Examiners Report LC 2015</vt:lpstr>
      <vt:lpstr>Problem Solving </vt:lpstr>
      <vt:lpstr>Introducing Quadratic Functions</vt:lpstr>
      <vt:lpstr>JC Specification</vt:lpstr>
      <vt:lpstr>JC Specification</vt:lpstr>
      <vt:lpstr>Prior Knowledge</vt:lpstr>
      <vt:lpstr>Prior Knowledge</vt:lpstr>
      <vt:lpstr>Activity</vt:lpstr>
      <vt:lpstr>Activity</vt:lpstr>
      <vt:lpstr>Activity - Solutions</vt:lpstr>
      <vt:lpstr>Multiple Representations</vt:lpstr>
      <vt:lpstr>Activity - Extensions</vt:lpstr>
      <vt:lpstr>Quadratic Patterns</vt:lpstr>
      <vt:lpstr>Future Learning  Solving Quadratic Equations</vt:lpstr>
      <vt:lpstr>Summary</vt:lpstr>
      <vt:lpstr>Key Features of functions</vt:lpstr>
      <vt:lpstr>Introducing Algebra through Linear Patterns</vt:lpstr>
      <vt:lpstr>Exploring the properties of a Quadratic Function</vt:lpstr>
      <vt:lpstr>Prior Knowledge</vt:lpstr>
      <vt:lpstr>Junior Cycle Specification</vt:lpstr>
      <vt:lpstr>28 Minutes to Design a Rich Task</vt:lpstr>
      <vt:lpstr>Activity A</vt:lpstr>
      <vt:lpstr>Activity B</vt:lpstr>
      <vt:lpstr>Developed Task Cards on Padlet</vt:lpstr>
      <vt:lpstr>Key Features of functions</vt:lpstr>
      <vt:lpstr>Reflection </vt:lpstr>
      <vt:lpstr>Challenges of teaching Algebra &amp; Functions</vt:lpstr>
      <vt:lpstr>Transformations of Quadratic Patterns</vt:lpstr>
      <vt:lpstr> JC Specification</vt:lpstr>
      <vt:lpstr> JC Specification</vt:lpstr>
      <vt:lpstr> Transformations</vt:lpstr>
      <vt:lpstr> Changing the output Adding a constant</vt:lpstr>
      <vt:lpstr> Changing the output Multiplying by a constant</vt:lpstr>
      <vt:lpstr> Changing the input (stage number)</vt:lpstr>
      <vt:lpstr> Changing the function Add a column</vt:lpstr>
      <vt:lpstr> Changing the function Adding a row</vt:lpstr>
      <vt:lpstr>Transformation of continuous functions</vt:lpstr>
      <vt:lpstr>Key Features of functions</vt:lpstr>
      <vt:lpstr>Re-cap of workshop so far...</vt:lpstr>
      <vt:lpstr>Chief Examiners Report LC 2015</vt:lpstr>
      <vt:lpstr>Key Features of functions</vt:lpstr>
      <vt:lpstr>Exploring Functions</vt:lpstr>
      <vt:lpstr>Link to the Syllabus</vt:lpstr>
      <vt:lpstr>Activity</vt:lpstr>
      <vt:lpstr>Solutions</vt:lpstr>
      <vt:lpstr>Bijective Function</vt:lpstr>
      <vt:lpstr>Injective Function</vt:lpstr>
      <vt:lpstr>Bijective Function</vt:lpstr>
      <vt:lpstr>PowerPoint Presentation</vt:lpstr>
      <vt:lpstr>PowerPoint Presentation</vt:lpstr>
      <vt:lpstr>Not a Function</vt:lpstr>
      <vt:lpstr>Not a Function</vt:lpstr>
      <vt:lpstr>Surjective Function</vt:lpstr>
      <vt:lpstr>Functions and their Inverses</vt:lpstr>
      <vt:lpstr>Summary</vt:lpstr>
      <vt:lpstr>Unseen Functions</vt:lpstr>
      <vt:lpstr>Link to the Syllabus</vt:lpstr>
      <vt:lpstr>Link to the Syllabus</vt:lpstr>
      <vt:lpstr>Unseen Functions - Prior Knowledge</vt:lpstr>
      <vt:lpstr>Prior Knowledge - The Unit Circle</vt:lpstr>
      <vt:lpstr>Prior Knowledge - Radians</vt:lpstr>
      <vt:lpstr>Activity - Design</vt:lpstr>
      <vt:lpstr>Activity - Ideas</vt:lpstr>
      <vt:lpstr>Activity - Design</vt:lpstr>
      <vt:lpstr>Activity - Discussion</vt:lpstr>
      <vt:lpstr>Conclusion</vt:lpstr>
      <vt:lpstr>Key Features of functions</vt:lpstr>
      <vt:lpstr>Learning Outcomes</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2020-03-03T14:08:26Z</dcterms:modified>
</cp:coreProperties>
</file>