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88163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6E702353-A270-4347-BA4E-8F9BF2C9E70C}" type="datetimeFigureOut">
              <a:rPr lang="en-IE" smtClean="0"/>
              <a:t>28/11/2021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3034"/>
            <a:ext cx="5510530" cy="3946118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DE0368ED-C198-4F43-A04D-2024D4C37AA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64739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5EEEF-7272-490D-BC94-E234A1743FC5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35046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BBA2-15DF-41F6-9798-89F9D4017DD2}" type="datetimeFigureOut">
              <a:rPr lang="en-IE" smtClean="0"/>
              <a:t>28/11/2021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7692-967B-4DFD-A400-2E518029CFD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80147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BBA2-15DF-41F6-9798-89F9D4017DD2}" type="datetimeFigureOut">
              <a:rPr lang="en-IE" smtClean="0"/>
              <a:t>28/11/2021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7692-967B-4DFD-A400-2E518029CFD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08317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BBA2-15DF-41F6-9798-89F9D4017DD2}" type="datetimeFigureOut">
              <a:rPr lang="en-IE" smtClean="0"/>
              <a:t>28/11/2021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7692-967B-4DFD-A400-2E518029CFD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05303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BBA2-15DF-41F6-9798-89F9D4017DD2}" type="datetimeFigureOut">
              <a:rPr lang="en-IE" smtClean="0"/>
              <a:t>28/11/2021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7692-967B-4DFD-A400-2E518029CFD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48371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BBA2-15DF-41F6-9798-89F9D4017DD2}" type="datetimeFigureOut">
              <a:rPr lang="en-IE" smtClean="0"/>
              <a:t>28/11/2021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7692-967B-4DFD-A400-2E518029CFD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6817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BBA2-15DF-41F6-9798-89F9D4017DD2}" type="datetimeFigureOut">
              <a:rPr lang="en-IE" smtClean="0"/>
              <a:t>28/11/2021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7692-967B-4DFD-A400-2E518029CFD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81129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BBA2-15DF-41F6-9798-89F9D4017DD2}" type="datetimeFigureOut">
              <a:rPr lang="en-IE" smtClean="0"/>
              <a:t>28/11/2021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7692-967B-4DFD-A400-2E518029CFD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50099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BBA2-15DF-41F6-9798-89F9D4017DD2}" type="datetimeFigureOut">
              <a:rPr lang="en-IE" smtClean="0"/>
              <a:t>28/11/2021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7692-967B-4DFD-A400-2E518029CFD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59613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BBA2-15DF-41F6-9798-89F9D4017DD2}" type="datetimeFigureOut">
              <a:rPr lang="en-IE" smtClean="0"/>
              <a:t>28/11/2021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7692-967B-4DFD-A400-2E518029CFD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4585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BBA2-15DF-41F6-9798-89F9D4017DD2}" type="datetimeFigureOut">
              <a:rPr lang="en-IE" smtClean="0"/>
              <a:t>28/11/2021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7692-967B-4DFD-A400-2E518029CFD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82009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BBA2-15DF-41F6-9798-89F9D4017DD2}" type="datetimeFigureOut">
              <a:rPr lang="en-IE" smtClean="0"/>
              <a:t>28/11/2021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57692-967B-4DFD-A400-2E518029CFD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85013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BBBA2-15DF-41F6-9798-89F9D4017DD2}" type="datetimeFigureOut">
              <a:rPr lang="en-IE" smtClean="0"/>
              <a:t>28/11/2021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57692-967B-4DFD-A400-2E518029CFD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88265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hyperlink" Target="https://www.youtube.com/watch?v=RCBJXxdlcqs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8284" y="617735"/>
            <a:ext cx="3600450" cy="38576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82280" y="2"/>
            <a:ext cx="2297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>
                <a:solidFill>
                  <a:prstClr val="black"/>
                </a:solidFill>
              </a:rPr>
              <a:t>Theorem 12: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1497" y="5"/>
            <a:ext cx="5326211" cy="63304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52322" y="633049"/>
            <a:ext cx="1078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>
                <a:solidFill>
                  <a:prstClr val="black"/>
                </a:solidFill>
              </a:rPr>
              <a:t>Diagram:</a:t>
            </a:r>
            <a:r>
              <a:rPr lang="en-IE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75520" y="5125283"/>
            <a:ext cx="8784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41438" indent="-1341438"/>
            <a:r>
              <a:rPr lang="en-IE" b="1" dirty="0">
                <a:solidFill>
                  <a:prstClr val="black"/>
                </a:solidFill>
              </a:rPr>
              <a:t>Construction :</a:t>
            </a:r>
            <a:r>
              <a:rPr lang="en-IE" dirty="0">
                <a:solidFill>
                  <a:prstClr val="black"/>
                </a:solidFill>
              </a:rPr>
              <a:t> Mark off points along </a:t>
            </a:r>
            <a:r>
              <a:rPr lang="en-IE" b="1" dirty="0">
                <a:solidFill>
                  <a:srgbClr val="FF0000"/>
                </a:solidFill>
              </a:rPr>
              <a:t>[</a:t>
            </a:r>
            <a:r>
              <a:rPr lang="en-IE" dirty="0">
                <a:solidFill>
                  <a:prstClr val="black"/>
                </a:solidFill>
              </a:rPr>
              <a:t>AB</a:t>
            </a:r>
            <a:r>
              <a:rPr lang="en-IE" b="1" dirty="0">
                <a:solidFill>
                  <a:srgbClr val="FF0000"/>
                </a:solidFill>
              </a:rPr>
              <a:t>]</a:t>
            </a:r>
            <a:r>
              <a:rPr lang="en-IE" dirty="0">
                <a:solidFill>
                  <a:prstClr val="black"/>
                </a:solidFill>
              </a:rPr>
              <a:t> </a:t>
            </a:r>
            <a:r>
              <a:rPr lang="en-IE" dirty="0">
                <a:solidFill>
                  <a:prstClr val="black"/>
                </a:solidFill>
              </a:rPr>
              <a:t>to form </a:t>
            </a:r>
            <a:r>
              <a:rPr lang="en-IE" i="1" dirty="0" err="1">
                <a:solidFill>
                  <a:prstClr val="black"/>
                </a:solidFill>
              </a:rPr>
              <a:t>s+t</a:t>
            </a:r>
            <a:r>
              <a:rPr lang="en-IE" dirty="0">
                <a:solidFill>
                  <a:prstClr val="black"/>
                </a:solidFill>
              </a:rPr>
              <a:t> equal segments so that s of these     segments lie in </a:t>
            </a:r>
            <a:r>
              <a:rPr lang="en-IE" b="1" dirty="0">
                <a:solidFill>
                  <a:srgbClr val="FF0000"/>
                </a:solidFill>
              </a:rPr>
              <a:t>[</a:t>
            </a:r>
            <a:r>
              <a:rPr lang="en-IE" dirty="0">
                <a:solidFill>
                  <a:prstClr val="black"/>
                </a:solidFill>
              </a:rPr>
              <a:t>AD</a:t>
            </a:r>
            <a:r>
              <a:rPr lang="en-IE" b="1" dirty="0">
                <a:solidFill>
                  <a:srgbClr val="FF0000"/>
                </a:solidFill>
              </a:rPr>
              <a:t>]</a:t>
            </a:r>
            <a:r>
              <a:rPr lang="en-IE" dirty="0">
                <a:solidFill>
                  <a:prstClr val="black"/>
                </a:solidFill>
              </a:rPr>
              <a:t> </a:t>
            </a:r>
            <a:r>
              <a:rPr lang="en-IE" dirty="0">
                <a:solidFill>
                  <a:prstClr val="black"/>
                </a:solidFill>
              </a:rPr>
              <a:t>and </a:t>
            </a:r>
            <a:r>
              <a:rPr lang="en-IE" i="1" dirty="0">
                <a:solidFill>
                  <a:prstClr val="black"/>
                </a:solidFill>
              </a:rPr>
              <a:t>t</a:t>
            </a:r>
            <a:r>
              <a:rPr lang="en-IE" dirty="0">
                <a:solidFill>
                  <a:prstClr val="black"/>
                </a:solidFill>
              </a:rPr>
              <a:t> of them lie in </a:t>
            </a:r>
            <a:r>
              <a:rPr lang="en-IE" b="1" dirty="0">
                <a:solidFill>
                  <a:srgbClr val="FF0000"/>
                </a:solidFill>
              </a:rPr>
              <a:t>[</a:t>
            </a:r>
            <a:r>
              <a:rPr lang="en-IE" dirty="0">
                <a:solidFill>
                  <a:prstClr val="black"/>
                </a:solidFill>
              </a:rPr>
              <a:t>DB</a:t>
            </a:r>
            <a:r>
              <a:rPr lang="en-IE" b="1" dirty="0">
                <a:solidFill>
                  <a:srgbClr val="FF0000"/>
                </a:solidFill>
              </a:rPr>
              <a:t>]</a:t>
            </a:r>
            <a:r>
              <a:rPr lang="en-IE" dirty="0">
                <a:solidFill>
                  <a:prstClr val="black"/>
                </a:solidFill>
              </a:rPr>
              <a:t>.</a:t>
            </a:r>
            <a:endParaRPr lang="en-IE" dirty="0">
              <a:solidFill>
                <a:prstClr val="black"/>
              </a:solidFill>
            </a:endParaRPr>
          </a:p>
          <a:p>
            <a:pPr marL="1341438" indent="-1341438"/>
            <a:r>
              <a:rPr lang="en-IE" dirty="0">
                <a:solidFill>
                  <a:prstClr val="black"/>
                </a:solidFill>
              </a:rPr>
              <a:t>                          Draw lines from these points </a:t>
            </a:r>
            <a:r>
              <a:rPr lang="en-IE" b="1" dirty="0">
                <a:solidFill>
                  <a:prstClr val="black"/>
                </a:solidFill>
              </a:rPr>
              <a:t>parallel to line l</a:t>
            </a:r>
            <a:r>
              <a:rPr lang="en-IE" dirty="0">
                <a:solidFill>
                  <a:prstClr val="black"/>
                </a:solidFill>
              </a:rPr>
              <a:t>, </a:t>
            </a:r>
            <a:r>
              <a:rPr lang="en-IE" dirty="0">
                <a:solidFill>
                  <a:prstClr val="black"/>
                </a:solidFill>
              </a:rPr>
              <a:t> and intersecting [</a:t>
            </a:r>
            <a:r>
              <a:rPr lang="en-IE">
                <a:solidFill>
                  <a:prstClr val="black"/>
                </a:solidFill>
              </a:rPr>
              <a:t>AC].</a:t>
            </a:r>
            <a:endParaRPr lang="en-IE" strike="sngStrike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75520" y="5990001"/>
            <a:ext cx="8778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3413" indent="-633413" defTabSz="898525"/>
            <a:r>
              <a:rPr lang="en-IE" b="1" dirty="0">
                <a:solidFill>
                  <a:prstClr val="black"/>
                </a:solidFill>
              </a:rPr>
              <a:t>Proof:</a:t>
            </a:r>
            <a:r>
              <a:rPr lang="en-IE" dirty="0">
                <a:solidFill>
                  <a:prstClr val="black"/>
                </a:solidFill>
              </a:rPr>
              <a:t> [AC] has been divided into </a:t>
            </a:r>
            <a:r>
              <a:rPr lang="en-IE" i="1" dirty="0" err="1">
                <a:solidFill>
                  <a:prstClr val="black"/>
                </a:solidFill>
              </a:rPr>
              <a:t>s+t</a:t>
            </a:r>
            <a:r>
              <a:rPr lang="en-IE" i="1" dirty="0">
                <a:solidFill>
                  <a:prstClr val="black"/>
                </a:solidFill>
              </a:rPr>
              <a:t> </a:t>
            </a:r>
            <a:r>
              <a:rPr lang="en-IE" dirty="0">
                <a:solidFill>
                  <a:prstClr val="black"/>
                </a:solidFill>
              </a:rPr>
              <a:t> equal </a:t>
            </a:r>
            <a:r>
              <a:rPr lang="en-IE" dirty="0">
                <a:solidFill>
                  <a:prstClr val="black"/>
                </a:solidFill>
              </a:rPr>
              <a:t>segments. (by Theorem </a:t>
            </a:r>
            <a:r>
              <a:rPr lang="en-IE" dirty="0">
                <a:solidFill>
                  <a:prstClr val="black"/>
                </a:solidFill>
              </a:rPr>
              <a:t>11) with </a:t>
            </a:r>
            <a:r>
              <a:rPr lang="en-IE" i="1" dirty="0">
                <a:solidFill>
                  <a:prstClr val="black"/>
                </a:solidFill>
              </a:rPr>
              <a:t>s </a:t>
            </a:r>
            <a:r>
              <a:rPr lang="en-IE" dirty="0">
                <a:solidFill>
                  <a:prstClr val="black"/>
                </a:solidFill>
              </a:rPr>
              <a:t>of them forming [AE] and </a:t>
            </a:r>
            <a:r>
              <a:rPr lang="en-IE" i="1" dirty="0">
                <a:solidFill>
                  <a:prstClr val="black"/>
                </a:solidFill>
              </a:rPr>
              <a:t>t</a:t>
            </a:r>
            <a:r>
              <a:rPr lang="en-IE" dirty="0">
                <a:solidFill>
                  <a:prstClr val="black"/>
                </a:solidFill>
              </a:rPr>
              <a:t> of them forming [EC]. (Axiom of Parallels</a:t>
            </a:r>
            <a:r>
              <a:rPr lang="en-IE" dirty="0">
                <a:solidFill>
                  <a:prstClr val="black"/>
                </a:solidFill>
              </a:rPr>
              <a:t>].</a:t>
            </a:r>
            <a:endParaRPr lang="en-IE" dirty="0">
              <a:solidFill>
                <a:prstClr val="black"/>
              </a:solidFill>
            </a:endParaRPr>
          </a:p>
          <a:p>
            <a:pPr marL="633413" indent="-633413" defTabSz="898525"/>
            <a:r>
              <a:rPr lang="en-IE" dirty="0">
                <a:solidFill>
                  <a:prstClr val="black"/>
                </a:solidFill>
              </a:rPr>
              <a:t>            </a:t>
            </a:r>
            <a:r>
              <a:rPr lang="en-IE" dirty="0">
                <a:solidFill>
                  <a:prstClr val="black"/>
                </a:solidFill>
              </a:rPr>
              <a:t>Thus line </a:t>
            </a:r>
            <a:r>
              <a:rPr lang="en-IE" dirty="0">
                <a:solidFill>
                  <a:prstClr val="black"/>
                </a:solidFill>
              </a:rPr>
              <a:t>l divides AC in the ratio </a:t>
            </a:r>
            <a:r>
              <a:rPr lang="en-IE" i="1" dirty="0">
                <a:solidFill>
                  <a:prstClr val="black"/>
                </a:solidFill>
              </a:rPr>
              <a:t>s:t</a:t>
            </a:r>
            <a:r>
              <a:rPr lang="en-IE" dirty="0">
                <a:solidFill>
                  <a:prstClr val="black"/>
                </a:solidFill>
              </a:rPr>
              <a:t>.</a:t>
            </a:r>
          </a:p>
          <a:p>
            <a:endParaRPr lang="en-IE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775520" y="4338566"/>
                <a:ext cx="8778216" cy="5305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E" b="1" dirty="0">
                    <a:solidFill>
                      <a:prstClr val="black"/>
                    </a:solidFill>
                  </a:rPr>
                  <a:t>Given:</a:t>
                </a:r>
                <a:r>
                  <a:rPr lang="en-IE" dirty="0">
                    <a:solidFill>
                      <a:prstClr val="black"/>
                    </a:solidFill>
                  </a:rPr>
                  <a:t> </a:t>
                </a:r>
                <a:r>
                  <a:rPr lang="en-IE" dirty="0">
                    <a:solidFill>
                      <a:prstClr val="black"/>
                    </a:solidFill>
                    <a:sym typeface="Wingdings 3" panose="05040102010807070707" pitchFamily="18" charset="2"/>
                  </a:rPr>
                  <a:t> ABC, line l parallel to [BC], which cuts [AB] at D and [AC] at E, </a:t>
                </a:r>
                <a:r>
                  <a:rPr lang="en-IE" dirty="0">
                    <a:solidFill>
                      <a:prstClr val="black"/>
                    </a:solidFill>
                    <a:sym typeface="Wingdings 3" panose="05040102010807070707" pitchFamily="18" charset="2"/>
                  </a:rPr>
                  <a:t>where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</m:ctrlPr>
                      </m:fPr>
                      <m:num>
                        <m: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  <m:t>|</m:t>
                        </m:r>
                        <m: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  <m:t>𝐴𝐷</m:t>
                        </m:r>
                        <m: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  <m:t>|</m:t>
                        </m:r>
                      </m:num>
                      <m:den>
                        <m: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  <m:t>|</m:t>
                        </m:r>
                        <m: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  <m:t>𝐷𝐵</m:t>
                        </m:r>
                        <m: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  <m:t>|</m:t>
                        </m:r>
                      </m:den>
                    </m:f>
                    <m:r>
                      <a:rPr lang="en-IE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sym typeface="Wingdings 3" panose="05040102010807070707" pitchFamily="18" charset="2"/>
                      </a:rPr>
                      <m:t>=</m:t>
                    </m:r>
                    <m:f>
                      <m:fPr>
                        <m:ctrlP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</m:ctrlPr>
                      </m:fPr>
                      <m:num>
                        <m: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  <m:t>𝑠</m:t>
                        </m:r>
                      </m:num>
                      <m:den>
                        <m: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  <m:t>𝑡</m:t>
                        </m:r>
                      </m:den>
                    </m:f>
                  </m:oMath>
                </a14:m>
                <a:endParaRPr lang="en-IE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520" y="4338566"/>
                <a:ext cx="8778216" cy="530594"/>
              </a:xfrm>
              <a:prstGeom prst="rect">
                <a:avLst/>
              </a:prstGeom>
              <a:blipFill rotWithShape="0">
                <a:blip r:embed="rId5"/>
                <a:stretch>
                  <a:fillRect l="-556" b="-6897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775520" y="4704593"/>
                <a:ext cx="6508398" cy="5305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E" b="1" dirty="0">
                    <a:solidFill>
                      <a:prstClr val="black"/>
                    </a:solidFill>
                  </a:rPr>
                  <a:t>To Prove: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</m:ctrlPr>
                      </m:fPr>
                      <m:num>
                        <m: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  <m:t>|</m:t>
                        </m:r>
                        <m: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  <m:t>𝐴𝐸</m:t>
                        </m:r>
                        <m: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  <m:t>|</m:t>
                        </m:r>
                      </m:num>
                      <m:den>
                        <m: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  <m:t>|</m:t>
                        </m:r>
                        <m: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  <m:t>𝐸𝐶</m:t>
                        </m:r>
                        <m: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  <m:t>|</m:t>
                        </m:r>
                      </m:den>
                    </m:f>
                    <m:r>
                      <a:rPr lang="en-IE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sym typeface="Wingdings 3" panose="05040102010807070707" pitchFamily="18" charset="2"/>
                      </a:rPr>
                      <m:t>=</m:t>
                    </m:r>
                    <m:f>
                      <m:fPr>
                        <m:ctrlP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</m:ctrlPr>
                      </m:fPr>
                      <m:num>
                        <m: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  <m:t>𝑠</m:t>
                        </m:r>
                      </m:num>
                      <m:den>
                        <m: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  <m:t>𝑡</m:t>
                        </m:r>
                      </m:den>
                    </m:f>
                  </m:oMath>
                </a14:m>
                <a:endParaRPr lang="en-IE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520" y="4704593"/>
                <a:ext cx="6508398" cy="530594"/>
              </a:xfrm>
              <a:prstGeom prst="rect">
                <a:avLst/>
              </a:prstGeom>
              <a:blipFill rotWithShape="0">
                <a:blip r:embed="rId6"/>
                <a:stretch>
                  <a:fillRect l="-749" b="-6897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18285" y="613942"/>
            <a:ext cx="3607594" cy="38576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18286" y="613942"/>
            <a:ext cx="3621881" cy="38576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9"/>
          <a:srcRect b="3307"/>
          <a:stretch/>
        </p:blipFill>
        <p:spPr>
          <a:xfrm>
            <a:off x="4051255" y="635044"/>
            <a:ext cx="3600450" cy="3730060"/>
          </a:xfrm>
          <a:prstGeom prst="rect">
            <a:avLst/>
          </a:prstGeom>
        </p:spPr>
      </p:pic>
      <p:sp>
        <p:nvSpPr>
          <p:cNvPr id="16" name="Rounded Rectangle 15"/>
          <p:cNvSpPr/>
          <p:nvPr/>
        </p:nvSpPr>
        <p:spPr>
          <a:xfrm>
            <a:off x="4018284" y="576382"/>
            <a:ext cx="108552" cy="16989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604573" y="614065"/>
            <a:ext cx="108552" cy="16989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75521" y="4351586"/>
            <a:ext cx="172297" cy="157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775521" y="4315692"/>
            <a:ext cx="172297" cy="157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532811" y="482364"/>
            <a:ext cx="172297" cy="157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935761" y="482833"/>
            <a:ext cx="172297" cy="157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442825" y="4077072"/>
            <a:ext cx="432048" cy="43204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ectangle 20"/>
          <p:cNvSpPr/>
          <p:nvPr/>
        </p:nvSpPr>
        <p:spPr>
          <a:xfrm>
            <a:off x="3935760" y="4394460"/>
            <a:ext cx="432048" cy="11466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ectangle 21"/>
          <p:cNvSpPr/>
          <p:nvPr/>
        </p:nvSpPr>
        <p:spPr>
          <a:xfrm>
            <a:off x="7536160" y="332656"/>
            <a:ext cx="432048" cy="43204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8102483" y="817715"/>
                <a:ext cx="2606739" cy="5305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IE" dirty="0">
                    <a:solidFill>
                      <a:prstClr val="black"/>
                    </a:solidFill>
                    <a:sym typeface="Wingdings 3" panose="05040102010807070707" pitchFamily="18" charset="2"/>
                  </a:rPr>
                  <a:t>|AD|</a:t>
                </a:r>
                <a:r>
                  <a:rPr lang="en-IE" dirty="0">
                    <a:solidFill>
                      <a:prstClr val="black"/>
                    </a:solidFill>
                    <a:sym typeface="Wingdings" panose="05000000000000000000" pitchFamily="2" charset="2"/>
                  </a:rPr>
                  <a:t>:|DB|= s:t</a:t>
                </a:r>
                <a14:m>
                  <m:oMath xmlns:m="http://schemas.openxmlformats.org/officeDocument/2006/math">
                    <m:r>
                      <a:rPr lang="en-IE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3" panose="05040102010807070707" pitchFamily="18" charset="2"/>
                      </a:rPr>
                      <m:t>⇒</m:t>
                    </m:r>
                    <m:f>
                      <m:fPr>
                        <m:ctrlP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</m:ctrlPr>
                      </m:fPr>
                      <m:num>
                        <m: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  <m:t>|</m:t>
                        </m:r>
                        <m: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  <m:t>𝐴𝐷</m:t>
                        </m:r>
                        <m: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  <m:t>|</m:t>
                        </m:r>
                      </m:num>
                      <m:den>
                        <m: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  <m:t>|</m:t>
                        </m:r>
                        <m: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  <m:t>𝐷𝐵</m:t>
                        </m:r>
                        <m: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  <m:t>|</m:t>
                        </m:r>
                      </m:den>
                    </m:f>
                    <m:r>
                      <a:rPr lang="en-IE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sym typeface="Wingdings 3" panose="05040102010807070707" pitchFamily="18" charset="2"/>
                      </a:rPr>
                      <m:t>=</m:t>
                    </m:r>
                    <m:f>
                      <m:fPr>
                        <m:ctrlP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</m:ctrlPr>
                      </m:fPr>
                      <m:num>
                        <m: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  <m:t>𝑠</m:t>
                        </m:r>
                      </m:num>
                      <m:den>
                        <m: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  <m:t>𝑡</m:t>
                        </m:r>
                      </m:den>
                    </m:f>
                  </m:oMath>
                </a14:m>
                <a:endParaRPr lang="en-IE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2483" y="817715"/>
                <a:ext cx="2606739" cy="530594"/>
              </a:xfrm>
              <a:prstGeom prst="rect">
                <a:avLst/>
              </a:prstGeom>
              <a:blipFill rotWithShape="0">
                <a:blip r:embed="rId10"/>
                <a:stretch>
                  <a:fillRect l="-1869" b="-6897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/>
              <p:cNvSpPr/>
              <p:nvPr/>
            </p:nvSpPr>
            <p:spPr>
              <a:xfrm>
                <a:off x="8135086" y="1460418"/>
                <a:ext cx="2541530" cy="5305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IE" dirty="0">
                    <a:solidFill>
                      <a:prstClr val="black"/>
                    </a:solidFill>
                    <a:sym typeface="Wingdings 3" panose="05040102010807070707" pitchFamily="18" charset="2"/>
                  </a:rPr>
                  <a:t>|AE|</a:t>
                </a:r>
                <a:r>
                  <a:rPr lang="en-IE" dirty="0">
                    <a:solidFill>
                      <a:prstClr val="black"/>
                    </a:solidFill>
                    <a:sym typeface="Wingdings" panose="05000000000000000000" pitchFamily="2" charset="2"/>
                  </a:rPr>
                  <a:t>:|EC|= s:t</a:t>
                </a:r>
                <a14:m>
                  <m:oMath xmlns:m="http://schemas.openxmlformats.org/officeDocument/2006/math">
                    <m:r>
                      <a:rPr lang="en-IE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3" panose="05040102010807070707" pitchFamily="18" charset="2"/>
                      </a:rPr>
                      <m:t>⇒</m:t>
                    </m:r>
                    <m:f>
                      <m:fPr>
                        <m:ctrlP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</m:ctrlPr>
                      </m:fPr>
                      <m:num>
                        <m: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  <m:t>|</m:t>
                        </m:r>
                        <m: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  <m:t>𝐴𝐸</m:t>
                        </m:r>
                        <m: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  <m:t>|</m:t>
                        </m:r>
                      </m:num>
                      <m:den>
                        <m: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  <m:t>|</m:t>
                        </m:r>
                        <m: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  <m:t>𝐸𝐶</m:t>
                        </m:r>
                        <m: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  <m:t>|</m:t>
                        </m:r>
                      </m:den>
                    </m:f>
                    <m:r>
                      <a:rPr lang="en-IE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sym typeface="Wingdings 3" panose="05040102010807070707" pitchFamily="18" charset="2"/>
                      </a:rPr>
                      <m:t>=</m:t>
                    </m:r>
                    <m:f>
                      <m:fPr>
                        <m:ctrlP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</m:ctrlPr>
                      </m:fPr>
                      <m:num>
                        <m: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  <m:t>𝑠</m:t>
                        </m:r>
                      </m:num>
                      <m:den>
                        <m:r>
                          <a:rPr lang="en-I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Wingdings 3" panose="05040102010807070707" pitchFamily="18" charset="2"/>
                          </a:rPr>
                          <m:t>𝑡</m:t>
                        </m:r>
                      </m:den>
                    </m:f>
                  </m:oMath>
                </a14:m>
                <a:endParaRPr lang="en-IE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5086" y="1460418"/>
                <a:ext cx="2541530" cy="530594"/>
              </a:xfrm>
              <a:prstGeom prst="rect">
                <a:avLst/>
              </a:prstGeom>
              <a:blipFill rotWithShape="0">
                <a:blip r:embed="rId11"/>
                <a:stretch>
                  <a:fillRect l="-1918" b="-6897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4" name="Picture 2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135086" y="2388021"/>
            <a:ext cx="2494210" cy="1198142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7421861" y="6547303"/>
            <a:ext cx="52200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200" dirty="0">
                <a:hlinkClick r:id="rId13"/>
              </a:rPr>
              <a:t>https://</a:t>
            </a:r>
            <a:r>
              <a:rPr lang="en-IE" sz="1200" dirty="0">
                <a:hlinkClick r:id="rId13"/>
              </a:rPr>
              <a:t>www.youtube.com/watch?v=RCBJXxdlcqs</a:t>
            </a:r>
            <a:endParaRPr lang="en-IE" sz="1200" dirty="0"/>
          </a:p>
          <a:p>
            <a:endParaRPr lang="en-IE" sz="1200" dirty="0"/>
          </a:p>
        </p:txBody>
      </p:sp>
    </p:spTree>
    <p:extLst>
      <p:ext uri="{BB962C8B-B14F-4D97-AF65-F5344CB8AC3E}">
        <p14:creationId xmlns:p14="http://schemas.microsoft.com/office/powerpoint/2010/main" val="1029245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2318</TotalTime>
  <Words>153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Wingdings</vt:lpstr>
      <vt:lpstr>Wingdings 3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Sheelagh Clowry</dc:creator>
  <cp:lastModifiedBy>Sheelagh Clowry</cp:lastModifiedBy>
  <cp:revision>2</cp:revision>
  <dcterms:created xsi:type="dcterms:W3CDTF">2021-11-28T19:50:49Z</dcterms:created>
  <dcterms:modified xsi:type="dcterms:W3CDTF">2021-11-30T10:29:43Z</dcterms:modified>
</cp:coreProperties>
</file>